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0" r:id="rId1"/>
    <p:sldMasterId id="2147484271" r:id="rId2"/>
    <p:sldMasterId id="2147484272" r:id="rId3"/>
    <p:sldMasterId id="2147484273" r:id="rId4"/>
  </p:sldMasterIdLst>
  <p:notesMasterIdLst>
    <p:notesMasterId r:id="rId16"/>
  </p:notesMasterIdLst>
  <p:sldIdLst>
    <p:sldId id="280" r:id="rId5"/>
    <p:sldId id="283" r:id="rId6"/>
    <p:sldId id="284" r:id="rId7"/>
    <p:sldId id="285" r:id="rId8"/>
    <p:sldId id="262" r:id="rId9"/>
    <p:sldId id="264" r:id="rId10"/>
    <p:sldId id="265" r:id="rId11"/>
    <p:sldId id="269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4="http://schemas.microsoft.com/office/powerpoint/2010/main" xmlns:p15="http://schemas.microsoft.com/office/powerpoint/2012/main">
        <p15:guide id="1" pos="67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58" y="518"/>
      </p:cViewPr>
      <p:guideLst>
        <p:guide orient="horz" pos="2160"/>
        <p:guide pos="670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06EE0-CBB3-4788-967A-4545389F818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72DAC-CE54-4630-880C-54E45B798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4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2</a:t>
            </a:fld>
            <a:endParaRPr lang="en-US" altLang="ko-KR" sz="1200" b="0" cap="none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11</a:t>
            </a:fld>
            <a:endParaRPr lang="en-US" altLang="ko-KR" sz="1200" b="0" cap="none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3</a:t>
            </a:fld>
            <a:endParaRPr lang="en-US" altLang="ko-KR" sz="1200" b="0" cap="none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4</a:t>
            </a:fld>
            <a:endParaRPr lang="en-US" altLang="ko-KR" sz="1200" b="0" cap="none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5</a:t>
            </a:fld>
            <a:endParaRPr lang="en-US" altLang="ko-KR" sz="1200" b="0" cap="none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6</a:t>
            </a:fld>
            <a:endParaRPr lang="en-US" altLang="ko-KR" sz="1200" b="0" cap="none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7</a:t>
            </a:fld>
            <a:endParaRPr lang="en-US" altLang="ko-KR" sz="1200" b="0" cap="none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8</a:t>
            </a:fld>
            <a:endParaRPr lang="en-US" altLang="ko-KR" sz="1200" b="0" cap="none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9</a:t>
            </a:fld>
            <a:endParaRPr lang="en-US" altLang="ko-KR" sz="1200" b="0" cap="none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smtClean="0">
                <a:latin typeface="맑은 고딕" charset="0"/>
                <a:ea typeface="맑은 고딕" charset="0"/>
              </a:rPr>
              <a:t>Detail하게 설명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smtClean="0">
                <a:solidFill>
                  <a:schemeClr val="tx1"/>
                </a:solidFill>
                <a:latin typeface="굴림" charset="0"/>
                <a:ea typeface="굴림" charset="0"/>
              </a:rPr>
              <a:t>10</a:t>
            </a:fld>
            <a:endParaRPr lang="en-US" altLang="ko-KR" sz="1200" b="0" cap="none" smtClean="0">
              <a:solidFill>
                <a:schemeClr val="tx1"/>
              </a:solidFill>
              <a:latin typeface="굴림" charset="0"/>
              <a:ea typeface="굴림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5035" y="2129790"/>
            <a:ext cx="10362565" cy="1468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9435" y="3885565"/>
            <a:ext cx="8533765" cy="17519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3000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000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2022-05-25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3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10235" y="274955"/>
            <a:ext cx="10972165" cy="11423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10235" y="1599565"/>
            <a:ext cx="10972165" cy="452564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0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000" b="0" cap="none" dirty="0" smtClean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62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625" b="0" cap="none" dirty="0" smtClean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250" b="0" cap="none" dirty="0" smtClean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2022-05-25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2565" cy="5850255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955"/>
            <a:ext cx="8025765" cy="585025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0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000" b="0" cap="none" dirty="0" smtClean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62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625" b="0" cap="none" dirty="0" smtClean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250" b="0" cap="none" dirty="0" smtClean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2022-05-25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6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PC/AppData/Roaming/PolarisOffice/ETemp/4952_5872216/fImage72007116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5" name="그림 4" descr="C:/Users/PC/AppData/Roaming/PolarisOffice/ETemp/4952_5872216/fImage4674117846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35235" y="490220"/>
            <a:ext cx="1240155" cy="35877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717550" y="2138045"/>
            <a:ext cx="8543925" cy="4692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6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60" b="1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718820" y="2656205"/>
            <a:ext cx="8533765" cy="311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31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310" b="1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/>
          </p:nvPr>
        </p:nvSpPr>
        <p:spPr>
          <a:xfrm>
            <a:off x="500380" y="549910"/>
            <a:ext cx="11231245" cy="56153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4840" y="548640"/>
            <a:ext cx="10927715" cy="55048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2660" y="4406900"/>
            <a:ext cx="10362565" cy="13608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75" b="1" cap="all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375" b="1" cap="all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2660" y="2906395"/>
            <a:ext cx="10362565" cy="14992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85" b="1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685" b="1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599565"/>
            <a:ext cx="5384165" cy="45256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34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345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6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60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1599565"/>
            <a:ext cx="5384165" cy="45256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34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345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6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60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smtClean="0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8965" y="1535430"/>
            <a:ext cx="5385435" cy="6381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6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6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08965" y="2174240"/>
            <a:ext cx="5385435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06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60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31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1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31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1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93790" y="1535430"/>
            <a:ext cx="5386705" cy="6381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6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6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790" y="2174240"/>
            <a:ext cx="5386705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06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60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31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31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31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31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smtClean="0">
              <a:latin typeface="굴림" charset="0"/>
              <a:ea typeface="굴림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smtClean="0">
              <a:latin typeface="굴림" charset="0"/>
              <a:ea typeface="굴림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smtClean="0">
              <a:latin typeface="굴림" charset="0"/>
              <a:ea typeface="굴림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10235" y="274955"/>
            <a:ext cx="10972165" cy="11423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10235" y="1599565"/>
            <a:ext cx="10972165" cy="4525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0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000" b="0" cap="none" dirty="0" smtClean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62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625" b="0" cap="none" dirty="0" smtClean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250" b="0" cap="none" dirty="0" smtClean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2022-05-25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2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2415"/>
            <a:ext cx="4008755" cy="11614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8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68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6310" y="273050"/>
            <a:ext cx="6814185" cy="58527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72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720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34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345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6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60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08755" cy="46907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smtClean="0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88870" y="4800600"/>
            <a:ext cx="7314565" cy="5657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8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68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2388870" y="612775"/>
            <a:ext cx="7314565" cy="41141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000" b="1" cap="none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88870" y="5367020"/>
            <a:ext cx="7314565" cy="8032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smtClean="0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4840" y="548640"/>
            <a:ext cx="10927715" cy="55048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2565" cy="5850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5765" cy="58502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cap="none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75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도형 1"/>
          <p:cNvCxnSpPr/>
          <p:nvPr/>
        </p:nvCxnSpPr>
        <p:spPr>
          <a:xfrm>
            <a:off x="470535" y="525780"/>
            <a:ext cx="11251565" cy="635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PC/AppData/Roaming/PolarisOffice/ETemp/4952_5872216/fImage72007981633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5" name="그림 4" descr="C:/Users/PC/AppData/Roaming/PolarisOffice/ETemp/4952_5872216/fImage4674982650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35235" y="490855"/>
            <a:ext cx="1242695" cy="36004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718185" y="2138680"/>
            <a:ext cx="8545195" cy="470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b="1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718820" y="2656205"/>
            <a:ext cx="8535035" cy="3130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600" b="1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/>
          </p:nvPr>
        </p:nvSpPr>
        <p:spPr>
          <a:xfrm>
            <a:off x="500380" y="550545"/>
            <a:ext cx="11232515" cy="56165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4840" y="549275"/>
            <a:ext cx="10930255" cy="550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2660" y="4406900"/>
            <a:ext cx="10363835" cy="1362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all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000" b="1" cap="all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2660" y="2907030"/>
            <a:ext cx="103638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00" b="1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8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8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963295" y="4406900"/>
            <a:ext cx="10362565" cy="13608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750" b="1" cap="all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3750" b="1" cap="all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2906395"/>
            <a:ext cx="10362565" cy="1499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1875" b="0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875" b="0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2022-05-25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0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35430"/>
            <a:ext cx="5386705" cy="639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09600" y="2174875"/>
            <a:ext cx="538670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89245" cy="639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155" y="2174875"/>
            <a:ext cx="538924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9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6310" y="273050"/>
            <a:ext cx="681545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2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1129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0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2389505" y="612775"/>
            <a:ext cx="73158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1" cap="none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89505" y="5367655"/>
            <a:ext cx="7315835" cy="804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4840" y="549275"/>
            <a:ext cx="10930255" cy="550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1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035" cy="5851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도형 1"/>
          <p:cNvCxnSpPr/>
          <p:nvPr/>
        </p:nvCxnSpPr>
        <p:spPr>
          <a:xfrm>
            <a:off x="469900" y="527050"/>
            <a:ext cx="11252835" cy="635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:/Users/PC/AppData/Roaming/PolarisOffice/ETemp/4952_5872216/fImage7200714009169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  <a:ln w="0">
            <a:noFill/>
            <a:prstDash/>
          </a:ln>
        </p:spPr>
      </p:pic>
      <p:pic>
        <p:nvPicPr>
          <p:cNvPr id="5" name="그림 4" descr="C:/Users/PC/AppData/Roaming/PolarisOffice/ETemp/4952_5872216/fImage46741401572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35235" y="490855"/>
            <a:ext cx="1242695" cy="360045"/>
          </a:xfrm>
          <a:prstGeom prst="rect">
            <a:avLst/>
          </a:prstGeom>
          <a:noFill/>
          <a:ln w="0">
            <a:noFill/>
            <a:prstDash/>
          </a:ln>
        </p:spPr>
      </p:pic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718185" y="2138680"/>
            <a:ext cx="8545195" cy="470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400" b="1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718820" y="2656205"/>
            <a:ext cx="8535035" cy="3130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600" b="1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/>
          </p:nvPr>
        </p:nvSpPr>
        <p:spPr>
          <a:xfrm>
            <a:off x="500380" y="550545"/>
            <a:ext cx="11232515" cy="56165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10235" y="274955"/>
            <a:ext cx="10972165" cy="11423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609600" y="1599565"/>
            <a:ext cx="5384165" cy="4525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25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625" b="0" cap="none" dirty="0" smtClean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25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250" b="0" cap="none" dirty="0" smtClean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97600" y="1599565"/>
            <a:ext cx="5384165" cy="4525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625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625" b="0" cap="none" dirty="0" smtClean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25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250" b="0" cap="none" dirty="0" smtClean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2022-05-25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2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24840" y="549275"/>
            <a:ext cx="10930255" cy="550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2660" y="4406900"/>
            <a:ext cx="10363835" cy="13620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all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000" b="1" cap="all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962660" y="2907030"/>
            <a:ext cx="10363835" cy="15005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000" b="1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8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8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tabLst>
                <a:tab pos="720725" algn="l"/>
              </a:tabLst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609600" y="1535430"/>
            <a:ext cx="5386705" cy="639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609600" y="2174875"/>
            <a:ext cx="538670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6193155" y="1535430"/>
            <a:ext cx="5389245" cy="6394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6193155" y="2174875"/>
            <a:ext cx="5389245" cy="3951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</a:pPr>
            <a:r>
              <a:rPr lang="en-US" altLang="ko-KR" sz="2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tabLst>
                <a:tab pos="720725" algn="l"/>
              </a:tabLst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95" cy="1162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766310" y="273050"/>
            <a:ext cx="6815455" cy="5854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32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2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8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4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2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609600" y="1435100"/>
            <a:ext cx="4011295" cy="4692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0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2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2389505" y="612775"/>
            <a:ext cx="7315835" cy="41154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 lang="ko-KR" altLang="en-US" sz="2000" b="1" cap="none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389505" y="5367655"/>
            <a:ext cx="7315835" cy="8045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24840" y="549275"/>
            <a:ext cx="10930255" cy="550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1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ctr">
            <a:noAutofit/>
          </a:bodyPr>
          <a:lstStyle/>
          <a:p>
            <a:pPr marL="0" indent="0" algn="l" defTabSz="914400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609600" y="274955"/>
            <a:ext cx="8027035" cy="58515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609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smtClean="0">
              <a:latin typeface="굴림" charset="0"/>
              <a:ea typeface="굴림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10235" y="274955"/>
            <a:ext cx="10972165" cy="11423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8965" y="1535430"/>
            <a:ext cx="5386705" cy="63817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25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25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08965" y="2174240"/>
            <a:ext cx="5386705" cy="39503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250" b="0" cap="none" dirty="0" smtClean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93155" y="1535430"/>
            <a:ext cx="5387975" cy="63817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250" b="1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25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93155" y="2174240"/>
            <a:ext cx="5387975" cy="39503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250" b="0" cap="none" dirty="0" smtClean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85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1685" b="0" cap="none" dirty="0" smtClean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500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5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2022-05-25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7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도형 1"/>
          <p:cNvCxnSpPr/>
          <p:nvPr/>
        </p:nvCxnSpPr>
        <p:spPr>
          <a:xfrm>
            <a:off x="469900" y="527050"/>
            <a:ext cx="11252835" cy="635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10235" y="274955"/>
            <a:ext cx="10972165" cy="11423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2022-05-25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5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2022-05-25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9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2415"/>
            <a:ext cx="4010025" cy="116141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7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7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6945" y="273050"/>
            <a:ext cx="6814185" cy="5852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0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000" b="0" cap="none" dirty="0" smtClean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62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625" b="0" cap="none" dirty="0" smtClean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250" b="0" cap="none" dirty="0" smtClean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07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31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31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2022-05-25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9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390140" y="4800600"/>
            <a:ext cx="7314565" cy="5657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75" b="1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187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2390140" y="612775"/>
            <a:ext cx="7314565" cy="41141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2000" b="0" cap="none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2390140" y="5367020"/>
            <a:ext cx="7314565" cy="8032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31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31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2022-05-25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81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610235" y="274955"/>
            <a:ext cx="10972165" cy="11423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125" b="0" cap="none" dirty="0" smtClean="0"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12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10235" y="1599565"/>
            <a:ext cx="10972165" cy="4525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21310" indent="-32131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000" b="0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3000" b="0" cap="none" dirty="0" smtClean="0">
              <a:latin typeface="맑은 고딕" charset="0"/>
              <a:ea typeface="맑은 고딕" charset="0"/>
            </a:endParaRPr>
          </a:p>
          <a:p>
            <a:pPr marL="725170" indent="-26797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625" b="0" cap="none" dirty="0" smtClean="0">
                <a:latin typeface="맑은 고딕" charset="0"/>
                <a:ea typeface="맑은 고딕" charset="0"/>
              </a:rPr>
              <a:t>둘째 수준</a:t>
            </a:r>
            <a:endParaRPr lang="ko-KR" altLang="en-US" sz="2625" b="0" cap="none" dirty="0" smtClean="0">
              <a:latin typeface="맑은 고딕" charset="0"/>
              <a:ea typeface="맑은 고딕" charset="0"/>
            </a:endParaRPr>
          </a:p>
          <a:p>
            <a:pPr marL="1128395" indent="-213995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250" b="0" cap="none" dirty="0" smtClean="0">
                <a:latin typeface="맑은 고딕" charset="0"/>
                <a:ea typeface="맑은 고딕" charset="0"/>
              </a:rPr>
              <a:t>셋째 수준</a:t>
            </a:r>
            <a:endParaRPr lang="ko-KR" altLang="en-US" sz="2250" b="0" cap="none" dirty="0" smtClean="0">
              <a:latin typeface="맑은 고딕" charset="0"/>
              <a:ea typeface="맑은 고딕" charset="0"/>
            </a:endParaRPr>
          </a:p>
          <a:p>
            <a:pPr marL="15855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넷째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  <a:p>
            <a:pPr marL="2042795" indent="-213995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75" b="0" cap="none" dirty="0" smtClean="0">
                <a:latin typeface="맑은 고딕" charset="0"/>
                <a:ea typeface="맑은 고딕" charset="0"/>
              </a:rPr>
              <a:t>다섯째 수준</a:t>
            </a:r>
            <a:endParaRPr lang="ko-KR" altLang="en-US" sz="1875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609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2022-05-25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125" b="0" cap="none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125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0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1025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큰 제목 [맑은 고딕 bold, 14pt]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27" name="텍스트 개체 틀 1026"/>
          <p:cNvSpPr txBox="1">
            <a:spLocks noGrp="1"/>
          </p:cNvSpPr>
          <p:nvPr>
            <p:ph type="body"/>
          </p:nvPr>
        </p:nvSpPr>
        <p:spPr>
          <a:xfrm>
            <a:off x="624840" y="548640"/>
            <a:ext cx="10927715" cy="55048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196215" indent="-19621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125" b="1" cap="none" dirty="0" smtClean="0">
                <a:latin typeface="맑은 고딕" charset="0"/>
                <a:ea typeface="맑은 고딕" charset="0"/>
              </a:rPr>
              <a:t>기본 문자열 [맑은 고딕 bold, 14pt]</a:t>
            </a:r>
            <a:endParaRPr lang="ko-KR" altLang="en-US" sz="1125" b="1" cap="none" dirty="0" smtClean="0">
              <a:latin typeface="맑은 고딕" charset="0"/>
              <a:ea typeface="맑은 고딕" charset="0"/>
            </a:endParaRPr>
          </a:p>
          <a:p>
            <a:pPr marL="393700" indent="-1587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569595" indent="-1079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744220" indent="-12319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03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  <a:p>
            <a:pPr marL="1174115" indent="-10096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03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6235" y="6356350"/>
            <a:ext cx="3860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30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750" b="0" cap="none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471805" y="525780"/>
            <a:ext cx="11249025" cy="635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1025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큰 제목 [맑은 고딕 bold, 14pt]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27" name="텍스트 개체 틀 1026"/>
          <p:cNvSpPr txBox="1">
            <a:spLocks noGrp="1"/>
          </p:cNvSpPr>
          <p:nvPr>
            <p:ph type="body"/>
          </p:nvPr>
        </p:nvSpPr>
        <p:spPr>
          <a:xfrm>
            <a:off x="624840" y="549275"/>
            <a:ext cx="10930255" cy="550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기본 문자열 [맑은 고딕 bold, 14pt]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471170" y="527050"/>
            <a:ext cx="11251565" cy="635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1025"/>
          <p:cNvSpPr txBox="1">
            <a:spLocks noGrp="1"/>
          </p:cNvSpPr>
          <p:nvPr>
            <p:ph type="title"/>
          </p:nvPr>
        </p:nvSpPr>
        <p:spPr>
          <a:xfrm>
            <a:off x="499745" y="144780"/>
            <a:ext cx="11109325" cy="3321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큰 제목 [맑은 고딕 bold, 14pt]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27" name="텍스트 개체 틀 1026"/>
          <p:cNvSpPr txBox="1">
            <a:spLocks noGrp="1"/>
          </p:cNvSpPr>
          <p:nvPr>
            <p:ph type="body"/>
          </p:nvPr>
        </p:nvSpPr>
        <p:spPr>
          <a:xfrm>
            <a:off x="624840" y="549275"/>
            <a:ext cx="10930255" cy="5506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227330" indent="-2273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400" b="1" cap="none" dirty="0" smtClean="0">
                <a:latin typeface="맑은 고딕" charset="0"/>
                <a:ea typeface="맑은 고딕" charset="0"/>
              </a:rPr>
              <a:t>기본 문자열 [맑은 고딕 bold, 14pt]</a:t>
            </a:r>
            <a:endParaRPr lang="ko-KR" altLang="en-US" sz="1400" b="1" cap="none" dirty="0" smtClean="0">
              <a:latin typeface="맑은 고딕" charset="0"/>
              <a:ea typeface="맑은 고딕" charset="0"/>
            </a:endParaRPr>
          </a:p>
          <a:p>
            <a:pPr marL="419100" indent="-18415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587375" indent="-125730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763905" indent="-1428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  <a:tabLst>
                <a:tab pos="720725" algn="l"/>
              </a:tabLst>
            </a:pPr>
            <a:r>
              <a:rPr lang="en-US" altLang="ko-KR" sz="1200" b="0" cap="none" dirty="0" smtClean="0">
                <a:latin typeface="맑은 고딕" charset="0"/>
                <a:ea typeface="맑은 고딕" charset="0"/>
              </a:rPr>
              <a:t>기본 문자열 [맑은 고딕, 12pt]</a:t>
            </a: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  <a:p>
            <a:pPr marL="1190625" indent="-117475" algn="l" defTabSz="914400" eaLnBrk="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4165600" y="6356350"/>
            <a:ext cx="3861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54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471170" y="527050"/>
            <a:ext cx="11251565" cy="635"/>
          </a:xfrm>
          <a:prstGeom prst="line">
            <a:avLst/>
          </a:prstGeom>
          <a:solidFill>
            <a:schemeClr val="accent1"/>
          </a:solidFill>
          <a:ln w="12700" cap="flat" cmpd="sng">
            <a:solidFill>
              <a:schemeClr val="bg1">
                <a:lumMod val="50000"/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/>
          </p:nvPr>
        </p:nvSpPr>
        <p:spPr>
          <a:xfrm>
            <a:off x="499745" y="144780"/>
            <a:ext cx="11109325" cy="6092532"/>
          </a:xfrm>
        </p:spPr>
        <p:txBody>
          <a:bodyPr anchor="ctr"/>
          <a:lstStyle/>
          <a:p>
            <a:r>
              <a:rPr lang="ko-KR" altLang="en-US" sz="4800"/>
              <a:t>교육용 실습 게시판 구현</a:t>
            </a:r>
            <a:endParaRPr lang="en-US" altLang="ko-KR" sz="4800"/>
          </a:p>
        </p:txBody>
      </p:sp>
    </p:spTree>
    <p:extLst>
      <p:ext uri="{BB962C8B-B14F-4D97-AF65-F5344CB8AC3E}">
        <p14:creationId xmlns:p14="http://schemas.microsoft.com/office/powerpoint/2010/main" val="6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899949"/>
              </p:ext>
            </p:extLst>
          </p:nvPr>
        </p:nvGraphicFramePr>
        <p:xfrm>
          <a:off x="1594485" y="59753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4499610"/>
                <a:gridCol w="2773045"/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게시판 글 상세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50975" y="-5080"/>
            <a:ext cx="6391275" cy="654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smtClean="0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65795" y="6333490"/>
            <a:ext cx="2312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10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920990" y="1130935"/>
          <a:ext cx="2679700" cy="34226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03530"/>
                <a:gridCol w="2376170"/>
              </a:tblGrid>
              <a:tr h="92519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TITLE 출력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수정불가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COMMENT 출력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수정불가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WRITER 출력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수정불가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 리스트 화면으로 이동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400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UPDATE 화면으로 이동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7241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649605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도형 58"/>
          <p:cNvSpPr>
            <a:spLocks noChangeAspect="1"/>
          </p:cNvSpPr>
          <p:nvPr/>
        </p:nvSpPr>
        <p:spPr>
          <a:xfrm>
            <a:off x="6684645" y="2443480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 noChangeAspect="1"/>
          </p:cNvSpPr>
          <p:nvPr/>
        </p:nvSpPr>
        <p:spPr>
          <a:xfrm>
            <a:off x="6479540" y="3355340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1155" y="1130935"/>
            <a:ext cx="6212840" cy="4760595"/>
          </a:xfrm>
          <a:prstGeom prst="rect">
            <a:avLst/>
          </a:prstGeom>
          <a:noFill/>
        </p:spPr>
      </p:pic>
      <p:sp>
        <p:nvSpPr>
          <p:cNvPr id="56" name="도형 55"/>
          <p:cNvSpPr>
            <a:spLocks noChangeAspect="1"/>
          </p:cNvSpPr>
          <p:nvPr/>
        </p:nvSpPr>
        <p:spPr>
          <a:xfrm>
            <a:off x="2931160" y="114173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 noChangeAspect="1"/>
          </p:cNvSpPr>
          <p:nvPr/>
        </p:nvSpPr>
        <p:spPr>
          <a:xfrm>
            <a:off x="2969895" y="1517015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 noChangeAspect="1"/>
          </p:cNvSpPr>
          <p:nvPr/>
        </p:nvSpPr>
        <p:spPr>
          <a:xfrm>
            <a:off x="2858135" y="508000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 noChangeAspect="1"/>
          </p:cNvSpPr>
          <p:nvPr/>
        </p:nvSpPr>
        <p:spPr>
          <a:xfrm>
            <a:off x="6186805" y="5464175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 noChangeAspect="1"/>
          </p:cNvSpPr>
          <p:nvPr/>
        </p:nvSpPr>
        <p:spPr>
          <a:xfrm>
            <a:off x="7096760" y="546100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10394"/>
              </p:ext>
            </p:extLst>
          </p:nvPr>
        </p:nvGraphicFramePr>
        <p:xfrm>
          <a:off x="1594485" y="59753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4499610"/>
                <a:gridCol w="2773045"/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게시판 글 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50975" y="-5080"/>
            <a:ext cx="6391275" cy="654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smtClean="0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65795" y="6333490"/>
            <a:ext cx="2312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11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920990" y="1140460"/>
          <a:ext cx="2679700" cy="36271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03530"/>
                <a:gridCol w="2376170"/>
              </a:tblGrid>
              <a:tr h="44386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TITLE 출력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수정가능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57086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COMMENT 출력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수정가능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Wingdings" charset="0"/>
                        <a:ea typeface="Wingdings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57086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게시글의 WRITER 출력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수정불가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Wingdings" charset="0"/>
                        <a:ea typeface="Wingdings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메인 리스트 화면으로 이동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 UPDATE 실행 후 메인 리스트 화면으로 이동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1940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762000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5" name="그림 74" descr="C:/Users/WYkim/AppData/Roaming/PolarisOffice/ETemp/21448_8750768/image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2265" y="1139825"/>
            <a:ext cx="6277610" cy="4742815"/>
          </a:xfrm>
          <a:prstGeom prst="rect">
            <a:avLst/>
          </a:prstGeom>
          <a:noFill/>
        </p:spPr>
      </p:pic>
      <p:sp>
        <p:nvSpPr>
          <p:cNvPr id="56" name="도형 55"/>
          <p:cNvSpPr>
            <a:spLocks noChangeAspect="1"/>
          </p:cNvSpPr>
          <p:nvPr/>
        </p:nvSpPr>
        <p:spPr>
          <a:xfrm>
            <a:off x="1631504" y="1124744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 noChangeAspect="1"/>
          </p:cNvSpPr>
          <p:nvPr/>
        </p:nvSpPr>
        <p:spPr>
          <a:xfrm>
            <a:off x="2969260" y="5340985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 noChangeAspect="1"/>
          </p:cNvSpPr>
          <p:nvPr/>
        </p:nvSpPr>
        <p:spPr>
          <a:xfrm>
            <a:off x="2855511" y="3212847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 noChangeAspect="1"/>
          </p:cNvSpPr>
          <p:nvPr/>
        </p:nvSpPr>
        <p:spPr>
          <a:xfrm>
            <a:off x="6169660" y="5748020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 noChangeAspect="1"/>
          </p:cNvSpPr>
          <p:nvPr/>
        </p:nvSpPr>
        <p:spPr>
          <a:xfrm>
            <a:off x="7006590" y="5749925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l" eaLnBrk="0" hangingPunct="0"/>
            <a:r>
              <a:rPr lang="ko-KR" altLang="en-US" sz="1200" b="1" smtClean="0">
                <a:latin typeface="맑은 고딕" charset="0"/>
                <a:ea typeface="맑은 고딕" charset="0"/>
              </a:rPr>
              <a:t>명명 규칙</a:t>
            </a:r>
            <a:r>
              <a:rPr lang="en-US" altLang="ko-KR" sz="1200" b="1" smtClean="0">
                <a:latin typeface="맑은 고딕" charset="0"/>
                <a:ea typeface="맑은 고딕" charset="0"/>
              </a:rPr>
              <a:t>(Naming Rule)</a:t>
            </a:r>
            <a:endParaRPr lang="ko-KR" altLang="en-US" sz="1400" b="1" cap="none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2</a:t>
            </a:fld>
            <a:endParaRPr lang="ko-KR" altLang="en-US" sz="75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392" y="980728"/>
            <a:ext cx="112332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/>
              <a:t>1. </a:t>
            </a:r>
            <a:r>
              <a:rPr lang="ko-KR" altLang="en-US" sz="1200" b="1" err="1" smtClean="0"/>
              <a:t>네이밍</a:t>
            </a:r>
            <a:r>
              <a:rPr lang="ko-KR" altLang="en-US" sz="1200" b="1" smtClean="0"/>
              <a:t> </a:t>
            </a:r>
            <a:r>
              <a:rPr lang="ko-KR" altLang="en-US" sz="1200" b="1"/>
              <a:t>관례와 표준</a:t>
            </a:r>
            <a:br>
              <a:rPr lang="ko-KR" altLang="en-US" sz="1200" b="1"/>
            </a:br>
            <a:r>
              <a:rPr lang="ko-KR" altLang="en-US" sz="1200"/>
              <a:t>   </a:t>
            </a:r>
            <a:br>
              <a:rPr lang="ko-KR" altLang="en-US" sz="1200"/>
            </a:br>
            <a:r>
              <a:rPr lang="ko-KR" altLang="en-US" sz="1200"/>
              <a:t>이 문서 전반에 걸쳐 </a:t>
            </a:r>
            <a:r>
              <a:rPr lang="ko-KR" altLang="en-US" sz="1200" b="1"/>
              <a:t>파스칼 표기법</a:t>
            </a:r>
            <a:r>
              <a:rPr lang="ko-KR" altLang="en-US" sz="1200"/>
              <a:t>과 </a:t>
            </a:r>
            <a:r>
              <a:rPr lang="ko-KR" altLang="en-US" sz="1200" b="1" err="1"/>
              <a:t>카멜</a:t>
            </a:r>
            <a:r>
              <a:rPr lang="ko-KR" altLang="en-US" sz="1200" b="1"/>
              <a:t> 표기법</a:t>
            </a:r>
            <a:r>
              <a:rPr lang="ko-KR" altLang="en-US" sz="1200"/>
              <a:t>이 사용된다</a:t>
            </a:r>
            <a:r>
              <a:rPr lang="en-US" altLang="ko-KR" sz="1200"/>
              <a:t>.  </a:t>
            </a:r>
            <a:br>
              <a:rPr lang="en-US" altLang="ko-KR" sz="1200"/>
            </a:br>
            <a:r>
              <a:rPr lang="en-US" altLang="ko-KR" sz="1200" smtClean="0"/>
              <a:t> - </a:t>
            </a:r>
            <a:r>
              <a:rPr lang="ko-KR" altLang="en-US" sz="1200"/>
              <a:t>파스칼 표기법 </a:t>
            </a:r>
            <a:r>
              <a:rPr lang="en-US" altLang="ko-KR" sz="1200"/>
              <a:t>: </a:t>
            </a:r>
            <a:r>
              <a:rPr lang="ko-KR" altLang="en-US" sz="1200"/>
              <a:t>모든 단어에서 </a:t>
            </a:r>
            <a:r>
              <a:rPr lang="ko-KR" altLang="en-US" sz="1200" err="1"/>
              <a:t>첫번째</a:t>
            </a:r>
            <a:r>
              <a:rPr lang="ko-KR" altLang="en-US" sz="1200"/>
              <a:t> 문자가 대문자이며 나머지는 소문자이다</a:t>
            </a:r>
            <a:r>
              <a:rPr lang="en-US" altLang="ko-KR" sz="1200"/>
              <a:t>(</a:t>
            </a:r>
            <a:r>
              <a:rPr lang="ko-KR" altLang="en-US" sz="1200"/>
              <a:t>예</a:t>
            </a:r>
            <a:r>
              <a:rPr lang="en-US" altLang="ko-KR" sz="1200"/>
              <a:t>: </a:t>
            </a:r>
            <a:r>
              <a:rPr lang="en-US" altLang="ko-KR" sz="1200" err="1"/>
              <a:t>BackColor</a:t>
            </a:r>
            <a:r>
              <a:rPr lang="en-US" altLang="ko-KR" sz="1200"/>
              <a:t>).</a:t>
            </a:r>
            <a:br>
              <a:rPr lang="en-US" altLang="ko-KR" sz="1200"/>
            </a:br>
            <a:r>
              <a:rPr lang="en-US" altLang="ko-KR" sz="1200" smtClean="0"/>
              <a:t> - </a:t>
            </a:r>
            <a:r>
              <a:rPr lang="ko-KR" altLang="en-US" sz="1200" err="1"/>
              <a:t>카멜</a:t>
            </a:r>
            <a:r>
              <a:rPr lang="ko-KR" altLang="en-US" sz="1200"/>
              <a:t> 표기법 </a:t>
            </a:r>
            <a:r>
              <a:rPr lang="en-US" altLang="ko-KR" sz="1200"/>
              <a:t>: </a:t>
            </a:r>
            <a:r>
              <a:rPr lang="ko-KR" altLang="en-US" sz="1200"/>
              <a:t>최초에 사용된 단어를 제외한 </a:t>
            </a:r>
            <a:r>
              <a:rPr lang="ko-KR" altLang="en-US" sz="1200" err="1"/>
              <a:t>첫번째</a:t>
            </a:r>
            <a:r>
              <a:rPr lang="ko-KR" altLang="en-US" sz="1200"/>
              <a:t> 문자가 대문자이며 나머지는 소문자이다</a:t>
            </a:r>
            <a:r>
              <a:rPr lang="en-US" altLang="ko-KR" sz="1200"/>
              <a:t>(</a:t>
            </a:r>
            <a:r>
              <a:rPr lang="ko-KR" altLang="en-US" sz="1200"/>
              <a:t>예</a:t>
            </a:r>
            <a:r>
              <a:rPr lang="en-US" altLang="ko-KR" sz="1200"/>
              <a:t>: </a:t>
            </a:r>
            <a:r>
              <a:rPr lang="en-US" altLang="ko-KR" sz="1200" err="1"/>
              <a:t>backColor</a:t>
            </a:r>
            <a:r>
              <a:rPr lang="en-US" altLang="ko-KR" sz="1200"/>
              <a:t>).</a:t>
            </a:r>
            <a:br>
              <a:rPr lang="en-US" altLang="ko-KR" sz="1200"/>
            </a:b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 b="1"/>
              <a:t>1.1. </a:t>
            </a:r>
            <a:r>
              <a:rPr lang="ko-KR" altLang="en-US" sz="1200" b="1"/>
              <a:t>클래스 명에는 파스칼 표기법을 사용한다</a:t>
            </a:r>
            <a:r>
              <a:rPr lang="en-US" altLang="ko-KR" sz="1200" b="1" smtClean="0"/>
              <a:t>.</a:t>
            </a:r>
            <a:br>
              <a:rPr lang="en-US" altLang="ko-KR" sz="1200" b="1" smtClean="0"/>
            </a:br>
            <a:endParaRPr lang="ko-KR" altLang="en-US" sz="1200"/>
          </a:p>
          <a:p>
            <a:r>
              <a:rPr lang="en-US" altLang="ko-KR" sz="1200"/>
              <a:t>public class </a:t>
            </a:r>
            <a:r>
              <a:rPr lang="en-US" altLang="ko-KR" sz="1200" b="1" err="1">
                <a:solidFill>
                  <a:srgbClr val="FF0000"/>
                </a:solidFill>
              </a:rPr>
              <a:t>HelloWorld</a:t>
            </a:r>
            <a:r>
              <a:rPr lang="en-US" altLang="ko-KR" sz="1200" b="1"/>
              <a:t/>
            </a:r>
            <a:br>
              <a:rPr lang="en-US" altLang="ko-KR" sz="1200" b="1"/>
            </a:br>
            <a:r>
              <a:rPr lang="en-US" altLang="ko-KR" sz="1200"/>
              <a:t>{</a:t>
            </a:r>
            <a:br>
              <a:rPr lang="en-US" altLang="ko-KR" sz="1200"/>
            </a:br>
            <a:r>
              <a:rPr lang="en-US" altLang="ko-KR" sz="1200"/>
              <a:t>... </a:t>
            </a:r>
          </a:p>
          <a:p>
            <a:r>
              <a:rPr lang="en-US" altLang="ko-KR" sz="1200"/>
              <a:t>}</a:t>
            </a:r>
          </a:p>
          <a:p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 b="1"/>
              <a:t>1.2. </a:t>
            </a:r>
            <a:r>
              <a:rPr lang="ko-KR" altLang="en-US" sz="1200" b="1"/>
              <a:t>함수</a:t>
            </a:r>
            <a:r>
              <a:rPr lang="en-US" altLang="ko-KR" sz="1200" b="1"/>
              <a:t>(Method) </a:t>
            </a:r>
            <a:r>
              <a:rPr lang="ko-KR" altLang="en-US" sz="1200" b="1"/>
              <a:t>명에는 파스칼 표기법을 사용한다</a:t>
            </a:r>
            <a:r>
              <a:rPr lang="en-US" altLang="ko-KR" sz="1200" b="1" smtClean="0"/>
              <a:t>.</a:t>
            </a:r>
            <a:endParaRPr lang="ko-KR" altLang="en-US" sz="1200"/>
          </a:p>
          <a:p>
            <a:r>
              <a:rPr lang="en-US" altLang="ko-KR" sz="1200"/>
              <a:t>void </a:t>
            </a:r>
            <a:r>
              <a:rPr lang="en-US" altLang="ko-KR" sz="1200" b="1" err="1">
                <a:solidFill>
                  <a:srgbClr val="FF0000"/>
                </a:solidFill>
              </a:rPr>
              <a:t>SayHello</a:t>
            </a:r>
            <a:r>
              <a:rPr lang="en-US" altLang="ko-KR" sz="1200"/>
              <a:t>(string name)</a:t>
            </a:r>
            <a:br>
              <a:rPr lang="en-US" altLang="ko-KR" sz="1200"/>
            </a:br>
            <a:r>
              <a:rPr lang="en-US" altLang="ko-KR" sz="1200"/>
              <a:t>{</a:t>
            </a:r>
            <a:br>
              <a:rPr lang="en-US" altLang="ko-KR" sz="1200"/>
            </a:br>
            <a:r>
              <a:rPr lang="en-US" altLang="ko-KR" sz="1200"/>
              <a:t>... </a:t>
            </a:r>
          </a:p>
          <a:p>
            <a:r>
              <a:rPr lang="en-US" altLang="ko-KR" sz="1200"/>
              <a:t>}</a:t>
            </a:r>
          </a:p>
          <a:p>
            <a:r>
              <a:rPr lang="en-US" altLang="ko-KR" sz="1200"/>
              <a:t>   </a:t>
            </a:r>
            <a:br>
              <a:rPr lang="en-US" altLang="ko-KR" sz="1200"/>
            </a:br>
            <a:r>
              <a:rPr lang="en-US" altLang="ko-KR" sz="1200" b="1"/>
              <a:t>1.3. </a:t>
            </a:r>
            <a:r>
              <a:rPr lang="ko-KR" altLang="en-US" sz="1200" b="1"/>
              <a:t>변수와 함수 </a:t>
            </a:r>
            <a:r>
              <a:rPr lang="ko-KR" altLang="en-US" sz="1200" b="1" err="1"/>
              <a:t>파라미터에는</a:t>
            </a:r>
            <a:r>
              <a:rPr lang="ko-KR" altLang="en-US" sz="1200" b="1"/>
              <a:t> </a:t>
            </a:r>
            <a:r>
              <a:rPr lang="ko-KR" altLang="en-US" sz="1200" b="1" err="1"/>
              <a:t>카멜</a:t>
            </a:r>
            <a:r>
              <a:rPr lang="ko-KR" altLang="en-US" sz="1200" b="1"/>
              <a:t> 표기법을 사용한다</a:t>
            </a:r>
            <a:r>
              <a:rPr lang="en-US" altLang="ko-KR" sz="1200" b="1"/>
              <a:t>.</a:t>
            </a:r>
            <a:r>
              <a:rPr lang="ko-KR" altLang="en-US" sz="1200" b="1"/>
              <a:t/>
            </a:r>
            <a:br>
              <a:rPr lang="ko-KR" altLang="en-US" sz="1200" b="1"/>
            </a:br>
            <a:r>
              <a:rPr lang="ko-KR" altLang="en-US" sz="1200"/>
              <a:t> </a:t>
            </a:r>
          </a:p>
          <a:p>
            <a:r>
              <a:rPr lang="en-US" altLang="ko-KR" sz="1200" err="1"/>
              <a:t>int</a:t>
            </a:r>
            <a:r>
              <a:rPr lang="en-US" altLang="ko-KR" sz="1200"/>
              <a:t> </a:t>
            </a:r>
            <a:r>
              <a:rPr lang="en-US" altLang="ko-KR" sz="1200" b="1" err="1">
                <a:solidFill>
                  <a:srgbClr val="FF0000"/>
                </a:solidFill>
              </a:rPr>
              <a:t>totalCount</a:t>
            </a:r>
            <a:r>
              <a:rPr lang="ko-KR" altLang="en-US" sz="1200"/>
              <a:t> </a:t>
            </a:r>
            <a:r>
              <a:rPr lang="en-US" altLang="ko-KR" sz="1200"/>
              <a:t>= 0;</a:t>
            </a:r>
            <a:br>
              <a:rPr lang="en-US" altLang="ko-KR" sz="1200"/>
            </a:br>
            <a:r>
              <a:rPr lang="en-US" altLang="ko-KR" sz="1200"/>
              <a:t>void </a:t>
            </a:r>
            <a:r>
              <a:rPr lang="en-US" altLang="ko-KR" sz="1200" err="1"/>
              <a:t>SayHello</a:t>
            </a:r>
            <a:r>
              <a:rPr lang="en-US" altLang="ko-KR" sz="1200"/>
              <a:t>(string name)</a:t>
            </a:r>
            <a:br>
              <a:rPr lang="en-US" altLang="ko-KR" sz="1200"/>
            </a:br>
            <a:r>
              <a:rPr lang="en-US" altLang="ko-KR" sz="1200"/>
              <a:t>{</a:t>
            </a:r>
            <a:br>
              <a:rPr lang="en-US" altLang="ko-KR" sz="1200"/>
            </a:br>
            <a:r>
              <a:rPr lang="en-US" altLang="ko-KR" sz="1200"/>
              <a:t>string </a:t>
            </a:r>
            <a:r>
              <a:rPr lang="en-US" altLang="ko-KR" sz="1200" b="1" err="1">
                <a:solidFill>
                  <a:srgbClr val="FF0000"/>
                </a:solidFill>
              </a:rPr>
              <a:t>fullMessage</a:t>
            </a:r>
            <a:r>
              <a:rPr lang="ko-KR" altLang="en-US" sz="1200"/>
              <a:t> </a:t>
            </a:r>
            <a:r>
              <a:rPr lang="en-US" altLang="ko-KR" sz="1200"/>
              <a:t>= "Hello " + name; </a:t>
            </a:r>
          </a:p>
          <a:p>
            <a:r>
              <a:rPr lang="en-US" altLang="ko-KR" sz="1200"/>
              <a:t>... </a:t>
            </a:r>
          </a:p>
          <a:p>
            <a:r>
              <a:rPr lang="en-US" altLang="ko-KR" sz="1200"/>
              <a:t>}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3068960"/>
            <a:ext cx="7161654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l" eaLnBrk="0" hangingPunct="0"/>
            <a:r>
              <a:rPr lang="ko-KR" altLang="en-US" sz="1200" b="1" smtClean="0">
                <a:latin typeface="맑은 고딕" charset="0"/>
                <a:ea typeface="맑은 고딕" charset="0"/>
              </a:rPr>
              <a:t>명명 규칙</a:t>
            </a:r>
            <a:r>
              <a:rPr lang="en-US" altLang="ko-KR" sz="1200" b="1" smtClean="0">
                <a:latin typeface="맑은 고딕" charset="0"/>
                <a:ea typeface="맑은 고딕" charset="0"/>
              </a:rPr>
              <a:t>(Naming Rule)</a:t>
            </a:r>
            <a:endParaRPr lang="ko-KR" altLang="en-US" sz="1400" b="1" cap="none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3</a:t>
            </a:fld>
            <a:endParaRPr lang="ko-KR" altLang="en-US" sz="75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392" y="980728"/>
            <a:ext cx="112332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2. </a:t>
            </a:r>
            <a:r>
              <a:rPr lang="ko-KR" altLang="en-US" sz="1200" b="1"/>
              <a:t>들여쓰기</a:t>
            </a:r>
            <a:r>
              <a:rPr lang="ko-KR" altLang="en-US" sz="1200"/>
              <a:t/>
            </a:r>
            <a:br>
              <a:rPr lang="ko-KR" altLang="en-US" sz="1200"/>
            </a:br>
            <a:r>
              <a:rPr lang="ko-KR" altLang="en-US" sz="1200"/>
              <a:t/>
            </a:r>
            <a:br>
              <a:rPr lang="ko-KR" altLang="en-US" sz="1200"/>
            </a:br>
            <a:r>
              <a:rPr lang="en-US" altLang="ko-KR" sz="1200" b="1"/>
              <a:t>2.1. </a:t>
            </a:r>
            <a:r>
              <a:rPr lang="ko-KR" altLang="en-US" sz="1200" b="1"/>
              <a:t>들여쓰기에는 </a:t>
            </a:r>
            <a:r>
              <a:rPr lang="en-US" altLang="ko-KR" sz="1200" b="1"/>
              <a:t>TAB </a:t>
            </a:r>
            <a:r>
              <a:rPr lang="ko-KR" altLang="en-US" sz="1200" b="1"/>
              <a:t>을 사용한다</a:t>
            </a:r>
            <a:r>
              <a:rPr lang="en-US" altLang="ko-KR" sz="1200" b="1"/>
              <a:t>. SPACE</a:t>
            </a:r>
            <a:r>
              <a:rPr lang="ko-KR" altLang="en-US" sz="1200" b="1"/>
              <a:t>를 사용하지 않는다</a:t>
            </a:r>
            <a:r>
              <a:rPr lang="en-US" altLang="ko-KR" sz="1200" b="1"/>
              <a:t>. Tab </a:t>
            </a:r>
            <a:r>
              <a:rPr lang="ko-KR" altLang="en-US" sz="1200" b="1"/>
              <a:t>사이즈는 </a:t>
            </a:r>
            <a:r>
              <a:rPr lang="en-US" altLang="ko-KR" sz="1200" b="1"/>
              <a:t>4</a:t>
            </a:r>
            <a:r>
              <a:rPr lang="ko-KR" altLang="en-US" sz="1200" b="1"/>
              <a:t>로 정의한다</a:t>
            </a:r>
            <a:r>
              <a:rPr lang="en-US" altLang="ko-KR" sz="1200" b="1" smtClean="0"/>
              <a:t>.</a:t>
            </a:r>
          </a:p>
          <a:p>
            <a:endParaRPr lang="en-US" altLang="ko-KR" sz="1200" b="1"/>
          </a:p>
          <a:p>
            <a:r>
              <a:rPr lang="en-US" altLang="ko-KR" sz="1200" b="1"/>
              <a:t>2.6. </a:t>
            </a:r>
            <a:r>
              <a:rPr lang="ko-KR" altLang="en-US" sz="1200" b="1"/>
              <a:t>중괄호는 다른 라인과 분리되어 </a:t>
            </a:r>
            <a:r>
              <a:rPr lang="ko-KR" altLang="en-US" sz="1200" b="1" smtClean="0"/>
              <a:t>있어야 하며 </a:t>
            </a:r>
            <a:r>
              <a:rPr lang="ko-KR" altLang="en-US" sz="1200" b="1"/>
              <a:t>라인을 같이 쓰면 </a:t>
            </a:r>
            <a:r>
              <a:rPr lang="ko-KR" altLang="en-US" sz="1200" b="1" err="1"/>
              <a:t>안된다</a:t>
            </a:r>
            <a:r>
              <a:rPr lang="en-US" altLang="ko-KR" sz="1200" b="1"/>
              <a:t>.</a:t>
            </a:r>
            <a:r>
              <a:rPr lang="ko-KR" altLang="en-US" sz="1200" b="1"/>
              <a:t/>
            </a:r>
            <a:br>
              <a:rPr lang="ko-KR" altLang="en-US" sz="1200" b="1"/>
            </a:br>
            <a:r>
              <a:rPr lang="ko-KR" altLang="en-US" sz="1200"/>
              <a:t> </a:t>
            </a:r>
          </a:p>
          <a:p>
            <a:r>
              <a:rPr lang="ko-KR" altLang="en-US" sz="1200"/>
              <a:t>좋은 예</a:t>
            </a:r>
            <a:r>
              <a:rPr lang="en-US" altLang="ko-KR" sz="1200"/>
              <a:t>:</a:t>
            </a:r>
            <a:br>
              <a:rPr lang="en-US" altLang="ko-KR" sz="1200"/>
            </a:br>
            <a:r>
              <a:rPr lang="en-US" altLang="ko-KR" sz="1200"/>
              <a:t>               if ( ... )    </a:t>
            </a:r>
            <a:br>
              <a:rPr lang="en-US" altLang="ko-KR" sz="1200"/>
            </a:br>
            <a:r>
              <a:rPr lang="en-US" altLang="ko-KR" sz="1200"/>
              <a:t>               </a:t>
            </a:r>
            <a:r>
              <a:rPr lang="en-US" altLang="ko-KR" sz="1200" b="1">
                <a:solidFill>
                  <a:srgbClr val="FF0000"/>
                </a:solidFill>
              </a:rPr>
              <a:t>{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                       </a:t>
            </a:r>
            <a:r>
              <a:rPr lang="en-US" altLang="ko-KR" sz="1200">
                <a:solidFill>
                  <a:schemeClr val="accent6"/>
                </a:solidFill>
              </a:rPr>
              <a:t>// Do something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               </a:t>
            </a:r>
            <a:r>
              <a:rPr lang="en-US" altLang="ko-KR" sz="1200" b="1" smtClean="0">
                <a:solidFill>
                  <a:srgbClr val="FF0000"/>
                </a:solidFill>
              </a:rPr>
              <a:t>}</a:t>
            </a:r>
          </a:p>
          <a:p>
            <a:r>
              <a:rPr lang="en-US" altLang="ko-KR" sz="1200"/>
              <a:t/>
            </a:r>
            <a:br>
              <a:rPr lang="en-US" altLang="ko-KR" sz="1200"/>
            </a:br>
            <a:endParaRPr lang="en-US" altLang="ko-KR" sz="1200"/>
          </a:p>
          <a:p>
            <a:r>
              <a:rPr lang="ko-KR" altLang="en-US" sz="1200"/>
              <a:t>좋지 않은 예</a:t>
            </a:r>
            <a:r>
              <a:rPr lang="en-US" altLang="ko-KR" sz="1200"/>
              <a:t>:</a:t>
            </a:r>
            <a:br>
              <a:rPr lang="en-US" altLang="ko-KR" sz="1200"/>
            </a:br>
            <a:r>
              <a:rPr lang="en-US" altLang="ko-KR" sz="1200"/>
              <a:t>               if ( ... )     </a:t>
            </a:r>
            <a:r>
              <a:rPr lang="en-US" altLang="ko-KR" sz="1200" b="1">
                <a:solidFill>
                  <a:srgbClr val="FF0000"/>
                </a:solidFill>
              </a:rPr>
              <a:t>{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                       </a:t>
            </a:r>
            <a:r>
              <a:rPr lang="en-US" altLang="ko-KR" sz="1200">
                <a:solidFill>
                  <a:schemeClr val="accent6"/>
                </a:solidFill>
              </a:rPr>
              <a:t>// Do something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               </a:t>
            </a:r>
            <a:r>
              <a:rPr lang="en-US" altLang="ko-KR" sz="1200" b="1">
                <a:solidFill>
                  <a:srgbClr val="FF0000"/>
                </a:solidFill>
              </a:rPr>
              <a:t>}</a:t>
            </a:r>
          </a:p>
          <a:p>
            <a:endParaRPr lang="en-US" altLang="ko-KR" sz="1200" smtClean="0"/>
          </a:p>
          <a:p>
            <a:endParaRPr lang="en-US" altLang="ko-KR" sz="1200" smtClean="0"/>
          </a:p>
          <a:p>
            <a:r>
              <a:rPr lang="en-US" altLang="ko-KR" sz="1200" b="1" smtClean="0"/>
              <a:t>3. </a:t>
            </a:r>
            <a:r>
              <a:rPr lang="ko-KR" altLang="en-US" sz="1200" b="1" smtClean="0"/>
              <a:t>프로젝트 명</a:t>
            </a:r>
            <a:endParaRPr lang="en-US" altLang="ko-KR" sz="1200" b="1" smtClean="0"/>
          </a:p>
          <a:p>
            <a:r>
              <a:rPr lang="ko-KR" altLang="en-US" sz="1200" b="1" smtClean="0"/>
              <a:t>주</a:t>
            </a:r>
            <a:r>
              <a:rPr lang="ko-KR" altLang="en-US" sz="1200" b="1"/>
              <a:t>차</a:t>
            </a:r>
            <a:r>
              <a:rPr lang="en-US" altLang="ko-KR" sz="1200" b="1" smtClean="0"/>
              <a:t>_</a:t>
            </a:r>
            <a:r>
              <a:rPr lang="ko-KR" altLang="en-US" sz="1200" b="1" smtClean="0"/>
              <a:t>프로젝트</a:t>
            </a:r>
            <a:r>
              <a:rPr lang="en-US" altLang="ko-KR" sz="1200" b="1" smtClean="0"/>
              <a:t>+</a:t>
            </a:r>
            <a:r>
              <a:rPr lang="ko-KR" altLang="en-US" sz="1200" b="1" smtClean="0"/>
              <a:t>기수</a:t>
            </a:r>
            <a:r>
              <a:rPr lang="en-US" altLang="ko-KR" sz="1200" b="1" smtClean="0"/>
              <a:t>_</a:t>
            </a:r>
            <a:r>
              <a:rPr lang="ko-KR" altLang="en-US" sz="1200" b="1" smtClean="0"/>
              <a:t>이름 </a:t>
            </a:r>
            <a:endParaRPr lang="en-US" altLang="ko-KR" sz="1200" b="1" smtClean="0"/>
          </a:p>
          <a:p>
            <a:endParaRPr lang="en-US" altLang="ko-KR" sz="1200" smtClean="0"/>
          </a:p>
          <a:p>
            <a:r>
              <a:rPr lang="ko-KR" altLang="en-US" sz="1200" smtClean="0"/>
              <a:t>예</a:t>
            </a:r>
            <a:r>
              <a:rPr lang="en-US" altLang="ko-KR" sz="1200" smtClean="0"/>
              <a:t>:</a:t>
            </a:r>
          </a:p>
          <a:p>
            <a:r>
              <a:rPr lang="en-US" altLang="ko-KR" sz="1200" b="1" smtClean="0">
                <a:solidFill>
                  <a:srgbClr val="FF0000"/>
                </a:solidFill>
              </a:rPr>
              <a:t>W1_board0_lhh</a:t>
            </a:r>
            <a:r>
              <a:rPr lang="ko-KR" altLang="en-US" sz="1200"/>
              <a:t> </a:t>
            </a:r>
            <a:r>
              <a:rPr lang="ko-KR" altLang="en-US" sz="1200" smtClean="0"/>
              <a:t> </a:t>
            </a:r>
            <a:r>
              <a:rPr lang="en-US" altLang="ko-KR" sz="1200" smtClean="0">
                <a:solidFill>
                  <a:schemeClr val="accent6"/>
                </a:solidFill>
              </a:rPr>
              <a:t>// 1</a:t>
            </a:r>
            <a:r>
              <a:rPr lang="ko-KR" altLang="en-US" sz="1200" smtClean="0">
                <a:solidFill>
                  <a:schemeClr val="accent6"/>
                </a:solidFill>
              </a:rPr>
              <a:t>주차</a:t>
            </a:r>
            <a:r>
              <a:rPr lang="en-US" altLang="ko-KR" sz="1200" smtClean="0">
                <a:solidFill>
                  <a:schemeClr val="accent6"/>
                </a:solidFill>
              </a:rPr>
              <a:t>_</a:t>
            </a:r>
            <a:r>
              <a:rPr lang="ko-KR" altLang="en-US" sz="1200" smtClean="0">
                <a:solidFill>
                  <a:schemeClr val="accent6"/>
                </a:solidFill>
              </a:rPr>
              <a:t>게시판프로젝트</a:t>
            </a:r>
            <a:r>
              <a:rPr lang="en-US" altLang="ko-KR" sz="1200" smtClean="0">
                <a:solidFill>
                  <a:schemeClr val="accent6"/>
                </a:solidFill>
              </a:rPr>
              <a:t>+0</a:t>
            </a:r>
            <a:r>
              <a:rPr lang="ko-KR" altLang="en-US" sz="1200" smtClean="0">
                <a:solidFill>
                  <a:schemeClr val="accent6"/>
                </a:solidFill>
              </a:rPr>
              <a:t>기</a:t>
            </a:r>
            <a:r>
              <a:rPr lang="en-US" altLang="ko-KR" sz="1200" smtClean="0">
                <a:solidFill>
                  <a:schemeClr val="accent6"/>
                </a:solidFill>
              </a:rPr>
              <a:t>_</a:t>
            </a:r>
            <a:r>
              <a:rPr lang="ko-KR" altLang="en-US" sz="1200" smtClean="0">
                <a:solidFill>
                  <a:schemeClr val="accent6"/>
                </a:solidFill>
              </a:rPr>
              <a:t>이형호</a:t>
            </a:r>
            <a:endParaRPr lang="en-US" altLang="ko-KR" sz="1200" smtClean="0">
              <a:solidFill>
                <a:schemeClr val="accent6"/>
              </a:solidFill>
            </a:endParaRPr>
          </a:p>
          <a:p>
            <a:endParaRPr lang="en-US" altLang="ko-KR" sz="1200" smtClean="0"/>
          </a:p>
          <a:p>
            <a:endParaRPr lang="en-US" altLang="ko-KR" sz="1200"/>
          </a:p>
        </p:txBody>
      </p:sp>
      <p:sp>
        <p:nvSpPr>
          <p:cNvPr id="2" name="포인트가 5개인 별 1"/>
          <p:cNvSpPr/>
          <p:nvPr/>
        </p:nvSpPr>
        <p:spPr>
          <a:xfrm>
            <a:off x="496696" y="4355164"/>
            <a:ext cx="198704" cy="211088"/>
          </a:xfrm>
          <a:prstGeom prst="star5">
            <a:avLst/>
          </a:prstGeom>
          <a:solidFill>
            <a:srgbClr val="FFFF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48128" y="4355164"/>
            <a:ext cx="2520280" cy="36998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cxnSp>
        <p:nvCxnSpPr>
          <p:cNvPr id="12" name="직선 연결선 11"/>
          <p:cNvCxnSpPr/>
          <p:nvPr/>
        </p:nvCxnSpPr>
        <p:spPr>
          <a:xfrm>
            <a:off x="1559496" y="5517232"/>
            <a:ext cx="0" cy="357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559496" y="5874375"/>
            <a:ext cx="59766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7536160" y="4941168"/>
            <a:ext cx="0" cy="93320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l" eaLnBrk="0" hangingPunct="0"/>
            <a:r>
              <a:rPr lang="ko-KR" altLang="en-US" sz="1200" b="1" smtClean="0">
                <a:latin typeface="맑은 고딕" charset="0"/>
                <a:ea typeface="맑은 고딕" charset="0"/>
              </a:rPr>
              <a:t>명명 규칙</a:t>
            </a:r>
            <a:r>
              <a:rPr lang="en-US" altLang="ko-KR" sz="1200" b="1" smtClean="0">
                <a:latin typeface="맑은 고딕" charset="0"/>
                <a:ea typeface="맑은 고딕" charset="0"/>
              </a:rPr>
              <a:t>(Naming Rule)</a:t>
            </a:r>
            <a:endParaRPr lang="ko-KR" altLang="en-US" sz="1400" b="1" cap="none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4</a:t>
            </a:fld>
            <a:endParaRPr lang="ko-KR" altLang="en-US" sz="75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392" y="980728"/>
            <a:ext cx="112332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4</a:t>
            </a:r>
            <a:r>
              <a:rPr lang="en-US" altLang="ko-KR" sz="1200" b="1" smtClean="0"/>
              <a:t>. </a:t>
            </a:r>
            <a:r>
              <a:rPr lang="ko-KR" altLang="en-US" sz="1200" b="1" err="1" smtClean="0"/>
              <a:t>메서드</a:t>
            </a:r>
            <a:r>
              <a:rPr lang="ko-KR" altLang="en-US" sz="1200" b="1" smtClean="0"/>
              <a:t> 및 기능별 표기법</a:t>
            </a:r>
            <a:r>
              <a:rPr lang="ko-KR" altLang="en-US" sz="1200"/>
              <a:t/>
            </a:r>
            <a:br>
              <a:rPr lang="ko-KR" altLang="en-US" sz="1200"/>
            </a:br>
            <a:r>
              <a:rPr lang="ko-KR" altLang="en-US" sz="1200"/>
              <a:t/>
            </a:r>
            <a:br>
              <a:rPr lang="ko-KR" altLang="en-US" sz="1200"/>
            </a:br>
            <a:endParaRPr lang="en-US" altLang="ko-KR" sz="1200" b="1" smtClean="0"/>
          </a:p>
          <a:p>
            <a:endParaRPr lang="en-US" altLang="ko-KR" sz="1200" smtClean="0"/>
          </a:p>
          <a:p>
            <a:r>
              <a:rPr lang="ko-KR" altLang="en-US" sz="1200" err="1" smtClean="0"/>
              <a:t>메서드</a:t>
            </a:r>
            <a:r>
              <a:rPr lang="en-US" altLang="ko-KR" sz="1200" smtClean="0"/>
              <a:t>						</a:t>
            </a:r>
            <a:r>
              <a:rPr lang="ko-KR" altLang="en-US" sz="1200"/>
              <a:t>태그</a:t>
            </a:r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 smtClean="0"/>
          </a:p>
          <a:p>
            <a:r>
              <a:rPr lang="ko-KR" altLang="en-US" sz="1200" smtClean="0"/>
              <a:t>시퀀스</a:t>
            </a:r>
            <a:endParaRPr lang="en-US" altLang="ko-KR" sz="1200" smtClean="0"/>
          </a:p>
          <a:p>
            <a:endParaRPr lang="en-US" altLang="ko-KR" sz="1200" smtClean="0"/>
          </a:p>
          <a:p>
            <a:endParaRPr lang="en-US" altLang="ko-KR" sz="1200"/>
          </a:p>
          <a:p>
            <a:r>
              <a:rPr lang="en-US" altLang="ko-KR" sz="1200" smtClean="0"/>
              <a:t>				</a:t>
            </a:r>
            <a:endParaRPr lang="en-US" altLang="ko-KR" sz="1200"/>
          </a:p>
        </p:txBody>
      </p:sp>
      <p:graphicFrame>
        <p:nvGraphicFramePr>
          <p:cNvPr id="6" name="내용 개체 틀 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050043876"/>
              </p:ext>
            </p:extLst>
          </p:nvPr>
        </p:nvGraphicFramePr>
        <p:xfrm>
          <a:off x="745744" y="2064296"/>
          <a:ext cx="4382770" cy="2724150"/>
        </p:xfrm>
        <a:graphic>
          <a:graphicData uri="http://schemas.openxmlformats.org/drawingml/2006/table">
            <a:tbl>
              <a:tblPr/>
              <a:tblGrid>
                <a:gridCol w="1389816"/>
                <a:gridCol w="2992954"/>
              </a:tblGrid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err="1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네이밍</a:t>
                      </a:r>
                      <a:endParaRPr lang="ko-KR" alt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설명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err="1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BoardWrite</a:t>
                      </a:r>
                      <a:endParaRPr 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게시판 글 쓰기 기능</a:t>
                      </a:r>
                      <a:endParaRPr lang="ko-KR" alt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9804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err="1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BoardModify</a:t>
                      </a:r>
                      <a:endParaRPr 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게시판 글 수정 기능</a:t>
                      </a:r>
                      <a:endParaRPr lang="ko-KR" alt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Join</a:t>
                      </a:r>
                      <a:endParaRPr 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회원가입 </a:t>
                      </a:r>
                      <a:r>
                        <a:rPr lang="ko-KR" alt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기능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Login</a:t>
                      </a:r>
                      <a:endParaRPr 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회원 로그인 </a:t>
                      </a:r>
                      <a:r>
                        <a:rPr lang="ko-KR" alt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기능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Logout</a:t>
                      </a:r>
                      <a:endParaRPr 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회원 로그아웃 </a:t>
                      </a:r>
                      <a:r>
                        <a:rPr lang="ko-KR" alt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기능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u="none" strike="noStrike" err="1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Select</a:t>
                      </a:r>
                      <a:r>
                        <a:rPr lang="en-US" sz="1000" u="none" strike="noStrike" err="1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BoardList</a:t>
                      </a:r>
                      <a:endParaRPr 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err="1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게시글</a:t>
                      </a:r>
                      <a:r>
                        <a:rPr lang="ko-KR" altLang="en-US" sz="1000" u="none" strike="noStrike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 리스트를 조회하는 </a:t>
                      </a:r>
                      <a:r>
                        <a:rPr lang="ko-KR" alt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기능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err="1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SelectBoardDetail</a:t>
                      </a:r>
                      <a:endParaRPr 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err="1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게시글</a:t>
                      </a:r>
                      <a:r>
                        <a:rPr lang="ko-KR" altLang="en-US" sz="1000" u="none" strike="noStrike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 상세내역을 조회하는 기능</a:t>
                      </a:r>
                      <a:endParaRPr lang="ko-KR" alt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err="1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SelectBoardCount</a:t>
                      </a:r>
                      <a:endParaRPr 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err="1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게시글</a:t>
                      </a:r>
                      <a:r>
                        <a:rPr lang="ko-KR" altLang="en-US" sz="1000" u="none" strike="noStrike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 개수를 조회하는 기능</a:t>
                      </a:r>
                      <a:endParaRPr lang="ko-KR" alt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err="1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SelectCommonCode</a:t>
                      </a:r>
                      <a:endParaRPr 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공통코드를 조회하는 기능</a:t>
                      </a:r>
                      <a:endParaRPr lang="ko-KR" alt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Paging</a:t>
                      </a:r>
                      <a:endParaRPr 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err="1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게시글</a:t>
                      </a:r>
                      <a:r>
                        <a:rPr lang="ko-KR" altLang="en-US" sz="1000" u="none" strike="noStrike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ko-KR" altLang="en-US" sz="1000" u="none" strike="noStrike" err="1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페이징</a:t>
                      </a:r>
                      <a:r>
                        <a:rPr lang="ko-KR" altLang="en-US" sz="1000" u="none" strike="noStrike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 처리하는 기능</a:t>
                      </a:r>
                      <a:endParaRPr lang="ko-KR" alt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내용 개체 틀 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380387094"/>
              </p:ext>
            </p:extLst>
          </p:nvPr>
        </p:nvGraphicFramePr>
        <p:xfrm>
          <a:off x="6204952" y="2060848"/>
          <a:ext cx="4382770" cy="2971800"/>
        </p:xfrm>
        <a:graphic>
          <a:graphicData uri="http://schemas.openxmlformats.org/drawingml/2006/table">
            <a:tbl>
              <a:tblPr/>
              <a:tblGrid>
                <a:gridCol w="1403216"/>
                <a:gridCol w="2979554"/>
              </a:tblGrid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err="1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네이밍</a:t>
                      </a:r>
                      <a:endParaRPr lang="ko-KR" alt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설명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lbl</a:t>
                      </a:r>
                      <a:r>
                        <a:rPr lang="en-US" sz="1000" u="none" strike="noStrik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  <a:endParaRPr 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u="none" strike="noStrik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Label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txt_</a:t>
                      </a:r>
                      <a:endParaRPr 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u="none" strike="noStrik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TextBox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btn</a:t>
                      </a:r>
                      <a:r>
                        <a:rPr lang="en-US" sz="1000" u="none" strike="noStrik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  <a:endParaRPr 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u="none" strike="noStrik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Button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img</a:t>
                      </a:r>
                      <a:r>
                        <a:rPr lang="en-US" sz="1000" u="none" strike="noStrik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  <a:endParaRPr 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u="none" strike="noStrik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Image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chk</a:t>
                      </a:r>
                      <a:r>
                        <a:rPr lang="en-US" sz="1000" u="none" strike="noStrik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  <a:endParaRPr 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u="none" strike="noStrik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CheckBox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cbl</a:t>
                      </a:r>
                      <a:r>
                        <a:rPr lang="en-US" sz="1000" u="none" strike="noStrik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  <a:endParaRPr 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u="none" strike="noStrik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CheckBoxList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b="0" i="0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rdo</a:t>
                      </a:r>
                      <a:r>
                        <a:rPr lang="en-US" altLang="ko-KR" sz="1000" u="none" strike="noStrik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  <a:endParaRPr 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b="0" i="0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RadioButton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b="0" i="0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rbl</a:t>
                      </a:r>
                      <a:r>
                        <a:rPr lang="en-US" altLang="ko-KR" sz="1000" u="none" strike="noStrik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  <a:endParaRPr 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b="0" i="0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RadioButtonList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b="0" i="0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pnl</a:t>
                      </a:r>
                      <a:r>
                        <a:rPr lang="en-US" altLang="ko-KR" sz="1000" u="none" strike="noStrik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  <a:endParaRPr 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b="0" i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Panel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b="0" i="0" baseline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tbl</a:t>
                      </a:r>
                      <a:r>
                        <a:rPr lang="en-US" altLang="ko-KR" sz="1000" u="none" strike="noStrik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  <a:endParaRPr 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b="0" i="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sz="1000" u="none" strike="noStrik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frm</a:t>
                      </a:r>
                      <a:r>
                        <a:rPr lang="en-US" altLang="ko-KR" sz="1000" u="none" strike="noStrik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_</a:t>
                      </a:r>
                      <a:endParaRPr 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u="none" strike="noStrik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Form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내용 개체 틀 1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891413535"/>
              </p:ext>
            </p:extLst>
          </p:nvPr>
        </p:nvGraphicFramePr>
        <p:xfrm>
          <a:off x="721868" y="5465008"/>
          <a:ext cx="4382770" cy="495300"/>
        </p:xfrm>
        <a:graphic>
          <a:graphicData uri="http://schemas.openxmlformats.org/drawingml/2006/table">
            <a:tbl>
              <a:tblPr/>
              <a:tblGrid>
                <a:gridCol w="1403216"/>
                <a:gridCol w="2979554"/>
              </a:tblGrid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err="1" smtClean="0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네이밍</a:t>
                      </a:r>
                      <a:endParaRPr lang="ko-KR" altLang="en-US" sz="1000" u="none" strike="noStrike">
                        <a:solidFill>
                          <a:srgbClr val="686868"/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>
                          <a:solidFill>
                            <a:srgbClr val="686868"/>
                          </a:solidFill>
                          <a:effectLst/>
                          <a:latin typeface="+mn-lt"/>
                        </a:rPr>
                        <a:t>설명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FE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en-US" altLang="ko-KR" sz="1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BOARD_ID_SEQ</a:t>
                      </a:r>
                      <a:endParaRPr 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0"/>
                        </a:spcAft>
                      </a:pPr>
                      <a:r>
                        <a:rPr lang="ko-KR" altLang="en-US" sz="1000" u="none" strike="noStrike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게시글</a:t>
                      </a:r>
                      <a:r>
                        <a:rPr lang="ko-KR" altLang="en-US" sz="1000" u="none" strike="noStrik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</a:rPr>
                        <a:t> 번호 시퀀스</a:t>
                      </a:r>
                      <a:endParaRPr lang="ko-KR" altLang="en-US" sz="1000" u="none" strike="noStrik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02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89238"/>
              </p:ext>
            </p:extLst>
          </p:nvPr>
        </p:nvGraphicFramePr>
        <p:xfrm>
          <a:off x="1559560" y="908685"/>
          <a:ext cx="8713470" cy="4905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090"/>
                <a:gridCol w="4551045"/>
                <a:gridCol w="3061335"/>
              </a:tblGrid>
              <a:tr h="26924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3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93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100" b="0" kern="120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게시판 리스트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6924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3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93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3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93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6689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840" b="0" kern="120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500" b="0" kern="120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500380" y="144145"/>
            <a:ext cx="11106785" cy="3308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l" eaLnBrk="0" hangingPunct="0"/>
            <a:r>
              <a:rPr lang="en-US" altLang="ko-KR" sz="1200" b="1" smtClean="0">
                <a:latin typeface="맑은 고딕" charset="0"/>
                <a:ea typeface="맑은 고딕" charset="0"/>
              </a:rPr>
              <a:t>	</a:t>
            </a:r>
            <a:r>
              <a:rPr lang="en-US" altLang="ko-KR" sz="1400" b="1" err="1" smtClean="0">
                <a:latin typeface="맑은 고딕" charset="0"/>
                <a:ea typeface="맑은 고딕" charset="0"/>
              </a:rPr>
              <a:t>UI</a:t>
            </a:r>
            <a:r>
              <a:rPr lang="en-US" altLang="ko-KR" sz="1400" b="1" err="1">
                <a:latin typeface="맑은 고딕" charset="0"/>
                <a:ea typeface="맑은 고딕" charset="0"/>
              </a:rPr>
              <a:t>설계서</a:t>
            </a:r>
            <a:endParaRPr lang="ko-KR" altLang="en-US" sz="1400" b="1" cap="none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165" cy="36385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75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굴림" charset="0"/>
                <a:ea typeface="굴림" charset="0"/>
              </a:rPr>
              <a:t>5</a:t>
            </a:fld>
            <a:endParaRPr lang="ko-KR" altLang="en-US" sz="750" b="0" cap="none" smtClean="0">
              <a:solidFill>
                <a:schemeClr val="tx1">
                  <a:lumMod val="65000"/>
                  <a:lumOff val="35000"/>
                </a:schemeClr>
              </a:solidFill>
              <a:latin typeface="굴림" charset="0"/>
              <a:ea typeface="굴림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30159"/>
              </p:ext>
            </p:extLst>
          </p:nvPr>
        </p:nvGraphicFramePr>
        <p:xfrm>
          <a:off x="7320136" y="1493432"/>
          <a:ext cx="2880320" cy="4268192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579264"/>
                <a:gridCol w="2301056"/>
              </a:tblGrid>
              <a:tr h="417681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»"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 로그인 화면으로 이동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2987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클릭 시 회원가입 화면으로 이동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4798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게시글의 갯수 출력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등록된 </a:t>
                      </a:r>
                      <a:r>
                        <a:rPr lang="en-US" altLang="ko-KR" sz="900" b="0" kern="12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게시글의</a:t>
                      </a: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TYPE</a:t>
                      </a:r>
                    </a:p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(일반, 자유, Q&amp;A, 익명) 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Font typeface="+mj-lt"/>
                        <a:buAutoNum type="arabicPeriod"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DB에서 출력(code_name 을 출력)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46251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게시글의 No </a:t>
                      </a:r>
                      <a:r>
                        <a:rPr lang="en-US" altLang="ko-KR" sz="900" b="0" kern="12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en-US" altLang="ko-KR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게시글의 TITLE출력 (각 게시글의 )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Check box </a:t>
                      </a:r>
                      <a:r>
                        <a:rPr lang="en-US" altLang="ko-KR" sz="900" b="0" kern="12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선택</a:t>
                      </a: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후 </a:t>
                      </a:r>
                      <a:r>
                        <a:rPr lang="en-US" altLang="ko-KR" sz="900" b="0" kern="12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조회버튼</a:t>
                      </a: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클릭</a:t>
                      </a: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시 </a:t>
                      </a:r>
                      <a:r>
                        <a:rPr lang="en-US" altLang="ko-KR" sz="900" b="0" kern="12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조건에</a:t>
                      </a: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맞게</a:t>
                      </a: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리스트</a:t>
                      </a: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900" b="0" kern="12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전체</a:t>
                      </a: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en-US" altLang="ko-KR" sz="900" b="0" kern="12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, Q&amp;A, </a:t>
                      </a:r>
                      <a:r>
                        <a:rPr lang="en-US" altLang="ko-KR" sz="900" b="0" kern="12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자유</a:t>
                      </a: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en-US" altLang="ko-KR" sz="900" b="0" kern="12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익명</a:t>
                      </a: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 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Font typeface="+mj-lt"/>
                        <a:buAutoNum type="arabicPeriod"/>
                      </a:pPr>
                      <a:r>
                        <a:rPr lang="en-US" altLang="ko-KR" sz="900" b="0" kern="12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DB에서</a:t>
                      </a: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en-US" altLang="ko-KR" sz="900" b="0" kern="12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code_name</a:t>
                      </a: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을 </a:t>
                      </a:r>
                      <a:r>
                        <a:rPr lang="en-US" altLang="ko-KR" sz="900" b="0" kern="12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8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900" b="0" kern="1200" err="1" smtClean="0">
                          <a:latin typeface="맑은 고딕" charset="0"/>
                          <a:ea typeface="맑은 고딕" charset="0"/>
                        </a:rPr>
                        <a:t>클릭</a:t>
                      </a:r>
                      <a:r>
                        <a:rPr lang="en-US" altLang="ko-KR" sz="900" b="0" kern="1200" smtClean="0">
                          <a:latin typeface="맑은 고딕" charset="0"/>
                          <a:ea typeface="맑은 고딕" charset="0"/>
                        </a:rPr>
                        <a:t> 시 </a:t>
                      </a:r>
                      <a:r>
                        <a:rPr lang="en-US" altLang="ko-KR" sz="900" b="0" kern="1200" err="1" smtClean="0">
                          <a:latin typeface="맑은 고딕" charset="0"/>
                          <a:ea typeface="맑은 고딕" charset="0"/>
                        </a:rPr>
                        <a:t>글쓰기</a:t>
                      </a:r>
                      <a:r>
                        <a:rPr lang="en-US" altLang="ko-KR" sz="900" b="0" kern="120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err="1" smtClean="0">
                          <a:latin typeface="맑은 고딕" charset="0"/>
                          <a:ea typeface="맑은 고딕" charset="0"/>
                        </a:rPr>
                        <a:t>화면으로</a:t>
                      </a:r>
                      <a:r>
                        <a:rPr lang="en-US" altLang="ko-KR" sz="900" b="0" kern="120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err="1" smtClean="0">
                          <a:latin typeface="맑은 고딕" charset="0"/>
                          <a:ea typeface="맑은 고딕" charset="0"/>
                        </a:rPr>
                        <a:t>이동</a:t>
                      </a:r>
                      <a:endParaRPr lang="ko-KR" altLang="en-US" sz="900" b="0" kern="120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2987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9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0" marR="0" indent="-254000" algn="l" defTabSz="914400" eaLnBrk="0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"/>
                        <a:tabLst/>
                        <a:defRPr/>
                      </a:pPr>
                      <a:r>
                        <a:rPr lang="en-US" altLang="ko-KR" sz="900" b="0" kern="1200" smtClean="0">
                          <a:latin typeface="맑은 고딕" charset="0"/>
                          <a:ea typeface="맑은 고딕" charset="0"/>
                        </a:rPr>
                        <a:t>한 </a:t>
                      </a:r>
                      <a:r>
                        <a:rPr lang="en-US" altLang="ko-KR" sz="900" b="0" kern="1200" err="1" smtClean="0">
                          <a:latin typeface="맑은 고딕" charset="0"/>
                          <a:ea typeface="맑은 고딕" charset="0"/>
                        </a:rPr>
                        <a:t>페이지에</a:t>
                      </a:r>
                      <a:r>
                        <a:rPr lang="en-US" altLang="ko-KR" sz="900" b="0" kern="1200" smtClean="0">
                          <a:latin typeface="맑은 고딕" charset="0"/>
                          <a:ea typeface="맑은 고딕" charset="0"/>
                        </a:rPr>
                        <a:t> 10개의 </a:t>
                      </a:r>
                      <a:r>
                        <a:rPr lang="en-US" altLang="ko-KR" sz="900" b="0" kern="1200" err="1" smtClean="0">
                          <a:latin typeface="맑은 고딕" charset="0"/>
                          <a:ea typeface="맑은 고딕" charset="0"/>
                        </a:rPr>
                        <a:t>게시글씩</a:t>
                      </a:r>
                      <a:r>
                        <a:rPr lang="en-US" altLang="ko-KR" sz="900" b="0" kern="1200" smtClean="0"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900" b="0" kern="1200" err="1" smtClean="0">
                          <a:latin typeface="맑은 고딕" charset="0"/>
                          <a:ea typeface="맑은 고딕" charset="0"/>
                        </a:rPr>
                        <a:t>출력되게</a:t>
                      </a:r>
                      <a:r>
                        <a:rPr lang="en-US" altLang="ko-KR" sz="900" b="0" kern="1200" smtClean="0">
                          <a:latin typeface="맑은 고딕" charset="0"/>
                          <a:ea typeface="맑은 고딕" charset="0"/>
                        </a:rPr>
                        <a:t> paging </a:t>
                      </a:r>
                      <a:r>
                        <a:rPr lang="en-US" altLang="ko-KR" sz="900" b="0" kern="1200" err="1" smtClean="0">
                          <a:latin typeface="맑은 고딕" charset="0"/>
                          <a:ea typeface="맑은 고딕" charset="0"/>
                        </a:rPr>
                        <a:t>처리</a:t>
                      </a:r>
                      <a:r>
                        <a:rPr lang="en-US" altLang="ko-KR" sz="900" b="0" kern="1200" smtClean="0">
                          <a:latin typeface="맑은 고딕" charset="0"/>
                          <a:ea typeface="맑은 고딕" charset="0"/>
                        </a:rPr>
                        <a:t>  </a:t>
                      </a:r>
                      <a:endParaRPr lang="ko-KR" altLang="en-US" sz="900" b="0" kern="1200" smtClean="0">
                        <a:latin typeface="맑은 고딕" charset="0"/>
                        <a:ea typeface="맑은 고딕" charset="0"/>
                      </a:endParaRPr>
                    </a:p>
                    <a:p>
                      <a:pPr marL="254000" indent="-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endParaRPr lang="ko-KR" altLang="en-US" sz="900" b="0" kern="120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229870">
                <a:tc gridSpan="2"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09550">
                <a:tc gridSpan="2"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0" t="12805" r="61989" b="47971"/>
          <a:stretch/>
        </p:blipFill>
        <p:spPr bwMode="auto">
          <a:xfrm>
            <a:off x="1929106" y="1549403"/>
            <a:ext cx="4734832" cy="403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도형 14"/>
          <p:cNvSpPr>
            <a:spLocks noChangeAspect="1"/>
          </p:cNvSpPr>
          <p:nvPr/>
        </p:nvSpPr>
        <p:spPr>
          <a:xfrm>
            <a:off x="2030095" y="1473835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75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도형 15"/>
          <p:cNvSpPr>
            <a:spLocks noChangeAspect="1"/>
          </p:cNvSpPr>
          <p:nvPr/>
        </p:nvSpPr>
        <p:spPr>
          <a:xfrm>
            <a:off x="2750185" y="1464945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75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16"/>
          <p:cNvSpPr>
            <a:spLocks noChangeAspect="1"/>
          </p:cNvSpPr>
          <p:nvPr/>
        </p:nvSpPr>
        <p:spPr>
          <a:xfrm>
            <a:off x="6528048" y="1527810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75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17"/>
          <p:cNvSpPr>
            <a:spLocks noChangeAspect="1"/>
          </p:cNvSpPr>
          <p:nvPr/>
        </p:nvSpPr>
        <p:spPr>
          <a:xfrm>
            <a:off x="2071678" y="1772816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75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18"/>
          <p:cNvSpPr>
            <a:spLocks noChangeAspect="1"/>
          </p:cNvSpPr>
          <p:nvPr/>
        </p:nvSpPr>
        <p:spPr>
          <a:xfrm>
            <a:off x="2999656" y="1780942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75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19"/>
          <p:cNvSpPr>
            <a:spLocks noChangeAspect="1"/>
          </p:cNvSpPr>
          <p:nvPr/>
        </p:nvSpPr>
        <p:spPr>
          <a:xfrm>
            <a:off x="4591958" y="1780942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75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20"/>
          <p:cNvSpPr>
            <a:spLocks noChangeAspect="1"/>
          </p:cNvSpPr>
          <p:nvPr/>
        </p:nvSpPr>
        <p:spPr>
          <a:xfrm>
            <a:off x="2071678" y="4877286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75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21"/>
          <p:cNvSpPr>
            <a:spLocks noChangeAspect="1"/>
          </p:cNvSpPr>
          <p:nvPr/>
        </p:nvSpPr>
        <p:spPr>
          <a:xfrm>
            <a:off x="5816094" y="4653136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8</a:t>
            </a:r>
            <a:endParaRPr lang="ko-KR" altLang="en-US" sz="75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도형 26"/>
          <p:cNvSpPr>
            <a:spLocks noChangeAspect="1"/>
          </p:cNvSpPr>
          <p:nvPr/>
        </p:nvSpPr>
        <p:spPr>
          <a:xfrm>
            <a:off x="5807968" y="5006340"/>
            <a:ext cx="135890" cy="13589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5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9</a:t>
            </a:r>
            <a:endParaRPr lang="ko-KR" altLang="en-US" sz="75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26647"/>
              </p:ext>
            </p:extLst>
          </p:nvPr>
        </p:nvGraphicFramePr>
        <p:xfrm>
          <a:off x="1559560" y="62039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4499610"/>
                <a:gridCol w="2773045"/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27480" y="17780"/>
            <a:ext cx="6391910" cy="655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smtClean="0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42300" y="6356350"/>
            <a:ext cx="2312670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6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897495" y="1157605"/>
          <a:ext cx="2679700" cy="48031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03530"/>
                <a:gridCol w="2376170"/>
              </a:tblGrid>
              <a:tr h="42608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»"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 메인 리스트화면으로 이동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DB에있는 기존의 아이디들과 중복체크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(ID 중복 미 확인시 회원가입불가 -&gt; alert창 또는 중복 메세지 출력)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클릭 시 회원가입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Font typeface="+mj-lt"/>
                        <a:buAutoNum type="arabicPeriod"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필수 값 : ID, PW, PW CHECK, name, phone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Font typeface="+mj-lt"/>
                        <a:buAutoNum type="arabicPeriod" startAt="2"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phone와 postNo 형식에 맞지않을 경우 alert창 또는 메세지 출력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phone의 첫번째 select box의 값은 DB에서 출력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959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Pw 는 6자리 ~ 12자리, pw check와 동일하지 않으면 alert창 또는 해당 메세지 출력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각각의 phone text는 4자리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2608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PostNO 는 xxx-xxx 형식으로 작성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0670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732155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" name="도형 57"/>
          <p:cNvSpPr>
            <a:spLocks noChangeAspect="1"/>
          </p:cNvSpPr>
          <p:nvPr/>
        </p:nvSpPr>
        <p:spPr>
          <a:xfrm>
            <a:off x="5955665" y="2244725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42"/>
          <p:cNvSpPr>
            <a:spLocks noChangeAspect="1"/>
          </p:cNvSpPr>
          <p:nvPr/>
        </p:nvSpPr>
        <p:spPr>
          <a:xfrm>
            <a:off x="7470140" y="502412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5" name="그림 74" descr="C:/Users/WYkim/AppData/Roaming/PolarisOffice/ETemp/21448_8750768/image4.tmp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0" t="6413" r="35960" b="64229"/>
          <a:stretch>
            <a:fillRect/>
          </a:stretch>
        </p:blipFill>
        <p:spPr>
          <a:xfrm>
            <a:off x="1568450" y="1153795"/>
            <a:ext cx="6236970" cy="4636770"/>
          </a:xfrm>
          <a:prstGeom prst="rect">
            <a:avLst/>
          </a:prstGeom>
          <a:noFill/>
        </p:spPr>
      </p:pic>
      <p:sp>
        <p:nvSpPr>
          <p:cNvPr id="76" name="도형 75"/>
          <p:cNvSpPr>
            <a:spLocks noChangeAspect="1"/>
          </p:cNvSpPr>
          <p:nvPr/>
        </p:nvSpPr>
        <p:spPr>
          <a:xfrm>
            <a:off x="2093595" y="133477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 noChangeAspect="1"/>
          </p:cNvSpPr>
          <p:nvPr/>
        </p:nvSpPr>
        <p:spPr>
          <a:xfrm>
            <a:off x="7220585" y="522351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도형 77"/>
          <p:cNvSpPr>
            <a:spLocks noChangeAspect="1"/>
          </p:cNvSpPr>
          <p:nvPr/>
        </p:nvSpPr>
        <p:spPr>
          <a:xfrm>
            <a:off x="6006465" y="1720215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도형 78"/>
          <p:cNvSpPr>
            <a:spLocks noChangeAspect="1"/>
          </p:cNvSpPr>
          <p:nvPr/>
        </p:nvSpPr>
        <p:spPr>
          <a:xfrm>
            <a:off x="3623945" y="340233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도형 79"/>
          <p:cNvSpPr>
            <a:spLocks noChangeAspect="1"/>
          </p:cNvSpPr>
          <p:nvPr/>
        </p:nvSpPr>
        <p:spPr>
          <a:xfrm>
            <a:off x="5317490" y="216408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 noChangeAspect="1"/>
          </p:cNvSpPr>
          <p:nvPr/>
        </p:nvSpPr>
        <p:spPr>
          <a:xfrm>
            <a:off x="4686935" y="340233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도형 81"/>
          <p:cNvSpPr>
            <a:spLocks noChangeAspect="1"/>
          </p:cNvSpPr>
          <p:nvPr/>
        </p:nvSpPr>
        <p:spPr>
          <a:xfrm>
            <a:off x="5445760" y="347218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3" name="도형 82"/>
          <p:cNvSpPr>
            <a:spLocks noChangeAspect="1"/>
          </p:cNvSpPr>
          <p:nvPr/>
        </p:nvSpPr>
        <p:spPr>
          <a:xfrm>
            <a:off x="5387340" y="3892550"/>
            <a:ext cx="144780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425712"/>
              </p:ext>
            </p:extLst>
          </p:nvPr>
        </p:nvGraphicFramePr>
        <p:xfrm>
          <a:off x="1594485" y="59753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4499610"/>
                <a:gridCol w="2773045"/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50975" y="-5080"/>
            <a:ext cx="6391275" cy="654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smtClean="0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65795" y="6333490"/>
            <a:ext cx="2312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7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920990" y="1128395"/>
          <a:ext cx="2679700" cy="26568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03530"/>
                <a:gridCol w="2376170"/>
              </a:tblGrid>
              <a:tr h="47688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»"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 입력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7688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PW 입력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클릭 시 로그인이 되며 ID와 PW 유효성테크 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Font typeface="+mj-lt"/>
                        <a:buAutoNum type="arabicPeriod"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ID 와 PW가 틀릴 시 alert창에 각각의 메세지 출력 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4290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398145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도형 55"/>
          <p:cNvSpPr>
            <a:spLocks noChangeAspect="1"/>
          </p:cNvSpPr>
          <p:nvPr/>
        </p:nvSpPr>
        <p:spPr>
          <a:xfrm>
            <a:off x="4133850" y="2885440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5" name="그림 74" descr="C:/Users/WYkim/AppData/Roaming/PolarisOffice/ETemp/21448_8750768/image5.tmp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0" t="5998" r="36262" b="79575"/>
          <a:stretch>
            <a:fillRect/>
          </a:stretch>
        </p:blipFill>
        <p:spPr>
          <a:xfrm>
            <a:off x="1593215" y="1125855"/>
            <a:ext cx="6278245" cy="2327275"/>
          </a:xfrm>
          <a:prstGeom prst="rect">
            <a:avLst/>
          </a:prstGeom>
          <a:noFill/>
        </p:spPr>
      </p:pic>
      <p:sp>
        <p:nvSpPr>
          <p:cNvPr id="76" name="도형 75"/>
          <p:cNvSpPr>
            <a:spLocks noChangeAspect="1"/>
          </p:cNvSpPr>
          <p:nvPr/>
        </p:nvSpPr>
        <p:spPr>
          <a:xfrm>
            <a:off x="3949065" y="1271270"/>
            <a:ext cx="150495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 noChangeAspect="1"/>
          </p:cNvSpPr>
          <p:nvPr/>
        </p:nvSpPr>
        <p:spPr>
          <a:xfrm>
            <a:off x="3949065" y="1737995"/>
            <a:ext cx="150495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도형 77"/>
          <p:cNvSpPr>
            <a:spLocks noChangeAspect="1"/>
          </p:cNvSpPr>
          <p:nvPr/>
        </p:nvSpPr>
        <p:spPr>
          <a:xfrm>
            <a:off x="6439535" y="2217420"/>
            <a:ext cx="150495" cy="144780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000778"/>
              </p:ext>
            </p:extLst>
          </p:nvPr>
        </p:nvGraphicFramePr>
        <p:xfrm>
          <a:off x="1594485" y="59753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4499610"/>
                <a:gridCol w="2773045"/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로그인 후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50975" y="-5080"/>
            <a:ext cx="6391275" cy="654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smtClean="0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65795" y="6333490"/>
            <a:ext cx="2312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8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920990" y="1128395"/>
          <a:ext cx="2679700" cy="271335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03530"/>
                <a:gridCol w="2376170"/>
              </a:tblGrid>
              <a:tr h="4743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»"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 상 사용자의 name출력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로그인 시에만 로그아웃 버튼 출력 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88900" indent="-889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D0D0D"/>
                        </a:buClr>
                        <a:buFont typeface="+mj-lt"/>
                        <a:buAutoNum type="arabicPeriod"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로그아웃이 실행 되면 로그아웃된 메인 화면으로 이동 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743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Join , login 버튼 및 링크 hide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4099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814070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605280" y="1130935"/>
            <a:ext cx="6266180" cy="4751070"/>
            <a:chOff x="1605280" y="1130935"/>
            <a:chExt cx="6266180" cy="4751070"/>
          </a:xfrm>
        </p:grpSpPr>
        <p:sp>
          <p:nvSpPr>
            <p:cNvPr id="56" name="도형 55"/>
            <p:cNvSpPr>
              <a:spLocks noChangeAspect="1"/>
            </p:cNvSpPr>
            <p:nvPr/>
          </p:nvSpPr>
          <p:spPr>
            <a:xfrm>
              <a:off x="2176145" y="1843405"/>
              <a:ext cx="144145" cy="14414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79805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cap="none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75" name="그림 74" descr="C:/Users/WYkim/AppData/Roaming/PolarisOffice/ETemp/21448_8750768/image6.tmp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54" t="7355" r="35140" b="52079"/>
            <a:stretch>
              <a:fillRect/>
            </a:stretch>
          </p:blipFill>
          <p:spPr>
            <a:xfrm>
              <a:off x="1605280" y="1130935"/>
              <a:ext cx="6266180" cy="4751070"/>
            </a:xfrm>
            <a:prstGeom prst="rect">
              <a:avLst/>
            </a:prstGeom>
            <a:noFill/>
          </p:spPr>
        </p:pic>
        <p:sp>
          <p:nvSpPr>
            <p:cNvPr id="81" name="도형 80"/>
            <p:cNvSpPr>
              <a:spLocks noChangeAspect="1"/>
            </p:cNvSpPr>
            <p:nvPr/>
          </p:nvSpPr>
          <p:spPr>
            <a:xfrm>
              <a:off x="2250440" y="1843405"/>
              <a:ext cx="144145" cy="14414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79805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cap="none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1</a:t>
              </a:r>
              <a:endParaRPr lang="ko-KR" altLang="en-US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82" name="도형 81"/>
            <p:cNvSpPr>
              <a:spLocks noChangeAspect="1"/>
            </p:cNvSpPr>
            <p:nvPr/>
          </p:nvSpPr>
          <p:spPr>
            <a:xfrm>
              <a:off x="7100570" y="5267960"/>
              <a:ext cx="144145" cy="144145"/>
            </a:xfrm>
            <a:prstGeom prst="ellipse">
              <a:avLst/>
            </a:prstGeom>
            <a:solidFill>
              <a:srgbClr val="FF0000"/>
            </a:solidFill>
            <a:ln w="0">
              <a:noFill/>
              <a:prstDash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indent="0" algn="ctr" defTabSz="979805" eaLnBrk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b="1" cap="none" smtClean="0">
                  <a:solidFill>
                    <a:schemeClr val="bg1"/>
                  </a:solidFill>
                  <a:latin typeface="맑은 고딕" charset="0"/>
                  <a:ea typeface="맑은 고딕" charset="0"/>
                </a:rPr>
                <a:t>2</a:t>
              </a:r>
              <a:endParaRPr lang="ko-KR" altLang="en-US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2176145" y="4772769"/>
              <a:ext cx="895519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0" t="44723" r="67857" b="50491"/>
          <a:stretch/>
        </p:blipFill>
        <p:spPr bwMode="auto">
          <a:xfrm>
            <a:off x="2263775" y="4901902"/>
            <a:ext cx="3661692" cy="49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74819"/>
              </p:ext>
            </p:extLst>
          </p:nvPr>
        </p:nvGraphicFramePr>
        <p:xfrm>
          <a:off x="1594485" y="597535"/>
          <a:ext cx="9072880" cy="533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25"/>
                <a:gridCol w="4499610"/>
                <a:gridCol w="2773045"/>
              </a:tblGrid>
              <a:tr h="260350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설명</a:t>
                      </a:r>
                      <a:endParaRPr lang="ko-KR" altLang="en-US" sz="11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b="0" kern="120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게시판 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26035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</a:t>
                      </a:r>
                      <a:endParaRPr lang="ko-KR" altLang="en-US" sz="11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Description</a:t>
                      </a:r>
                      <a:endParaRPr lang="ko-KR" altLang="en-US" sz="11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12030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000" b="0" kern="120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kern="120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텍스트 개체 틀 7"/>
          <p:cNvSpPr txBox="1">
            <a:spLocks noGrp="1"/>
          </p:cNvSpPr>
          <p:nvPr>
            <p:ph type="title"/>
          </p:nvPr>
        </p:nvSpPr>
        <p:spPr>
          <a:xfrm>
            <a:off x="1450975" y="-5080"/>
            <a:ext cx="6391275" cy="654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cap="none" smtClean="0">
                <a:latin typeface="맑은 고딕" charset="0"/>
                <a:ea typeface="맑은 고딕" charset="0"/>
              </a:rPr>
              <a:t>UI설계서</a:t>
            </a:r>
            <a:endParaRPr lang="ko-KR" altLang="en-US" sz="1400" b="1" cap="none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265795" y="6333490"/>
            <a:ext cx="2312035" cy="36512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cap="none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9</a:t>
            </a:fld>
            <a:endParaRPr lang="ko-KR" altLang="en-US" sz="900" b="0" cap="none" smtClean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86813"/>
              </p:ext>
            </p:extLst>
          </p:nvPr>
        </p:nvGraphicFramePr>
        <p:xfrm>
          <a:off x="7920990" y="1135380"/>
          <a:ext cx="2679700" cy="31083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03530"/>
                <a:gridCol w="2376170"/>
              </a:tblGrid>
              <a:tr h="4578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클릭 시 해당 글이 저장되며 메인화면에 리스트에 출력되고 메인 화면으로 이동</a:t>
                      </a:r>
                      <a:endParaRPr lang="ko-KR" altLang="en-US" sz="900" b="0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게시 글의 TYPE을 지정 DB의 code_name을 지정하고 </a:t>
                      </a:r>
                      <a:r>
                        <a:rPr lang="en-US" altLang="ko-KR" sz="900" b="0" kern="120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저장시</a:t>
                      </a: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code_id값이 저장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8831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로그인한 사용자의 name출력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457835"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rgbClr val="404040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900" b="1" kern="1200" smtClean="0">
                        <a:solidFill>
                          <a:srgbClr val="40404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0" kern="120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메인 화면으로 이동</a:t>
                      </a: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25400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smtClean="0"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</a:tr>
              <a:tr h="329565">
                <a:tc grid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b="1" kern="1200" smtClean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Remarks</a:t>
                      </a:r>
                      <a:endParaRPr lang="ko-KR" altLang="en-US" sz="900" b="1" kern="1200" smtClean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 anchor="ctr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  <a:tr h="786130">
                <a:tc gridSpan="2">
                  <a:txBody>
                    <a:bodyPr/>
                    <a:lstStyle/>
                    <a:p>
                      <a:pPr marL="0" indent="0" algn="l" defTabSz="9144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900" b="0" kern="12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>
                    <a:lnL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도형 58"/>
          <p:cNvSpPr>
            <a:spLocks noChangeAspect="1"/>
          </p:cNvSpPr>
          <p:nvPr/>
        </p:nvSpPr>
        <p:spPr>
          <a:xfrm>
            <a:off x="3379470" y="5508625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5" name="그림 74" descr="C:/Users/WYkim/AppData/Roaming/PolarisOffice/ETemp/21448_8750768/image7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2265" y="1149985"/>
            <a:ext cx="6240145" cy="4760595"/>
          </a:xfrm>
          <a:prstGeom prst="rect">
            <a:avLst/>
          </a:prstGeom>
          <a:noFill/>
        </p:spPr>
      </p:pic>
      <p:sp>
        <p:nvSpPr>
          <p:cNvPr id="56" name="도형 55"/>
          <p:cNvSpPr>
            <a:spLocks noChangeAspect="1"/>
          </p:cNvSpPr>
          <p:nvPr/>
        </p:nvSpPr>
        <p:spPr>
          <a:xfrm>
            <a:off x="6294755" y="1687830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 noChangeAspect="1"/>
          </p:cNvSpPr>
          <p:nvPr/>
        </p:nvSpPr>
        <p:spPr>
          <a:xfrm>
            <a:off x="3376930" y="2002790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 noChangeAspect="1"/>
          </p:cNvSpPr>
          <p:nvPr/>
        </p:nvSpPr>
        <p:spPr>
          <a:xfrm>
            <a:off x="3305175" y="5508625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도형 75"/>
          <p:cNvSpPr>
            <a:spLocks noChangeAspect="1"/>
          </p:cNvSpPr>
          <p:nvPr/>
        </p:nvSpPr>
        <p:spPr>
          <a:xfrm>
            <a:off x="7303770" y="5807075"/>
            <a:ext cx="144145" cy="144145"/>
          </a:xfrm>
          <a:prstGeom prst="ellipse">
            <a:avLst/>
          </a:prstGeom>
          <a:solidFill>
            <a:srgbClr val="FF0000"/>
          </a:solidFill>
          <a:ln w="0">
            <a:noFill/>
            <a:prstDash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indent="0" algn="ctr" defTabSz="979805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cap="none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800" b="1" cap="none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38248</TotalTime>
  <Pages>12</Pages>
  <Words>622</Words>
  <Characters>0</Characters>
  <Application>Microsoft Office PowerPoint</Application>
  <DocSecurity>0</DocSecurity>
  <PresentationFormat>사용자 지정</PresentationFormat>
  <Lines>0</Lines>
  <Paragraphs>304</Paragraphs>
  <Slides>11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Office 테마</vt:lpstr>
      <vt:lpstr>Office theme</vt:lpstr>
      <vt:lpstr>Office theme</vt:lpstr>
      <vt:lpstr>Office theme</vt:lpstr>
      <vt:lpstr>PowerPoint 프레젠테이션</vt:lpstr>
      <vt:lpstr>명명 규칙(Naming Rule)</vt:lpstr>
      <vt:lpstr>명명 규칙(Naming Rule)</vt:lpstr>
      <vt:lpstr>명명 규칙(Naming Rule)</vt:lpstr>
      <vt:lpstr> UI설계서</vt:lpstr>
      <vt:lpstr>UI설계서</vt:lpstr>
      <vt:lpstr>UI설계서</vt:lpstr>
      <vt:lpstr>UI설계서</vt:lpstr>
      <vt:lpstr>UI설계서</vt:lpstr>
      <vt:lpstr>UI설계서</vt:lpstr>
      <vt:lpstr>UI설계서</vt:lpstr>
    </vt:vector>
  </TitlesOfParts>
  <Company>Microsoft Corporation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admin</cp:lastModifiedBy>
  <cp:revision>36</cp:revision>
  <dcterms:modified xsi:type="dcterms:W3CDTF">2022-05-25T05:51:13Z</dcterms:modified>
</cp:coreProperties>
</file>