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3" autoAdjust="0"/>
    <p:restoredTop sz="83023" autoAdjust="0"/>
  </p:normalViewPr>
  <p:slideViewPr>
    <p:cSldViewPr snapToGrid="0" snapToObjects="1">
      <p:cViewPr varScale="1">
        <p:scale>
          <a:sx n="75" d="100"/>
          <a:sy n="75" d="100"/>
        </p:scale>
        <p:origin x="992" y="40"/>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6/22/2019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6/22/2019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slide</a:t>
            </a:r>
            <a:r>
              <a:rPr lang="en-US" baseline="0" dirty="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Actuators</a:t>
            </a:r>
            <a:r>
              <a:rPr lang="en-US" baseline="0" dirty="0"/>
              <a:t> enable production-ready features to a Spring Boot application – without having to actually implement them yourself</a:t>
            </a:r>
          </a:p>
          <a:p>
            <a:endParaRPr lang="en-US" baseline="0" dirty="0"/>
          </a:p>
          <a:p>
            <a:r>
              <a:rPr lang="en-US" baseline="0" dirty="0"/>
              <a:t>They’re mainly used to expose different types of information about the running application – health, metrics, info, dump, </a:t>
            </a:r>
            <a:r>
              <a:rPr lang="en-US" baseline="0" dirty="0" err="1"/>
              <a:t>env</a:t>
            </a:r>
            <a:r>
              <a:rPr lang="en-US" baseline="0" dirty="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a:p>
          <a:p>
            <a:pPr marL="171450" indent="-171450">
              <a:buFont typeface="Arial"/>
              <a:buChar char="•"/>
            </a:pPr>
            <a:r>
              <a:rPr lang="en-US" dirty="0"/>
              <a:t>The way that endpoints are exposed will depend on the type of technology that you choose. Most applications choose HTTP monitoring, where the ID of the endpoint is mapped to a URL. For example, by default, the health endpoint will be mapped to /health</a:t>
            </a:r>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provide the example of the “/health” endpoint as noted in the URL location bar</a:t>
            </a:r>
          </a:p>
          <a:p>
            <a:endParaRPr lang="en-US" baseline="0" dirty="0"/>
          </a:p>
          <a:p>
            <a:r>
              <a:rPr lang="en-US" baseline="0" dirty="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a:t>
            </a:r>
            <a:r>
              <a:rPr lang="en-US" baseline="0" dirty="0"/>
              <a:t> these health indicators, some for backing services, are auto-configured by Spring Boot when appropriate</a:t>
            </a:r>
          </a:p>
          <a:p>
            <a:endParaRPr lang="en-US" baseline="0" dirty="0"/>
          </a:p>
          <a:p>
            <a:r>
              <a:rPr lang="en-US" baseline="0" dirty="0"/>
              <a:t>Information returned by </a:t>
            </a:r>
            <a:r>
              <a:rPr lang="en-US" baseline="0" dirty="0" err="1"/>
              <a:t>HealthIndicators</a:t>
            </a:r>
            <a:r>
              <a:rPr lang="en-US" baseline="0" dirty="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a:t>endpoints.health.sensitive</a:t>
            </a:r>
            <a:r>
              <a:rPr lang="en-US" baseline="0" dirty="0"/>
              <a:t> to false.</a:t>
            </a:r>
          </a:p>
          <a:p>
            <a:endParaRPr lang="en-US" baseline="0" dirty="0"/>
          </a:p>
          <a:p>
            <a:r>
              <a:rPr lang="en-US" baseline="0" dirty="0"/>
              <a:t>Health responses are also cached to prevent “denial of service” attacks. Use the </a:t>
            </a:r>
            <a:r>
              <a:rPr lang="en-US" baseline="0" dirty="0" err="1"/>
              <a:t>endpoints.health.time</a:t>
            </a:r>
            <a:r>
              <a:rPr lang="en-US" baseline="0" dirty="0"/>
              <a:t>-to-live property if you want to change the default cache period of 1000 milliseconds.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management endpoints are secure even if the application endpoints are insecure.</a:t>
            </a:r>
          </a:p>
          <a:p>
            <a:pPr marL="171450" indent="-171450">
              <a:buFont typeface="Arial"/>
              <a:buChar char="•"/>
            </a:pPr>
            <a:r>
              <a:rPr lang="en-US" dirty="0"/>
              <a:t>Security events are transformed into </a:t>
            </a:r>
            <a:r>
              <a:rPr lang="en-US" dirty="0" err="1"/>
              <a:t>AuditEvents</a:t>
            </a:r>
            <a:r>
              <a:rPr lang="en-US" dirty="0"/>
              <a:t> and published to the </a:t>
            </a:r>
            <a:r>
              <a:rPr lang="en-US" dirty="0" err="1"/>
              <a:t>AuditService</a:t>
            </a:r>
            <a:r>
              <a:rPr lang="en-US" dirty="0"/>
              <a:t>.</a:t>
            </a:r>
          </a:p>
          <a:p>
            <a:pPr marL="171450" indent="-171450">
              <a:buFont typeface="Arial"/>
              <a:buChar char="•"/>
            </a:pPr>
            <a:r>
              <a:rPr lang="en-US" dirty="0"/>
              <a:t>The default user will have the ADMIN role as well as the USER role.</a:t>
            </a:r>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a:t>A ‘gauge’ records a single value; and a ‘counter’ records a delta (an increment or decrement). Spring Boot Actuator also provides a </a:t>
            </a:r>
            <a:r>
              <a:rPr lang="en-US" sz="1200" dirty="0" err="1"/>
              <a:t>PublicMetrics</a:t>
            </a:r>
            <a:r>
              <a:rPr lang="en-US" sz="1200" dirty="0"/>
              <a:t> interface that you can implement to expose metrics that you cannot record via one of those two mechanisms. Look at </a:t>
            </a:r>
            <a:r>
              <a:rPr lang="en-US" sz="1200" dirty="0" err="1"/>
              <a:t>SystemPublicMetrics</a:t>
            </a:r>
            <a:r>
              <a:rPr lang="en-US" sz="1200" dirty="0"/>
              <a:t> for an example.</a:t>
            </a:r>
          </a:p>
          <a:p>
            <a:pPr marL="171450" indent="-171450">
              <a:buFont typeface="Arial"/>
              <a:buChar char="•"/>
            </a:pPr>
            <a:endParaRPr lang="en-US" sz="1200" dirty="0"/>
          </a:p>
          <a:p>
            <a:pPr marL="171450" indent="-171450">
              <a:buFont typeface="Arial"/>
              <a:buChar char="•"/>
            </a:pPr>
            <a:r>
              <a:rPr lang="en-US" sz="1200" dirty="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one wants to set the active Spring</a:t>
            </a:r>
            <a:r>
              <a:rPr lang="en-US" baseline="0" dirty="0"/>
              <a:t> profiles</a:t>
            </a:r>
          </a:p>
          <a:p>
            <a:endParaRPr lang="en-US" baseline="0" dirty="0"/>
          </a:p>
          <a:p>
            <a:r>
              <a:rPr lang="en-US" baseline="0" dirty="0"/>
              <a:t>The Spring Environment has an API for this, but normally one would set either a </a:t>
            </a:r>
            <a:r>
              <a:rPr lang="en-US" baseline="0" dirty="0" err="1"/>
              <a:t>System.property</a:t>
            </a:r>
            <a:r>
              <a:rPr lang="en-US" baseline="0" dirty="0"/>
              <a:t>, or an OS environment variable or it can be set in the </a:t>
            </a:r>
            <a:r>
              <a:rPr lang="en-US" baseline="0" dirty="0" err="1"/>
              <a:t>application.properties</a:t>
            </a:r>
            <a:r>
              <a:rPr lang="en-US" baseline="0" dirty="0"/>
              <a:t> (or </a:t>
            </a:r>
            <a:r>
              <a:rPr lang="en-US" baseline="0" dirty="0" err="1"/>
              <a:t>application.yml</a:t>
            </a:r>
            <a:r>
              <a:rPr lang="en-US" baseline="0" dirty="0"/>
              <a:t>) file</a:t>
            </a:r>
          </a:p>
          <a:p>
            <a:endParaRPr lang="en-US" baseline="0" dirty="0"/>
          </a:p>
          <a:p>
            <a:r>
              <a:rPr lang="en-US" baseline="0" dirty="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a:solidFill>
                  <a:schemeClr val="bg1">
                    <a:lumMod val="50000"/>
                  </a:schemeClr>
                </a:solidFill>
                <a:latin typeface="Arial"/>
                <a:cs typeface="Arial"/>
              </a:rPr>
              <a:t>© Copyright 2015 Pivotal.</a:t>
            </a:r>
            <a:r>
              <a:rPr lang="en-US" sz="600" baseline="0" dirty="0">
                <a:solidFill>
                  <a:schemeClr val="bg1">
                    <a:lumMod val="50000"/>
                  </a:schemeClr>
                </a:solidFill>
                <a:latin typeface="Arial"/>
                <a:cs typeface="Arial"/>
              </a:rPr>
              <a:t> </a:t>
            </a:r>
            <a:r>
              <a:rPr lang="en-US" sz="600" dirty="0">
                <a:solidFill>
                  <a:schemeClr val="bg1">
                    <a:lumMod val="50000"/>
                  </a:schemeClr>
                </a:solidFill>
                <a:latin typeface="Arial"/>
                <a:cs typeface="Arial"/>
              </a:rPr>
              <a:t>All rights reserved.</a:t>
            </a: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3895322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a:t>Click to edit Master</a:t>
            </a:r>
          </a:p>
        </p:txBody>
      </p:sp>
    </p:spTree>
    <p:extLst>
      <p:ext uri="{BB962C8B-B14F-4D97-AF65-F5344CB8AC3E}">
        <p14:creationId xmlns:p14="http://schemas.microsoft.com/office/powerpoint/2010/main" val="311695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8081044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a:solidFill>
                  <a:schemeClr val="bg1"/>
                </a:solidFill>
                <a:effectLst>
                  <a:outerShdw blurRad="50800" dist="38100" dir="5400000" algn="t" rotWithShape="0">
                    <a:prstClr val="black">
                      <a:alpha val="40000"/>
                    </a:prstClr>
                  </a:outerShdw>
                </a:effectLst>
                <a:cs typeface="Arial"/>
              </a:rPr>
              <a:t>Advancing Spring Boot with Actuator and Profiles</a:t>
            </a:r>
          </a:p>
        </p:txBody>
      </p:sp>
    </p:spTree>
    <p:extLst>
      <p:ext uri="{BB962C8B-B14F-4D97-AF65-F5344CB8AC3E}">
        <p14:creationId xmlns:p14="http://schemas.microsoft.com/office/powerpoint/2010/main" val="37047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a:t>Actuator</a:t>
            </a:r>
          </a:p>
          <a:p>
            <a:r>
              <a:rPr lang="en-US" sz="1400" dirty="0">
                <a:solidFill>
                  <a:srgbClr val="FFFFFF"/>
                </a:solidFill>
              </a:rPr>
              <a:t>Production grade features exposed as endpoints</a:t>
            </a:r>
          </a:p>
          <a:p>
            <a:pPr lvl="1"/>
            <a:r>
              <a:rPr lang="en-US" sz="1200" dirty="0">
                <a:solidFill>
                  <a:srgbClr val="FFFFFF"/>
                </a:solidFill>
              </a:rPr>
              <a:t>Metrics</a:t>
            </a:r>
          </a:p>
          <a:p>
            <a:pPr lvl="1"/>
            <a:r>
              <a:rPr lang="en-US" sz="1200" dirty="0">
                <a:solidFill>
                  <a:srgbClr val="FFFFFF"/>
                </a:solidFill>
              </a:rPr>
              <a:t>Health</a:t>
            </a:r>
          </a:p>
          <a:p>
            <a:pPr lvl="1"/>
            <a:r>
              <a:rPr lang="en-US" sz="1200" dirty="0">
                <a:solidFill>
                  <a:srgbClr val="FFFFFF"/>
                </a:solidFill>
              </a:rPr>
              <a:t>Configuration</a:t>
            </a:r>
          </a:p>
          <a:p>
            <a:pPr lvl="1"/>
            <a:r>
              <a:rPr lang="en-US" sz="1200" dirty="0">
                <a:solidFill>
                  <a:srgbClr val="FFFFFF"/>
                </a:solidFill>
              </a:rPr>
              <a:t>Errors</a:t>
            </a:r>
          </a:p>
          <a:p>
            <a:pPr lvl="1"/>
            <a:r>
              <a:rPr lang="en-US" sz="1200" dirty="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extLst>
                    <a:ext uri="{9D8B030D-6E8A-4147-A177-3AD203B41FA5}">
                      <a16:colId xmlns:a16="http://schemas.microsoft.com/office/drawing/2014/main" val="20000"/>
                    </a:ext>
                  </a:extLst>
                </a:gridCol>
                <a:gridCol w="4399280">
                  <a:extLst>
                    <a:ext uri="{9D8B030D-6E8A-4147-A177-3AD203B41FA5}">
                      <a16:colId xmlns:a16="http://schemas.microsoft.com/office/drawing/2014/main" val="20001"/>
                    </a:ext>
                  </a:extLst>
                </a:gridCol>
              </a:tblGrid>
              <a:tr h="347122">
                <a:tc>
                  <a:txBody>
                    <a:bodyPr/>
                    <a:lstStyle/>
                    <a:p>
                      <a:r>
                        <a:rPr lang="en-US" b="1" dirty="0">
                          <a:solidFill>
                            <a:schemeClr val="bg2"/>
                          </a:solidFill>
                        </a:rPr>
                        <a:t>Health Indicator	</a:t>
                      </a:r>
                    </a:p>
                  </a:txBody>
                  <a:tcPr/>
                </a:tc>
                <a:tc>
                  <a:txBody>
                    <a:bodyPr/>
                    <a:lstStyle/>
                    <a:p>
                      <a:r>
                        <a:rPr lang="en-US" dirty="0">
                          <a:solidFill>
                            <a:schemeClr val="bg2"/>
                          </a:solidFill>
                        </a:rPr>
                        <a:t>Performed Checks</a:t>
                      </a:r>
                    </a:p>
                  </a:txBody>
                  <a:tcPr/>
                </a:tc>
                <a:extLst>
                  <a:ext uri="{0D108BD9-81ED-4DB2-BD59-A6C34878D82A}">
                    <a16:rowId xmlns:a16="http://schemas.microsoft.com/office/drawing/2014/main" val="10000"/>
                  </a:ext>
                </a:extLst>
              </a:tr>
              <a:tr h="347122">
                <a:tc>
                  <a:txBody>
                    <a:bodyPr/>
                    <a:lstStyle/>
                    <a:p>
                      <a:r>
                        <a:rPr lang="en-US" dirty="0" err="1">
                          <a:solidFill>
                            <a:schemeClr val="bg2"/>
                          </a:solidFill>
                        </a:rPr>
                        <a:t>DiskSpaceHealthIndicator</a:t>
                      </a:r>
                      <a:endParaRPr lang="en-US" dirty="0">
                        <a:solidFill>
                          <a:schemeClr val="bg2"/>
                        </a:solidFill>
                      </a:endParaRPr>
                    </a:p>
                  </a:txBody>
                  <a:tcPr/>
                </a:tc>
                <a:tc>
                  <a:txBody>
                    <a:bodyPr/>
                    <a:lstStyle/>
                    <a:p>
                      <a:r>
                        <a:rPr lang="en-US" dirty="0">
                          <a:solidFill>
                            <a:schemeClr val="bg2"/>
                          </a:solidFill>
                        </a:rPr>
                        <a:t>Checks for low </a:t>
                      </a:r>
                      <a:r>
                        <a:rPr lang="en-US" dirty="0">
                          <a:solidFill>
                            <a:schemeClr val="accent6"/>
                          </a:solidFill>
                        </a:rPr>
                        <a:t>Disk</a:t>
                      </a:r>
                      <a:r>
                        <a:rPr lang="en-US" dirty="0">
                          <a:solidFill>
                            <a:schemeClr val="bg2"/>
                          </a:solidFill>
                        </a:rPr>
                        <a:t> space</a:t>
                      </a:r>
                    </a:p>
                  </a:txBody>
                  <a:tcPr/>
                </a:tc>
                <a:extLst>
                  <a:ext uri="{0D108BD9-81ED-4DB2-BD59-A6C34878D82A}">
                    <a16:rowId xmlns:a16="http://schemas.microsoft.com/office/drawing/2014/main" val="10001"/>
                  </a:ext>
                </a:extLst>
              </a:tr>
              <a:tr h="359578">
                <a:tc>
                  <a:txBody>
                    <a:bodyPr/>
                    <a:lstStyle/>
                    <a:p>
                      <a:r>
                        <a:rPr lang="en-US" dirty="0" err="1">
                          <a:solidFill>
                            <a:schemeClr val="bg2"/>
                          </a:solidFill>
                        </a:rPr>
                        <a:t>DataSourceHealthIndicator</a:t>
                      </a:r>
                      <a:endParaRPr lang="en-US" dirty="0">
                        <a:solidFill>
                          <a:schemeClr val="bg2"/>
                        </a:solidFill>
                      </a:endParaRPr>
                    </a:p>
                  </a:txBody>
                  <a:tcPr/>
                </a:tc>
                <a:tc>
                  <a:txBody>
                    <a:bodyPr/>
                    <a:lstStyle/>
                    <a:p>
                      <a:r>
                        <a:rPr lang="en-US" dirty="0">
                          <a:solidFill>
                            <a:schemeClr val="bg2"/>
                          </a:solidFill>
                        </a:rPr>
                        <a:t>Check </a:t>
                      </a:r>
                      <a:r>
                        <a:rPr lang="en-US" dirty="0" err="1">
                          <a:solidFill>
                            <a:srgbClr val="F79646"/>
                          </a:solidFill>
                        </a:rPr>
                        <a:t>DataSource</a:t>
                      </a:r>
                      <a:r>
                        <a:rPr lang="en-US" dirty="0">
                          <a:solidFill>
                            <a:srgbClr val="F79646"/>
                          </a:solidFill>
                        </a:rPr>
                        <a:t> </a:t>
                      </a:r>
                      <a:r>
                        <a:rPr lang="en-US" dirty="0">
                          <a:solidFill>
                            <a:schemeClr val="bg2"/>
                          </a:solidFill>
                        </a:rPr>
                        <a:t>connection</a:t>
                      </a:r>
                    </a:p>
                  </a:txBody>
                  <a:tcPr/>
                </a:tc>
                <a:extLst>
                  <a:ext uri="{0D108BD9-81ED-4DB2-BD59-A6C34878D82A}">
                    <a16:rowId xmlns:a16="http://schemas.microsoft.com/office/drawing/2014/main" val="10002"/>
                  </a:ext>
                </a:extLst>
              </a:tr>
              <a:tr h="359578">
                <a:tc>
                  <a:txBody>
                    <a:bodyPr/>
                    <a:lstStyle/>
                    <a:p>
                      <a:r>
                        <a:rPr lang="en-US" dirty="0" err="1">
                          <a:solidFill>
                            <a:schemeClr val="bg2"/>
                          </a:solidFill>
                        </a:rPr>
                        <a:t>ElasticsearchHealthIndicator</a:t>
                      </a:r>
                      <a:endParaRPr lang="en-US" dirty="0">
                        <a:solidFill>
                          <a:schemeClr val="bg2"/>
                        </a:solidFill>
                      </a:endParaRPr>
                    </a:p>
                  </a:txBody>
                  <a:tcPr/>
                </a:tc>
                <a:tc>
                  <a:txBody>
                    <a:bodyPr/>
                    <a:lstStyle/>
                    <a:p>
                      <a:r>
                        <a:rPr lang="en-US" dirty="0">
                          <a:solidFill>
                            <a:schemeClr val="bg2"/>
                          </a:solidFill>
                        </a:rPr>
                        <a:t>Checks </a:t>
                      </a:r>
                      <a:r>
                        <a:rPr lang="en-US" dirty="0" err="1">
                          <a:solidFill>
                            <a:srgbClr val="F79646"/>
                          </a:solidFill>
                        </a:rPr>
                        <a:t>ElasticSearch</a:t>
                      </a:r>
                      <a:r>
                        <a:rPr lang="en-US" dirty="0">
                          <a:solidFill>
                            <a:srgbClr val="F79646"/>
                          </a:solidFill>
                        </a:rPr>
                        <a:t> </a:t>
                      </a:r>
                      <a:r>
                        <a:rPr lang="en-US" dirty="0">
                          <a:solidFill>
                            <a:schemeClr val="bg2"/>
                          </a:solidFill>
                        </a:rPr>
                        <a:t>cluster is up</a:t>
                      </a:r>
                    </a:p>
                  </a:txBody>
                  <a:tcPr/>
                </a:tc>
                <a:extLst>
                  <a:ext uri="{0D108BD9-81ED-4DB2-BD59-A6C34878D82A}">
                    <a16:rowId xmlns:a16="http://schemas.microsoft.com/office/drawing/2014/main" val="10003"/>
                  </a:ext>
                </a:extLst>
              </a:tr>
              <a:tr h="359578">
                <a:tc>
                  <a:txBody>
                    <a:bodyPr/>
                    <a:lstStyle/>
                    <a:p>
                      <a:r>
                        <a:rPr lang="en-US" dirty="0" err="1">
                          <a:solidFill>
                            <a:schemeClr val="bg2"/>
                          </a:solidFill>
                        </a:rPr>
                        <a:t>JmsHealthIndicator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JMS</a:t>
                      </a:r>
                      <a:r>
                        <a:rPr lang="en-US" dirty="0">
                          <a:solidFill>
                            <a:schemeClr val="bg2"/>
                          </a:solidFill>
                        </a:rPr>
                        <a:t> broker is up</a:t>
                      </a:r>
                    </a:p>
                  </a:txBody>
                  <a:tcPr/>
                </a:tc>
                <a:extLst>
                  <a:ext uri="{0D108BD9-81ED-4DB2-BD59-A6C34878D82A}">
                    <a16:rowId xmlns:a16="http://schemas.microsoft.com/office/drawing/2014/main" val="10004"/>
                  </a:ext>
                </a:extLst>
              </a:tr>
              <a:tr h="359578">
                <a:tc>
                  <a:txBody>
                    <a:bodyPr/>
                    <a:lstStyle/>
                    <a:p>
                      <a:r>
                        <a:rPr lang="en-US" dirty="0" err="1">
                          <a:solidFill>
                            <a:schemeClr val="bg2"/>
                          </a:solidFill>
                        </a:rPr>
                        <a:t>MailHealthIndicator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mail</a:t>
                      </a:r>
                      <a:r>
                        <a:rPr lang="en-US" dirty="0">
                          <a:solidFill>
                            <a:schemeClr val="bg2"/>
                          </a:solidFill>
                        </a:rPr>
                        <a:t> server is up</a:t>
                      </a:r>
                    </a:p>
                  </a:txBody>
                  <a:tcPr/>
                </a:tc>
                <a:extLst>
                  <a:ext uri="{0D108BD9-81ED-4DB2-BD59-A6C34878D82A}">
                    <a16:rowId xmlns:a16="http://schemas.microsoft.com/office/drawing/2014/main" val="10005"/>
                  </a:ext>
                </a:extLst>
              </a:tr>
              <a:tr h="359578">
                <a:tc>
                  <a:txBody>
                    <a:bodyPr/>
                    <a:lstStyle/>
                    <a:p>
                      <a:r>
                        <a:rPr lang="en-US" dirty="0" err="1">
                          <a:solidFill>
                            <a:schemeClr val="bg2"/>
                          </a:solidFill>
                        </a:rPr>
                        <a:t>MongoHealthIndicator</a:t>
                      </a:r>
                      <a:endParaRPr lang="en-US" dirty="0">
                        <a:solidFill>
                          <a:schemeClr val="bg2"/>
                        </a:solidFill>
                      </a:endParaRPr>
                    </a:p>
                  </a:txBody>
                  <a:tcPr/>
                </a:tc>
                <a:tc>
                  <a:txBody>
                    <a:bodyPr/>
                    <a:lstStyle/>
                    <a:p>
                      <a:r>
                        <a:rPr lang="en-US" dirty="0" err="1">
                          <a:solidFill>
                            <a:schemeClr val="bg2"/>
                          </a:solidFill>
                        </a:rPr>
                        <a:t>Cheks</a:t>
                      </a:r>
                      <a:r>
                        <a:rPr lang="en-US" dirty="0">
                          <a:solidFill>
                            <a:schemeClr val="bg2"/>
                          </a:solidFill>
                        </a:rPr>
                        <a:t> that a </a:t>
                      </a:r>
                      <a:r>
                        <a:rPr lang="en-US" dirty="0">
                          <a:solidFill>
                            <a:srgbClr val="F79646"/>
                          </a:solidFill>
                        </a:rPr>
                        <a:t>Mongo</a:t>
                      </a:r>
                      <a:r>
                        <a:rPr lang="en-US" dirty="0">
                          <a:solidFill>
                            <a:schemeClr val="bg2"/>
                          </a:solidFill>
                        </a:rPr>
                        <a:t> database is up</a:t>
                      </a:r>
                    </a:p>
                  </a:txBody>
                  <a:tcPr/>
                </a:tc>
                <a:extLst>
                  <a:ext uri="{0D108BD9-81ED-4DB2-BD59-A6C34878D82A}">
                    <a16:rowId xmlns:a16="http://schemas.microsoft.com/office/drawing/2014/main" val="10006"/>
                  </a:ext>
                </a:extLst>
              </a:tr>
              <a:tr h="359578">
                <a:tc>
                  <a:txBody>
                    <a:bodyPr/>
                    <a:lstStyle/>
                    <a:p>
                      <a:r>
                        <a:rPr lang="en-US" dirty="0" err="1">
                          <a:solidFill>
                            <a:schemeClr val="bg2"/>
                          </a:solidFill>
                        </a:rPr>
                        <a:t>RabbitHealthIndicator</a:t>
                      </a:r>
                      <a:endParaRPr lang="en-US" dirty="0">
                        <a:solidFill>
                          <a:schemeClr val="bg2"/>
                        </a:solidFill>
                      </a:endParaRPr>
                    </a:p>
                  </a:txBody>
                  <a:tcPr/>
                </a:tc>
                <a:tc>
                  <a:txBody>
                    <a:bodyPr/>
                    <a:lstStyle/>
                    <a:p>
                      <a:r>
                        <a:rPr lang="en-US" dirty="0">
                          <a:solidFill>
                            <a:schemeClr val="bg2"/>
                          </a:solidFill>
                        </a:rPr>
                        <a:t>Checks that a </a:t>
                      </a:r>
                      <a:r>
                        <a:rPr lang="en-US" dirty="0">
                          <a:solidFill>
                            <a:srgbClr val="F79646"/>
                          </a:solidFill>
                        </a:rPr>
                        <a:t>Rabbit</a:t>
                      </a:r>
                      <a:r>
                        <a:rPr lang="en-US" dirty="0">
                          <a:solidFill>
                            <a:schemeClr val="bg2"/>
                          </a:solidFill>
                        </a:rPr>
                        <a:t> server is up</a:t>
                      </a:r>
                    </a:p>
                  </a:txBody>
                  <a:tcPr/>
                </a:tc>
                <a:extLst>
                  <a:ext uri="{0D108BD9-81ED-4DB2-BD59-A6C34878D82A}">
                    <a16:rowId xmlns:a16="http://schemas.microsoft.com/office/drawing/2014/main" val="10007"/>
                  </a:ext>
                </a:extLst>
              </a:tr>
              <a:tr h="359578">
                <a:tc>
                  <a:txBody>
                    <a:bodyPr/>
                    <a:lstStyle/>
                    <a:p>
                      <a:r>
                        <a:rPr lang="en-US" dirty="0" err="1">
                          <a:solidFill>
                            <a:schemeClr val="bg2"/>
                          </a:solidFill>
                        </a:rPr>
                        <a:t>RedisHealthIndicator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Redis</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8"/>
                  </a:ext>
                </a:extLst>
              </a:tr>
              <a:tr h="359578">
                <a:tc>
                  <a:txBody>
                    <a:bodyPr/>
                    <a:lstStyle/>
                    <a:p>
                      <a:r>
                        <a:rPr lang="en-US" dirty="0" err="1">
                          <a:solidFill>
                            <a:schemeClr val="bg2"/>
                          </a:solidFill>
                        </a:rPr>
                        <a:t>SolrHealthIndicator</a:t>
                      </a:r>
                      <a:endParaRPr lang="en-US" dirty="0">
                        <a:solidFill>
                          <a:schemeClr val="bg2"/>
                        </a:solidFill>
                      </a:endParaRPr>
                    </a:p>
                  </a:txBody>
                  <a:tcPr/>
                </a:tc>
                <a:tc>
                  <a:txBody>
                    <a:bodyPr/>
                    <a:lstStyle/>
                    <a:p>
                      <a:r>
                        <a:rPr lang="en-US" dirty="0">
                          <a:solidFill>
                            <a:schemeClr val="bg2"/>
                          </a:solidFill>
                        </a:rPr>
                        <a:t>Checks that a </a:t>
                      </a:r>
                      <a:r>
                        <a:rPr lang="en-US" dirty="0" err="1">
                          <a:solidFill>
                            <a:srgbClr val="F79646"/>
                          </a:solidFill>
                        </a:rPr>
                        <a:t>Solr</a:t>
                      </a:r>
                      <a:r>
                        <a:rPr lang="en-US" dirty="0">
                          <a:solidFill>
                            <a:srgbClr val="F79646"/>
                          </a:solidFill>
                        </a:rPr>
                        <a:t> </a:t>
                      </a:r>
                      <a:r>
                        <a:rPr lang="en-US" dirty="0">
                          <a:solidFill>
                            <a:schemeClr val="bg2"/>
                          </a:solidFill>
                        </a:rPr>
                        <a:t>server is up</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a:t>Importing Spring Security Dependency</a:t>
            </a: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endParaRPr lang="en-US" sz="1400" b="1" i="1" u="sng" dirty="0">
              <a:solidFill>
                <a:srgbClr val="FFFFFF"/>
              </a:solidFill>
            </a:endParaRPr>
          </a:p>
          <a:p>
            <a:pPr marL="0" indent="0">
              <a:buNone/>
            </a:pPr>
            <a:r>
              <a:rPr lang="en-US" sz="1400" dirty="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solidFill>
                <a:srgbClr val="FFFFFF"/>
              </a:solidFill>
            </a:endParaRPr>
          </a:p>
          <a:p>
            <a:pPr marL="0" indent="0">
              <a:buNone/>
            </a:pPr>
            <a:endParaRPr lang="en-US" sz="1400" dirty="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Set the active profile</a:t>
            </a:r>
          </a:p>
          <a:p>
            <a:pPr marL="0" indent="0">
              <a:buClr>
                <a:srgbClr val="008774"/>
              </a:buClr>
              <a:buNone/>
            </a:pPr>
            <a:endParaRPr lang="en-US" sz="1050" dirty="0">
              <a:solidFill>
                <a:srgbClr val="EEECE1"/>
              </a:solidFill>
              <a:sym typeface="Arial"/>
            </a:endParaRPr>
          </a:p>
          <a:p>
            <a:pPr marL="0" indent="0">
              <a:buClr>
                <a:srgbClr val="008774"/>
              </a:buClr>
              <a:buNone/>
            </a:pPr>
            <a:r>
              <a:rPr lang="en-US" sz="1200" dirty="0">
                <a:solidFill>
                  <a:srgbClr val="EEECE1"/>
                </a:solidFill>
                <a:sym typeface="Arial"/>
              </a:rPr>
              <a:t>SPRING_PROFILES_ACTIVE=production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or</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695</Words>
  <Application>Microsoft Office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Helvetica Neue</vt:lpstr>
      <vt:lpstr>Noto Symbol</vt:lpstr>
      <vt:lpstr>Verdana</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Roy, Nilanjan</cp:lastModifiedBy>
  <cp:revision>265</cp:revision>
  <dcterms:created xsi:type="dcterms:W3CDTF">2015-10-05T21:15:00Z</dcterms:created>
  <dcterms:modified xsi:type="dcterms:W3CDTF">2019-06-22T08:01:46Z</dcterms:modified>
  <cp:category/>
</cp:coreProperties>
</file>