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4"/>
  </p:notesMasterIdLst>
  <p:handoutMasterIdLst>
    <p:handoutMasterId r:id="rId5"/>
  </p:handoutMasterIdLst>
  <p:sldIdLst>
    <p:sldId id="536" r:id="rId2"/>
    <p:sldId id="1716" r:id="rId3"/>
  </p:sldIdLst>
  <p:sldSz cx="12436475" cy="6994525"/>
  <p:notesSz cx="7077075" cy="936307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D19"/>
    <a:srgbClr val="336600"/>
    <a:srgbClr val="009900"/>
    <a:srgbClr val="339966"/>
    <a:srgbClr val="005AA1"/>
    <a:srgbClr val="F8F8F8"/>
    <a:srgbClr val="00800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370" autoAdjust="0"/>
  </p:normalViewPr>
  <p:slideViewPr>
    <p:cSldViewPr>
      <p:cViewPr varScale="1">
        <p:scale>
          <a:sx n="105" d="100"/>
          <a:sy n="105" d="100"/>
        </p:scale>
        <p:origin x="-180" y="114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950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2" y="-11852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10/15/2018 1:13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893297"/>
            <a:ext cx="1107104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627063"/>
            <a:ext cx="4187825" cy="235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10/15/2018 1:13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3280607"/>
            <a:ext cx="6390510" cy="5380238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893297"/>
            <a:ext cx="977358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10/15/2018 1:13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evopsassessment" TargetMode="External"/><Relationship Id="rId2" Type="http://schemas.openxmlformats.org/officeDocument/2006/relationships/hyperlink" Target="https://www.devops-survey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11885514" cy="51125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Users interested in embracing a DevOps mindset in their organization.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understand how we’re transforming, what we’re learning, and that we need to focus on PEOPLE, PROCESS, PRODUCTS … in that order.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leave with a positive feeling that they can rely on proven practices, real-world learnings, and that they are not alone.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HOW MUCH TIME DO YOU NEED?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25min for presentation ad 5min for [off-line] discussions and Q&amp;A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60" dirty="0"/>
              <a:t>Deck intent        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C972-68E9-49E9-8594-73052C38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82042" y="3066066"/>
            <a:ext cx="6994526" cy="862394"/>
          </a:xfrm>
          <a:solidFill>
            <a:srgbClr val="002060"/>
          </a:solidFill>
          <a:ln>
            <a:noFill/>
          </a:ln>
        </p:spPr>
        <p:txBody>
          <a:bodyPr lIns="108000" tIns="72000" rIns="108000" bIns="7200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DevOps Getting Started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05E7B4-D622-4E7B-A30D-6FCF9256793E}"/>
              </a:ext>
            </a:extLst>
          </p:cNvPr>
          <p:cNvGrpSpPr/>
          <p:nvPr/>
        </p:nvGrpSpPr>
        <p:grpSpPr>
          <a:xfrm>
            <a:off x="2032213" y="1316643"/>
            <a:ext cx="6747009" cy="3381637"/>
            <a:chOff x="609600" y="2168968"/>
            <a:chExt cx="6747009" cy="3381637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A2BED50F-C8C6-45D8-9647-513228039918}"/>
                </a:ext>
              </a:extLst>
            </p:cNvPr>
            <p:cNvSpPr/>
            <p:nvPr/>
          </p:nvSpPr>
          <p:spPr>
            <a:xfrm>
              <a:off x="609600" y="2168969"/>
              <a:ext cx="2295984" cy="2814889"/>
            </a:xfrm>
            <a:custGeom>
              <a:avLst/>
              <a:gdLst/>
              <a:ahLst/>
              <a:cxnLst/>
              <a:rect l="l" t="t" r="r" b="b"/>
              <a:pathLst>
                <a:path w="2295984" h="2814889">
                  <a:moveTo>
                    <a:pt x="1645651" y="604"/>
                  </a:moveTo>
                  <a:cubicBezTo>
                    <a:pt x="1848094" y="-4791"/>
                    <a:pt x="2051499" y="25958"/>
                    <a:pt x="2244859" y="94574"/>
                  </a:cubicBezTo>
                  <a:lnTo>
                    <a:pt x="2295984" y="548672"/>
                  </a:lnTo>
                  <a:lnTo>
                    <a:pt x="1939713" y="858085"/>
                  </a:lnTo>
                  <a:cubicBezTo>
                    <a:pt x="1851219" y="830807"/>
                    <a:pt x="1759178" y="818848"/>
                    <a:pt x="1667521" y="821290"/>
                  </a:cubicBezTo>
                  <a:cubicBezTo>
                    <a:pt x="1444990" y="827220"/>
                    <a:pt x="1224720" y="918043"/>
                    <a:pt x="1059459" y="1092354"/>
                  </a:cubicBezTo>
                  <a:cubicBezTo>
                    <a:pt x="748248" y="1420605"/>
                    <a:pt x="743071" y="1927881"/>
                    <a:pt x="1034747" y="2261767"/>
                  </a:cubicBezTo>
                  <a:lnTo>
                    <a:pt x="593561" y="2372999"/>
                  </a:lnTo>
                  <a:lnTo>
                    <a:pt x="429229" y="2814889"/>
                  </a:lnTo>
                  <a:cubicBezTo>
                    <a:pt x="-151440" y="2166643"/>
                    <a:pt x="-145858" y="1170421"/>
                    <a:pt x="463682" y="527506"/>
                  </a:cubicBezTo>
                  <a:cubicBezTo>
                    <a:pt x="784921" y="188676"/>
                    <a:pt x="1213088" y="12131"/>
                    <a:pt x="1645651" y="604"/>
                  </a:cubicBezTo>
                  <a:close/>
                </a:path>
              </a:pathLst>
            </a:custGeom>
            <a:solidFill>
              <a:srgbClr val="FFC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AED1E79A-1D41-42B3-8F28-52798745B82E}"/>
                </a:ext>
              </a:extLst>
            </p:cNvPr>
            <p:cNvSpPr/>
            <p:nvPr/>
          </p:nvSpPr>
          <p:spPr>
            <a:xfrm>
              <a:off x="1076601" y="3605468"/>
              <a:ext cx="3170290" cy="1945137"/>
            </a:xfrm>
            <a:custGeom>
              <a:avLst/>
              <a:gdLst/>
              <a:ahLst/>
              <a:cxnLst/>
              <a:rect l="l" t="t" r="r" b="b"/>
              <a:pathLst>
                <a:path w="3170290" h="1945137">
                  <a:moveTo>
                    <a:pt x="2538473" y="0"/>
                  </a:moveTo>
                  <a:lnTo>
                    <a:pt x="2704691" y="446231"/>
                  </a:lnTo>
                  <a:lnTo>
                    <a:pt x="3170290" y="568606"/>
                  </a:lnTo>
                  <a:lnTo>
                    <a:pt x="2883214" y="909342"/>
                  </a:lnTo>
                  <a:lnTo>
                    <a:pt x="2710946" y="1130357"/>
                  </a:lnTo>
                  <a:cubicBezTo>
                    <a:pt x="2626326" y="1228132"/>
                    <a:pt x="2539578" y="1323891"/>
                    <a:pt x="2450703" y="1417632"/>
                  </a:cubicBezTo>
                  <a:cubicBezTo>
                    <a:pt x="1808223" y="2095292"/>
                    <a:pt x="738039" y="2123810"/>
                    <a:pt x="60379" y="1481330"/>
                  </a:cubicBezTo>
                  <a:lnTo>
                    <a:pt x="0" y="1418005"/>
                  </a:lnTo>
                  <a:lnTo>
                    <a:pt x="163670" y="977895"/>
                  </a:lnTo>
                  <a:lnTo>
                    <a:pt x="606758" y="866184"/>
                  </a:lnTo>
                  <a:cubicBezTo>
                    <a:pt x="612350" y="873160"/>
                    <a:pt x="618731" y="879395"/>
                    <a:pt x="625227" y="885554"/>
                  </a:cubicBezTo>
                  <a:cubicBezTo>
                    <a:pt x="973848" y="1216077"/>
                    <a:pt x="1524403" y="1201405"/>
                    <a:pt x="1854926" y="852784"/>
                  </a:cubicBezTo>
                  <a:cubicBezTo>
                    <a:pt x="2037813" y="659882"/>
                    <a:pt x="2203189" y="450381"/>
                    <a:pt x="2351055" y="224277"/>
                  </a:cubicBezTo>
                  <a:close/>
                </a:path>
              </a:pathLst>
            </a:custGeom>
            <a:solidFill>
              <a:srgbClr val="BF0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4EFAF5C8-0B86-49BB-AFD4-B08FF0115470}"/>
                </a:ext>
              </a:extLst>
            </p:cNvPr>
            <p:cNvSpPr/>
            <p:nvPr/>
          </p:nvSpPr>
          <p:spPr>
            <a:xfrm>
              <a:off x="4837952" y="2533089"/>
              <a:ext cx="2518657" cy="3017372"/>
            </a:xfrm>
            <a:custGeom>
              <a:avLst/>
              <a:gdLst/>
              <a:ahLst/>
              <a:cxnLst/>
              <a:rect l="l" t="t" r="r" b="b"/>
              <a:pathLst>
                <a:path w="2518657" h="3017372">
                  <a:moveTo>
                    <a:pt x="1873033" y="0"/>
                  </a:moveTo>
                  <a:cubicBezTo>
                    <a:pt x="1937485" y="48251"/>
                    <a:pt x="1997851" y="103263"/>
                    <a:pt x="2054851" y="163384"/>
                  </a:cubicBezTo>
                  <a:cubicBezTo>
                    <a:pt x="2697331" y="841044"/>
                    <a:pt x="2668812" y="1911228"/>
                    <a:pt x="1991153" y="2553707"/>
                  </a:cubicBezTo>
                  <a:cubicBezTo>
                    <a:pt x="1439880" y="3076363"/>
                    <a:pt x="628844" y="3154966"/>
                    <a:pt x="0" y="2800607"/>
                  </a:cubicBezTo>
                  <a:lnTo>
                    <a:pt x="349" y="2800287"/>
                  </a:lnTo>
                  <a:lnTo>
                    <a:pt x="3361" y="2801637"/>
                  </a:lnTo>
                  <a:lnTo>
                    <a:pt x="380086" y="2505975"/>
                  </a:lnTo>
                  <a:lnTo>
                    <a:pt x="351837" y="2053894"/>
                  </a:lnTo>
                  <a:cubicBezTo>
                    <a:pt x="681072" y="2270879"/>
                    <a:pt x="1127742" y="2240995"/>
                    <a:pt x="1426305" y="1957931"/>
                  </a:cubicBezTo>
                  <a:cubicBezTo>
                    <a:pt x="1774926" y="1627408"/>
                    <a:pt x="1789598" y="1076853"/>
                    <a:pt x="1459074" y="728232"/>
                  </a:cubicBezTo>
                  <a:cubicBezTo>
                    <a:pt x="1418098" y="685012"/>
                    <a:pt x="1373739" y="646924"/>
                    <a:pt x="1326763" y="614048"/>
                  </a:cubicBezTo>
                  <a:lnTo>
                    <a:pt x="1444008" y="159210"/>
                  </a:lnTo>
                  <a:lnTo>
                    <a:pt x="1667443" y="75217"/>
                  </a:lnTo>
                  <a:close/>
                </a:path>
              </a:pathLst>
            </a:custGeom>
            <a:solidFill>
              <a:srgbClr val="FF4925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E0039179-6217-4DC1-8A5E-990254A6B8AC}"/>
                </a:ext>
              </a:extLst>
            </p:cNvPr>
            <p:cNvSpPr/>
            <p:nvPr/>
          </p:nvSpPr>
          <p:spPr>
            <a:xfrm>
              <a:off x="2604149" y="2281314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rgbClr val="92D05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00BA0E57-51E7-4093-AA35-FA56BF972C4B}"/>
                </a:ext>
              </a:extLst>
            </p:cNvPr>
            <p:cNvSpPr/>
            <p:nvPr/>
          </p:nvSpPr>
          <p:spPr>
            <a:xfrm>
              <a:off x="3651498" y="2168968"/>
              <a:ext cx="3011958" cy="1963332"/>
            </a:xfrm>
            <a:custGeom>
              <a:avLst/>
              <a:gdLst/>
              <a:ahLst/>
              <a:cxnLst/>
              <a:rect l="l" t="t" r="r" b="b"/>
              <a:pathLst>
                <a:path w="3011958" h="1963332">
                  <a:moveTo>
                    <a:pt x="2059336" y="603"/>
                  </a:moveTo>
                  <a:cubicBezTo>
                    <a:pt x="2395966" y="9574"/>
                    <a:pt x="2729934" y="118484"/>
                    <a:pt x="3011958" y="327346"/>
                  </a:cubicBezTo>
                  <a:lnTo>
                    <a:pt x="2836835" y="393178"/>
                  </a:lnTo>
                  <a:lnTo>
                    <a:pt x="2589903" y="483520"/>
                  </a:lnTo>
                  <a:lnTo>
                    <a:pt x="2589194" y="486270"/>
                  </a:lnTo>
                  <a:lnTo>
                    <a:pt x="2583509" y="488407"/>
                  </a:lnTo>
                  <a:lnTo>
                    <a:pt x="2468589" y="951117"/>
                  </a:lnTo>
                  <a:cubicBezTo>
                    <a:pt x="2337511" y="868163"/>
                    <a:pt x="2188007" y="825301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rgbClr val="0070C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6B8F5D2-3EFF-476A-BF3B-367F87715D52}"/>
              </a:ext>
            </a:extLst>
          </p:cNvPr>
          <p:cNvSpPr txBox="1"/>
          <p:nvPr/>
        </p:nvSpPr>
        <p:spPr>
          <a:xfrm>
            <a:off x="1080114" y="161817"/>
            <a:ext cx="2257865" cy="100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DevOps X-Ray Assessment</a:t>
            </a: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  <a:hlinkClick r:id="rId2"/>
              </a:rPr>
              <a:t>https://www.devops-survey.com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  </a:t>
            </a:r>
          </a:p>
          <a:p>
            <a:pPr lvl="0" defTabSz="914400">
              <a:defRPr/>
            </a:pP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Microsoft DevOps Self-Assessment</a:t>
            </a: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  <a:hlinkClick r:id="rId3"/>
              </a:rPr>
              <a:t>https://aka.ms/devopsassessment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A784C1-04B8-4289-BEEC-77FB4851E1FD}"/>
              </a:ext>
            </a:extLst>
          </p:cNvPr>
          <p:cNvCxnSpPr>
            <a:cxnSpLocks/>
          </p:cNvCxnSpPr>
          <p:nvPr/>
        </p:nvCxnSpPr>
        <p:spPr>
          <a:xfrm flipH="1" flipV="1">
            <a:off x="2480252" y="1236450"/>
            <a:ext cx="1" cy="870283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A95B5-50CD-4812-8241-4DA266E897DB}"/>
              </a:ext>
            </a:extLst>
          </p:cNvPr>
          <p:cNvSpPr txBox="1"/>
          <p:nvPr/>
        </p:nvSpPr>
        <p:spPr>
          <a:xfrm>
            <a:off x="9166162" y="866874"/>
            <a:ext cx="3206993" cy="1952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Key </a:t>
            </a:r>
            <a:r>
              <a:rPr lang="en-US" sz="1100" b="1" kern="0" dirty="0">
                <a:solidFill>
                  <a:schemeClr val="bg1"/>
                </a:solidFill>
                <a:latin typeface="Calibri"/>
              </a:rPr>
              <a:t>PROCESS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Goals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Automate everything – fast, stable, consistent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Celebrate success as a team and organization!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Focus on quality (security, test, deploy,…)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Lightweight change management process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Loosely coupled architectures enable scaling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Multiple releases per day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chemeClr val="bg1"/>
              </a:solidFill>
              <a:highlight>
                <a:srgbClr val="FFFF00"/>
              </a:highlight>
              <a:latin typeface="Calibr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1F68B4-51AB-4088-99CB-372D0B7649F6}"/>
              </a:ext>
            </a:extLst>
          </p:cNvPr>
          <p:cNvCxnSpPr>
            <a:cxnSpLocks/>
          </p:cNvCxnSpPr>
          <p:nvPr/>
        </p:nvCxnSpPr>
        <p:spPr>
          <a:xfrm flipH="1">
            <a:off x="8629296" y="3000616"/>
            <a:ext cx="452567" cy="0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D3B889-D89A-457E-970D-748251D82A25}"/>
              </a:ext>
            </a:extLst>
          </p:cNvPr>
          <p:cNvSpPr txBox="1"/>
          <p:nvPr/>
        </p:nvSpPr>
        <p:spPr>
          <a:xfrm>
            <a:off x="4158310" y="4871635"/>
            <a:ext cx="2404113" cy="1841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Leadership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Accept failures </a:t>
            </a:r>
            <a:r>
              <a:rPr lang="en-US" sz="1100" kern="0">
                <a:solidFill>
                  <a:schemeClr val="bg1"/>
                </a:solidFill>
                <a:latin typeface="Calibri"/>
              </a:rPr>
              <a:t>as normal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>
                <a:solidFill>
                  <a:schemeClr val="bg1"/>
                </a:solidFill>
                <a:latin typeface="Calibri"/>
              </a:rPr>
              <a:t>Inspirational 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communications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Intellectual stimulation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Own the vision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Personal recognition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Supportive leadership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A34A7B-660F-4774-A3AA-F04BBD5B202F}"/>
              </a:ext>
            </a:extLst>
          </p:cNvPr>
          <p:cNvCxnSpPr>
            <a:cxnSpLocks/>
          </p:cNvCxnSpPr>
          <p:nvPr/>
        </p:nvCxnSpPr>
        <p:spPr>
          <a:xfrm flipV="1">
            <a:off x="4994101" y="1222583"/>
            <a:ext cx="0" cy="908725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36316EC-F357-4A50-8C21-0EBC527FE093}"/>
              </a:ext>
            </a:extLst>
          </p:cNvPr>
          <p:cNvSpPr txBox="1"/>
          <p:nvPr/>
        </p:nvSpPr>
        <p:spPr>
          <a:xfrm>
            <a:off x="1027318" y="4865997"/>
            <a:ext cx="2905871" cy="1267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It’s about delighting our customers with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VALUE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!</a:t>
            </a:r>
          </a:p>
          <a:p>
            <a:pPr lvl="0" defTabSz="914400"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Key performance indicators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Change failure rate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Deployment frequency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Lead time for changes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Time to recover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7F7DDF-C7AC-4A58-BE52-13C71F193548}"/>
              </a:ext>
            </a:extLst>
          </p:cNvPr>
          <p:cNvCxnSpPr>
            <a:cxnSpLocks/>
          </p:cNvCxnSpPr>
          <p:nvPr/>
        </p:nvCxnSpPr>
        <p:spPr>
          <a:xfrm flipV="1">
            <a:off x="2788784" y="4210568"/>
            <a:ext cx="0" cy="52040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211C76-50A9-4328-8BAD-C371A7CAA6B6}"/>
              </a:ext>
            </a:extLst>
          </p:cNvPr>
          <p:cNvSpPr txBox="1"/>
          <p:nvPr/>
        </p:nvSpPr>
        <p:spPr>
          <a:xfrm>
            <a:off x="7768441" y="153648"/>
            <a:ext cx="4271994" cy="503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b="1" kern="0" dirty="0">
                <a:solidFill>
                  <a:schemeClr val="bg1"/>
                </a:solidFill>
                <a:latin typeface="Calibri"/>
              </a:rPr>
              <a:t>PRODUCTS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and technology are enablers, allowing teams and architects to focus on outcomes.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27561-E78D-46B2-83AC-D1DD2A0104C1}"/>
              </a:ext>
            </a:extLst>
          </p:cNvPr>
          <p:cNvCxnSpPr>
            <a:cxnSpLocks/>
          </p:cNvCxnSpPr>
          <p:nvPr/>
        </p:nvCxnSpPr>
        <p:spPr>
          <a:xfrm flipV="1">
            <a:off x="7946429" y="667230"/>
            <a:ext cx="0" cy="94683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71CD16-D5B4-4C13-99BC-6C5D5C54B296}"/>
              </a:ext>
            </a:extLst>
          </p:cNvPr>
          <p:cNvSpPr txBox="1"/>
          <p:nvPr/>
        </p:nvSpPr>
        <p:spPr>
          <a:xfrm rot="18562164">
            <a:off x="2390745" y="1860061"/>
            <a:ext cx="2547271" cy="22055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 ASSESSMENT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F75376-ADAD-441F-94A0-F5CB16CA9FDC}"/>
              </a:ext>
            </a:extLst>
          </p:cNvPr>
          <p:cNvSpPr txBox="1"/>
          <p:nvPr/>
        </p:nvSpPr>
        <p:spPr>
          <a:xfrm rot="20335165">
            <a:off x="2747840" y="2864113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⑤ </a:t>
            </a:r>
            <a:r>
              <a:rPr lang="en-US" dirty="0">
                <a:solidFill>
                  <a:schemeClr val="bg1"/>
                </a:solidFill>
              </a:rPr>
              <a:t> VALUE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CC08D0-D791-4DBE-8EF8-BD009080A442}"/>
              </a:ext>
            </a:extLst>
          </p:cNvPr>
          <p:cNvSpPr txBox="1"/>
          <p:nvPr/>
        </p:nvSpPr>
        <p:spPr>
          <a:xfrm rot="2926339">
            <a:off x="4332406" y="29768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  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               PEOPLE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BD23DD-9925-4AB2-8F62-5A3EEAFB5B9D}"/>
              </a:ext>
            </a:extLst>
          </p:cNvPr>
          <p:cNvSpPr txBox="1"/>
          <p:nvPr/>
        </p:nvSpPr>
        <p:spPr>
          <a:xfrm rot="19750452">
            <a:off x="5620110" y="1850660"/>
            <a:ext cx="2877066" cy="234599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en-US" sz="1800" dirty="0">
                <a:solidFill>
                  <a:schemeClr val="bg1"/>
                </a:solidFill>
              </a:rPr>
              <a:t>  PRODUCTS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DFD0FB-3D9B-4FC9-95D9-89EFB41B5C34}"/>
              </a:ext>
            </a:extLst>
          </p:cNvPr>
          <p:cNvSpPr txBox="1"/>
          <p:nvPr/>
        </p:nvSpPr>
        <p:spPr>
          <a:xfrm rot="18236355">
            <a:off x="6447353" y="2615659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en-US" sz="1800" dirty="0">
                <a:solidFill>
                  <a:schemeClr val="bg1"/>
                </a:solidFill>
              </a:rPr>
              <a:t>  PROCESS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F8CE3-8BAE-4CFE-9906-676B1B86A844}"/>
              </a:ext>
            </a:extLst>
          </p:cNvPr>
          <p:cNvSpPr txBox="1"/>
          <p:nvPr/>
        </p:nvSpPr>
        <p:spPr>
          <a:xfrm>
            <a:off x="9244736" y="5376218"/>
            <a:ext cx="2831835" cy="1183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914400"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Continuous Delivery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Built-in quality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Continuous improvement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is responsible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Use computer for repetitive tasks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Work in small batches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7CA6A-C488-49EB-8F2F-32155F1C2E3E}"/>
              </a:ext>
            </a:extLst>
          </p:cNvPr>
          <p:cNvSpPr txBox="1"/>
          <p:nvPr/>
        </p:nvSpPr>
        <p:spPr>
          <a:xfrm>
            <a:off x="9208600" y="3638580"/>
            <a:ext cx="2831835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Lean Development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Experiment, learn, and influence</a:t>
            </a: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marL="358775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Gather &amp; action feedback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Make flow of work visible (dashboards)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Work in small batches (WIP)</a:t>
            </a:r>
          </a:p>
          <a:p>
            <a:pPr marL="358775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C612E-A5D7-46EC-B6E5-9DD6639EB1DD}"/>
              </a:ext>
            </a:extLst>
          </p:cNvPr>
          <p:cNvSpPr/>
          <p:nvPr/>
        </p:nvSpPr>
        <p:spPr>
          <a:xfrm>
            <a:off x="9199646" y="2699861"/>
            <a:ext cx="32632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Lean Management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Create a production feedback loop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Lightweight (empower, trust) change approvals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Limit work in progress (WIP)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Visual (dashboards) work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1B144-D39B-4630-84CA-B50CE493985E}"/>
              </a:ext>
            </a:extLst>
          </p:cNvPr>
          <p:cNvSpPr txBox="1"/>
          <p:nvPr/>
        </p:nvSpPr>
        <p:spPr>
          <a:xfrm>
            <a:off x="9101578" y="1991896"/>
            <a:ext cx="2432397" cy="80329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914400"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Live Site Incidents</a:t>
            </a:r>
          </a:p>
          <a:p>
            <a:pPr marL="360363" indent="-1841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Track live site incidents</a:t>
            </a:r>
          </a:p>
          <a:p>
            <a:pPr marL="360363" indent="-1841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Remediate at root cause level</a:t>
            </a:r>
            <a:endParaRPr lang="en-US" sz="1100" kern="0" dirty="0" err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C18DC9-0F8F-4173-8C62-4C4B793A0909}"/>
              </a:ext>
            </a:extLst>
          </p:cNvPr>
          <p:cNvSpPr txBox="1"/>
          <p:nvPr/>
        </p:nvSpPr>
        <p:spPr>
          <a:xfrm>
            <a:off x="3530009" y="170251"/>
            <a:ext cx="4032441" cy="9938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Transforming the culture is the biggest challenge.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All </a:t>
            </a:r>
            <a:r>
              <a:rPr lang="en-CA" sz="1100" b="1" kern="0" dirty="0">
                <a:solidFill>
                  <a:schemeClr val="bg1"/>
                </a:solidFill>
                <a:latin typeface="Calibri"/>
              </a:rPr>
              <a:t>PEOPLE</a:t>
            </a:r>
            <a:r>
              <a:rPr lang="en-CA" sz="1100" kern="0" dirty="0">
                <a:solidFill>
                  <a:schemeClr val="bg1"/>
                </a:solidFill>
                <a:latin typeface="Calibri"/>
              </a:rPr>
              <a:t> need to buy into the transformation, be kept up to date on all initiatives, understand how their roles will be affected, collaborate transparently, and take responsibility for their features.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D9CEA4-1664-41DB-9E71-F7D4A8020E13}"/>
              </a:ext>
            </a:extLst>
          </p:cNvPr>
          <p:cNvSpPr txBox="1"/>
          <p:nvPr/>
        </p:nvSpPr>
        <p:spPr>
          <a:xfrm>
            <a:off x="6344334" y="4862933"/>
            <a:ext cx="2821825" cy="1154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Culture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Climate of learning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Cross-functional collaboration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Dogfooding and canary environments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Effective use of tools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empowered 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responsible and on call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Trained to run the business 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Value stream-based teams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50A189-F40D-4B8E-AE0D-585583815611}"/>
              </a:ext>
            </a:extLst>
          </p:cNvPr>
          <p:cNvCxnSpPr>
            <a:cxnSpLocks/>
          </p:cNvCxnSpPr>
          <p:nvPr/>
        </p:nvCxnSpPr>
        <p:spPr>
          <a:xfrm flipV="1">
            <a:off x="5802506" y="3982261"/>
            <a:ext cx="0" cy="977019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383C7E1-D707-48EC-8023-8EC4117C0565}"/>
              </a:ext>
            </a:extLst>
          </p:cNvPr>
          <p:cNvSpPr/>
          <p:nvPr/>
        </p:nvSpPr>
        <p:spPr>
          <a:xfrm>
            <a:off x="10317776" y="4694937"/>
            <a:ext cx="1915292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believe {customer/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segment} </a:t>
            </a:r>
            <a:b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wants {product/feature/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b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{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2D2CD-FCD3-4A76-A6A0-E8372698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19" y="4557697"/>
            <a:ext cx="1233852" cy="865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9B35EE-81E1-47B0-9337-4EE28DCE9C16}"/>
              </a:ext>
            </a:extLst>
          </p:cNvPr>
          <p:cNvSpPr txBox="1"/>
          <p:nvPr/>
        </p:nvSpPr>
        <p:spPr>
          <a:xfrm flipH="1">
            <a:off x="3625948" y="6645039"/>
            <a:ext cx="8868383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2018.07 | github.com/wpschaub/DevOps-mindset-essentials | </a:t>
            </a:r>
            <a:r>
              <a:rPr lang="en-CA" sz="900" dirty="0">
                <a:solidFill>
                  <a:schemeClr val="bg1"/>
                </a:solidFill>
              </a:rPr>
              <a:t>References: aka.ms/devops, ACCELERATE, and DevOps Handbook</a:t>
            </a:r>
            <a:endParaRPr lang="en-US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440</Words>
  <Application>Microsoft Office PowerPoint</Application>
  <PresentationFormat>Custom</PresentationFormat>
  <Paragraphs>81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Semilight</vt:lpstr>
      <vt:lpstr>Wingdings</vt:lpstr>
      <vt:lpstr>5-50113_Microsoft_Ready_Light_Template</vt:lpstr>
      <vt:lpstr>Deck intent                   </vt:lpstr>
      <vt:lpstr>DevOps Getting Started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2018-10-15T20:15:08Z</dcterms:modified>
  <cp:category/>
</cp:coreProperties>
</file>