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42" r:id="rId1"/>
  </p:sldMasterIdLst>
  <p:notesMasterIdLst>
    <p:notesMasterId r:id="rId4"/>
  </p:notesMasterIdLst>
  <p:handoutMasterIdLst>
    <p:handoutMasterId r:id="rId5"/>
  </p:handoutMasterIdLst>
  <p:sldIdLst>
    <p:sldId id="536" r:id="rId2"/>
    <p:sldId id="1721" r:id="rId3"/>
  </p:sldIdLst>
  <p:sldSz cx="12436475" cy="6994525"/>
  <p:notesSz cx="7077075" cy="936307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0"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4D19"/>
    <a:srgbClr val="336600"/>
    <a:srgbClr val="009900"/>
    <a:srgbClr val="339966"/>
    <a:srgbClr val="005AA1"/>
    <a:srgbClr val="F8F8F8"/>
    <a:srgbClr val="008000"/>
    <a:srgbClr val="FF7C8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6370" autoAdjust="0"/>
  </p:normalViewPr>
  <p:slideViewPr>
    <p:cSldViewPr>
      <p:cViewPr varScale="1">
        <p:scale>
          <a:sx n="99" d="100"/>
          <a:sy n="99" d="100"/>
        </p:scale>
        <p:origin x="72" y="150"/>
      </p:cViewPr>
      <p:guideLst/>
    </p:cSldViewPr>
  </p:slideViewPr>
  <p:outlineViewPr>
    <p:cViewPr>
      <p:scale>
        <a:sx n="33" d="100"/>
        <a:sy n="33" d="100"/>
      </p:scale>
      <p:origin x="0" y="-984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67" d="100"/>
          <a:sy n="67" d="100"/>
        </p:scale>
        <p:origin x="3072" y="58"/>
      </p:cViewPr>
      <p:guideLst>
        <p:guide orient="horz" pos="2950"/>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2" y="-11852"/>
            <a:ext cx="3066733" cy="468154"/>
          </a:xfrm>
          <a:prstGeom prst="rect">
            <a:avLst/>
          </a:prstGeom>
        </p:spPr>
        <p:txBody>
          <a:bodyPr vert="horz" lIns="93932" tIns="46966" rIns="93932" bIns="46966"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008707" y="0"/>
            <a:ext cx="3066733" cy="468154"/>
          </a:xfrm>
          <a:prstGeom prst="rect">
            <a:avLst/>
          </a:prstGeom>
        </p:spPr>
        <p:txBody>
          <a:bodyPr vert="horz" lIns="93932" tIns="46966" rIns="93932" bIns="46966" rtlCol="0"/>
          <a:lstStyle>
            <a:lvl1pPr algn="r">
              <a:defRPr sz="1200"/>
            </a:lvl1pPr>
          </a:lstStyle>
          <a:p>
            <a:fld id="{21D0CB2F-F0BF-435A-A27A-2EC15087F634}" type="datetime8">
              <a:rPr lang="en-US" smtClean="0">
                <a:latin typeface="Segoe UI" pitchFamily="34" charset="0"/>
              </a:rPr>
              <a:t>11/8/2018 1:24 PM</a:t>
            </a:fld>
            <a:endParaRPr lang="en-US" dirty="0">
              <a:latin typeface="Segoe UI" pitchFamily="34" charset="0"/>
            </a:endParaRPr>
          </a:p>
        </p:txBody>
      </p:sp>
      <p:sp>
        <p:nvSpPr>
          <p:cNvPr id="9" name="Slide Number Placeholder 8"/>
          <p:cNvSpPr>
            <a:spLocks noGrp="1"/>
          </p:cNvSpPr>
          <p:nvPr>
            <p:ph type="sldNum" sz="quarter" idx="3"/>
          </p:nvPr>
        </p:nvSpPr>
        <p:spPr>
          <a:xfrm>
            <a:off x="5968332" y="8893297"/>
            <a:ext cx="1107104" cy="468154"/>
          </a:xfrm>
          <a:prstGeom prst="rect">
            <a:avLst/>
          </a:prstGeom>
        </p:spPr>
        <p:txBody>
          <a:bodyPr vert="horz" lIns="93932" tIns="46966" rIns="93932" bIns="46966"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 y="0"/>
            <a:ext cx="3066733" cy="468154"/>
          </a:xfrm>
          <a:prstGeom prst="rect">
            <a:avLst/>
          </a:prstGeom>
        </p:spPr>
        <p:txBody>
          <a:bodyPr vert="horz" lIns="93932" tIns="46966" rIns="93932" bIns="46966"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444625" y="627063"/>
            <a:ext cx="4187825" cy="2355850"/>
          </a:xfrm>
          <a:prstGeom prst="rect">
            <a:avLst/>
          </a:prstGeom>
          <a:noFill/>
          <a:ln w="12700">
            <a:solidFill>
              <a:prstClr val="black"/>
            </a:solidFill>
          </a:ln>
        </p:spPr>
        <p:txBody>
          <a:bodyPr vert="horz" lIns="93932" tIns="46966" rIns="93932" bIns="46966" rtlCol="0" anchor="ctr"/>
          <a:lstStyle/>
          <a:p>
            <a:endParaRPr lang="en-US" dirty="0"/>
          </a:p>
        </p:txBody>
      </p:sp>
      <p:sp>
        <p:nvSpPr>
          <p:cNvPr id="11" name="Date Placeholder 10"/>
          <p:cNvSpPr>
            <a:spLocks noGrp="1"/>
          </p:cNvSpPr>
          <p:nvPr>
            <p:ph type="dt" idx="1"/>
          </p:nvPr>
        </p:nvSpPr>
        <p:spPr>
          <a:xfrm>
            <a:off x="4008707" y="0"/>
            <a:ext cx="3066733" cy="468154"/>
          </a:xfrm>
          <a:prstGeom prst="rect">
            <a:avLst/>
          </a:prstGeom>
        </p:spPr>
        <p:txBody>
          <a:bodyPr vert="horz" lIns="93932" tIns="46966" rIns="93932" bIns="46966" rtlCol="0"/>
          <a:lstStyle>
            <a:lvl1pPr algn="r">
              <a:defRPr sz="1200">
                <a:latin typeface="Segoe UI" pitchFamily="34" charset="0"/>
              </a:defRPr>
            </a:lvl1pPr>
          </a:lstStyle>
          <a:p>
            <a:fld id="{D18B56EA-E28F-4F92-9F16-7A6F2501B303}" type="datetime8">
              <a:rPr lang="en-US" smtClean="0"/>
              <a:t>11/8/2018 1:24 PM</a:t>
            </a:fld>
            <a:endParaRPr lang="en-US" dirty="0"/>
          </a:p>
        </p:txBody>
      </p:sp>
      <p:sp>
        <p:nvSpPr>
          <p:cNvPr id="12" name="Notes Placeholder 11"/>
          <p:cNvSpPr>
            <a:spLocks noGrp="1"/>
          </p:cNvSpPr>
          <p:nvPr>
            <p:ph type="body" sz="quarter" idx="3"/>
          </p:nvPr>
        </p:nvSpPr>
        <p:spPr>
          <a:xfrm>
            <a:off x="268974" y="3280607"/>
            <a:ext cx="6390510" cy="5380238"/>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98079" y="8893297"/>
            <a:ext cx="977358" cy="468154"/>
          </a:xfrm>
          <a:prstGeom prst="rect">
            <a:avLst/>
          </a:prstGeom>
        </p:spPr>
        <p:txBody>
          <a:bodyPr vert="horz" lIns="93932" tIns="46966" rIns="93932" bIns="46966"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D18B56EA-E28F-4F92-9F16-7A6F2501B303}" type="datetime8">
              <a:rPr lang="en-US" smtClean="0"/>
              <a:t>11/8/2018 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9147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9565" y="2705174"/>
            <a:ext cx="12025336" cy="1828786"/>
          </a:xfrm>
          <a:noFill/>
        </p:spPr>
        <p:txBody>
          <a:bodyPr lIns="146304" tIns="91440" rIns="146304" bIns="91440" anchor="t" anchorCtr="0"/>
          <a:lstStyle>
            <a:lvl1pPr>
              <a:defRPr sz="6000" spc="-100" baseline="0">
                <a:gradFill>
                  <a:gsLst>
                    <a:gs pos="62564">
                      <a:schemeClr val="tx1"/>
                    </a:gs>
                    <a:gs pos="55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474294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0_Split layout ">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5307966" y="476911"/>
            <a:ext cx="1399103" cy="1398905"/>
          </a:xfrm>
        </p:spPr>
        <p:txBody>
          <a:bodyPr>
            <a:normAutofit/>
          </a:bodyPr>
          <a:lstStyle>
            <a:lvl1pPr marL="0" indent="0">
              <a:buNone/>
              <a:defRPr sz="1632"/>
            </a:lvl1pPr>
          </a:lstStyle>
          <a:p>
            <a:r>
              <a:rPr lang="en-US"/>
              <a:t>icon</a:t>
            </a:r>
          </a:p>
        </p:txBody>
      </p:sp>
      <p:sp>
        <p:nvSpPr>
          <p:cNvPr id="10" name="Text Placeholder 9"/>
          <p:cNvSpPr>
            <a:spLocks noGrp="1"/>
          </p:cNvSpPr>
          <p:nvPr>
            <p:ph type="body" sz="quarter" idx="14" hasCustomPrompt="1"/>
          </p:nvPr>
        </p:nvSpPr>
        <p:spPr>
          <a:xfrm>
            <a:off x="7154006" y="688255"/>
            <a:ext cx="4872330" cy="1028551"/>
          </a:xfrm>
        </p:spPr>
        <p:txBody>
          <a:bodyPr/>
          <a:lstStyle>
            <a:lvl1pPr marL="0" indent="0">
              <a:spcAft>
                <a:spcPts val="0"/>
              </a:spcAft>
              <a:buNone/>
              <a:defRPr>
                <a:solidFill>
                  <a:schemeClr val="tx2"/>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7" name="Picture Placeholder 6"/>
          <p:cNvSpPr>
            <a:spLocks noGrp="1"/>
          </p:cNvSpPr>
          <p:nvPr>
            <p:ph type="pic" sz="quarter" idx="15" hasCustomPrompt="1"/>
          </p:nvPr>
        </p:nvSpPr>
        <p:spPr>
          <a:xfrm>
            <a:off x="5307966" y="2051094"/>
            <a:ext cx="1399103" cy="1398905"/>
          </a:xfrm>
        </p:spPr>
        <p:txBody>
          <a:bodyPr>
            <a:normAutofit/>
          </a:bodyPr>
          <a:lstStyle>
            <a:lvl1pPr marL="0" indent="0">
              <a:buNone/>
              <a:defRPr sz="1632"/>
            </a:lvl1pPr>
          </a:lstStyle>
          <a:p>
            <a:r>
              <a:rPr lang="en-US"/>
              <a:t>icon</a:t>
            </a:r>
          </a:p>
        </p:txBody>
      </p:sp>
      <p:sp>
        <p:nvSpPr>
          <p:cNvPr id="18" name="Text Placeholder 9"/>
          <p:cNvSpPr>
            <a:spLocks noGrp="1"/>
          </p:cNvSpPr>
          <p:nvPr>
            <p:ph type="body" sz="quarter" idx="16" hasCustomPrompt="1"/>
          </p:nvPr>
        </p:nvSpPr>
        <p:spPr>
          <a:xfrm>
            <a:off x="7154006" y="2262437"/>
            <a:ext cx="4872330" cy="1028551"/>
          </a:xfrm>
        </p:spPr>
        <p:txBody>
          <a:bodyPr/>
          <a:lstStyle>
            <a:lvl1pPr marL="0" indent="0">
              <a:spcAft>
                <a:spcPts val="0"/>
              </a:spcAft>
              <a:buNone/>
              <a:defRPr>
                <a:solidFill>
                  <a:schemeClr val="accent6">
                    <a:lumMod val="50000"/>
                  </a:schemeClr>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9" name="Picture Placeholder 6"/>
          <p:cNvSpPr>
            <a:spLocks noGrp="1"/>
          </p:cNvSpPr>
          <p:nvPr>
            <p:ph type="pic" sz="quarter" idx="17" hasCustomPrompt="1"/>
          </p:nvPr>
        </p:nvSpPr>
        <p:spPr>
          <a:xfrm>
            <a:off x="5307966" y="3625276"/>
            <a:ext cx="1399103" cy="1398905"/>
          </a:xfrm>
        </p:spPr>
        <p:txBody>
          <a:bodyPr>
            <a:normAutofit/>
          </a:bodyPr>
          <a:lstStyle>
            <a:lvl1pPr marL="0" indent="0">
              <a:buNone/>
              <a:defRPr sz="1632"/>
            </a:lvl1pPr>
          </a:lstStyle>
          <a:p>
            <a:r>
              <a:rPr lang="en-US"/>
              <a:t>icon</a:t>
            </a:r>
          </a:p>
        </p:txBody>
      </p:sp>
      <p:sp>
        <p:nvSpPr>
          <p:cNvPr id="20" name="Text Placeholder 9"/>
          <p:cNvSpPr>
            <a:spLocks noGrp="1"/>
          </p:cNvSpPr>
          <p:nvPr>
            <p:ph type="body" sz="quarter" idx="18" hasCustomPrompt="1"/>
          </p:nvPr>
        </p:nvSpPr>
        <p:spPr>
          <a:xfrm>
            <a:off x="7154006" y="3836620"/>
            <a:ext cx="4872330" cy="1028551"/>
          </a:xfrm>
        </p:spPr>
        <p:txBody>
          <a:bodyPr/>
          <a:lstStyle>
            <a:lvl1pPr marL="0" indent="0">
              <a:spcAft>
                <a:spcPts val="0"/>
              </a:spcAft>
              <a:buNone/>
              <a:defRPr>
                <a:solidFill>
                  <a:schemeClr val="accent5"/>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21" name="Picture Placeholder 6"/>
          <p:cNvSpPr>
            <a:spLocks noGrp="1"/>
          </p:cNvSpPr>
          <p:nvPr>
            <p:ph type="pic" sz="quarter" idx="19" hasCustomPrompt="1"/>
          </p:nvPr>
        </p:nvSpPr>
        <p:spPr>
          <a:xfrm>
            <a:off x="5307966" y="5199458"/>
            <a:ext cx="1399103" cy="1398905"/>
          </a:xfrm>
        </p:spPr>
        <p:txBody>
          <a:bodyPr>
            <a:normAutofit/>
          </a:bodyPr>
          <a:lstStyle>
            <a:lvl1pPr marL="0" indent="0">
              <a:buNone/>
              <a:defRPr sz="1632"/>
            </a:lvl1pPr>
          </a:lstStyle>
          <a:p>
            <a:r>
              <a:rPr lang="en-US"/>
              <a:t>icon</a:t>
            </a:r>
          </a:p>
        </p:txBody>
      </p:sp>
      <p:sp>
        <p:nvSpPr>
          <p:cNvPr id="22" name="Text Placeholder 9"/>
          <p:cNvSpPr>
            <a:spLocks noGrp="1"/>
          </p:cNvSpPr>
          <p:nvPr>
            <p:ph type="body" sz="quarter" idx="20" hasCustomPrompt="1"/>
          </p:nvPr>
        </p:nvSpPr>
        <p:spPr>
          <a:xfrm>
            <a:off x="7154006" y="5410802"/>
            <a:ext cx="4872330" cy="1028551"/>
          </a:xfrm>
        </p:spPr>
        <p:txBody>
          <a:bodyPr/>
          <a:lstStyle>
            <a:lvl1pPr marL="0" indent="0">
              <a:spcAft>
                <a:spcPts val="0"/>
              </a:spcAft>
              <a:buNone/>
              <a:defRPr>
                <a:solidFill>
                  <a:schemeClr val="accent6"/>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6" name="Rectangle 15">
            <a:extLst>
              <a:ext uri="{FF2B5EF4-FFF2-40B4-BE49-F238E27FC236}">
                <a16:creationId xmlns:a16="http://schemas.microsoft.com/office/drawing/2014/main" id="{C1202DA5-A887-4EFB-8199-73B4D1E97426}"/>
              </a:ext>
            </a:extLst>
          </p:cNvPr>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a:extLst>
              <a:ext uri="{FF2B5EF4-FFF2-40B4-BE49-F238E27FC236}">
                <a16:creationId xmlns:a16="http://schemas.microsoft.com/office/drawing/2014/main" id="{C3F185BC-E195-4969-ACD7-3AB0BDE3B0B1}"/>
              </a:ext>
            </a:extLst>
          </p:cNvPr>
          <p:cNvSpPr>
            <a:spLocks noGrp="1"/>
          </p:cNvSpPr>
          <p:nvPr>
            <p:ph type="body" sz="quarter" idx="10" hasCustomPrompt="1"/>
          </p:nvPr>
        </p:nvSpPr>
        <p:spPr>
          <a:xfrm>
            <a:off x="1" y="0"/>
            <a:ext cx="4183178" cy="2250090"/>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24" name="Text Placeholder 2">
            <a:extLst>
              <a:ext uri="{FF2B5EF4-FFF2-40B4-BE49-F238E27FC236}">
                <a16:creationId xmlns:a16="http://schemas.microsoft.com/office/drawing/2014/main" id="{346BDC27-B79B-4986-86A6-74E40756966A}"/>
              </a:ext>
            </a:extLst>
          </p:cNvPr>
          <p:cNvSpPr>
            <a:spLocks noGrp="1"/>
          </p:cNvSpPr>
          <p:nvPr>
            <p:ph type="body" sz="quarter" idx="12" hasCustomPrompt="1"/>
          </p:nvPr>
        </p:nvSpPr>
        <p:spPr>
          <a:xfrm>
            <a:off x="0" y="2250092"/>
            <a:ext cx="4169783" cy="4744434"/>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panose="020B0502040204020203" pitchFamily="34" charset="0"/>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Tree>
    <p:extLst>
      <p:ext uri="{BB962C8B-B14F-4D97-AF65-F5344CB8AC3E}">
        <p14:creationId xmlns:p14="http://schemas.microsoft.com/office/powerpoint/2010/main" val="125200601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77718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6352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53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8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9959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34061" y="400930"/>
            <a:ext cx="7704856" cy="3574860"/>
          </a:xfrm>
          <a:noFill/>
        </p:spPr>
        <p:txBody>
          <a:bodyPr lIns="146304" tIns="91440" rIns="146304" bIns="91440" anchor="ctr" anchorCtr="0"/>
          <a:lstStyle>
            <a:lvl1pPr>
              <a:defRPr sz="6000" b="1" spc="-100" baseline="0">
                <a:gradFill>
                  <a:gsLst>
                    <a:gs pos="62564">
                      <a:schemeClr val="tx1"/>
                    </a:gs>
                    <a:gs pos="55000">
                      <a:schemeClr val="tx1"/>
                    </a:gs>
                  </a:gsLst>
                  <a:lin ang="5400000" scaled="0"/>
                </a:gradFill>
                <a:effectLst/>
              </a:defRPr>
            </a:lvl1pPr>
          </a:lstStyle>
          <a:p>
            <a:r>
              <a:rPr lang="en-US" dirty="0"/>
              <a:t>Presentation title</a:t>
            </a:r>
          </a:p>
        </p:txBody>
      </p:sp>
      <p:pic>
        <p:nvPicPr>
          <p:cNvPr id="5" name="Picture 4">
            <a:extLst>
              <a:ext uri="{FF2B5EF4-FFF2-40B4-BE49-F238E27FC236}">
                <a16:creationId xmlns:a16="http://schemas.microsoft.com/office/drawing/2014/main" id="{4AF60837-4E08-46F9-9A7F-C9C4BA79F881}"/>
              </a:ext>
            </a:extLst>
          </p:cNvPr>
          <p:cNvPicPr>
            <a:picLocks noChangeAspect="1"/>
          </p:cNvPicPr>
          <p:nvPr userDrawn="1"/>
        </p:nvPicPr>
        <p:blipFill rotWithShape="1">
          <a:blip r:embed="rId2">
            <a:clrChange>
              <a:clrFrom>
                <a:srgbClr val="F9FBFA"/>
              </a:clrFrom>
              <a:clrTo>
                <a:srgbClr val="F9FBFA">
                  <a:alpha val="0"/>
                </a:srgbClr>
              </a:clrTo>
            </a:clrChange>
            <a:extLst>
              <a:ext uri="{28A0092B-C50C-407E-A947-70E740481C1C}">
                <a14:useLocalDpi xmlns:a14="http://schemas.microsoft.com/office/drawing/2010/main" val="0"/>
              </a:ext>
            </a:extLst>
          </a:blip>
          <a:srcRect/>
          <a:stretch/>
        </p:blipFill>
        <p:spPr>
          <a:xfrm>
            <a:off x="14224" y="-7047"/>
            <a:ext cx="4475821" cy="7001572"/>
          </a:xfrm>
          <a:prstGeom prst="rect">
            <a:avLst/>
          </a:prstGeom>
        </p:spPr>
      </p:pic>
      <p:cxnSp>
        <p:nvCxnSpPr>
          <p:cNvPr id="10" name="Straight Connector 9">
            <a:extLst>
              <a:ext uri="{FF2B5EF4-FFF2-40B4-BE49-F238E27FC236}">
                <a16:creationId xmlns:a16="http://schemas.microsoft.com/office/drawing/2014/main" id="{48F7823D-9B85-4294-93E9-CEF75FBF89BB}"/>
              </a:ext>
            </a:extLst>
          </p:cNvPr>
          <p:cNvCxnSpPr/>
          <p:nvPr userDrawn="1"/>
        </p:nvCxnSpPr>
        <p:spPr>
          <a:xfrm>
            <a:off x="4490045" y="411866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ACC561-3BE6-4AC4-BDE0-1E8D62FF1FEE}"/>
              </a:ext>
            </a:extLst>
          </p:cNvPr>
          <p:cNvCxnSpPr/>
          <p:nvPr userDrawn="1"/>
        </p:nvCxnSpPr>
        <p:spPr>
          <a:xfrm>
            <a:off x="4490045" y="420248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670CE-62DE-4CB3-A89A-1D57CD32C4AB}"/>
              </a:ext>
            </a:extLst>
          </p:cNvPr>
          <p:cNvCxnSpPr/>
          <p:nvPr userDrawn="1"/>
        </p:nvCxnSpPr>
        <p:spPr>
          <a:xfrm>
            <a:off x="4490045" y="4274110"/>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E4D0C5-B681-4C5F-AADD-34ACDA8E8699}"/>
              </a:ext>
            </a:extLst>
          </p:cNvPr>
          <p:cNvCxnSpPr/>
          <p:nvPr userDrawn="1"/>
        </p:nvCxnSpPr>
        <p:spPr>
          <a:xfrm>
            <a:off x="4490045" y="4329355"/>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8CC0AF-1655-4066-AF37-3805023D927F}"/>
              </a:ext>
            </a:extLst>
          </p:cNvPr>
          <p:cNvCxnSpPr/>
          <p:nvPr userDrawn="1"/>
        </p:nvCxnSpPr>
        <p:spPr>
          <a:xfrm>
            <a:off x="4490045" y="440441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98447-12CE-4067-B5EC-AAF9FD15146C}"/>
              </a:ext>
            </a:extLst>
          </p:cNvPr>
          <p:cNvCxnSpPr/>
          <p:nvPr userDrawn="1"/>
        </p:nvCxnSpPr>
        <p:spPr>
          <a:xfrm>
            <a:off x="4490045" y="449585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37DF7E-62F1-439A-903F-644AB2A0206E}"/>
              </a:ext>
            </a:extLst>
          </p:cNvPr>
          <p:cNvCxnSpPr/>
          <p:nvPr userDrawn="1"/>
        </p:nvCxnSpPr>
        <p:spPr>
          <a:xfrm>
            <a:off x="4490045" y="4560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15A390-EEC3-4826-9DB3-5AC19CB2BFF4}"/>
              </a:ext>
            </a:extLst>
          </p:cNvPr>
          <p:cNvCxnSpPr/>
          <p:nvPr userDrawn="1"/>
        </p:nvCxnSpPr>
        <p:spPr>
          <a:xfrm>
            <a:off x="4490045" y="460824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742EB9-DAF1-4D7A-AF36-6BE9739FBDD2}"/>
              </a:ext>
            </a:extLst>
          </p:cNvPr>
          <p:cNvCxnSpPr/>
          <p:nvPr userDrawn="1"/>
        </p:nvCxnSpPr>
        <p:spPr>
          <a:xfrm>
            <a:off x="4490045" y="47511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793A24-A2AF-4B04-9886-565BF4C78EBD}"/>
              </a:ext>
            </a:extLst>
          </p:cNvPr>
          <p:cNvCxnSpPr/>
          <p:nvPr userDrawn="1"/>
        </p:nvCxnSpPr>
        <p:spPr>
          <a:xfrm>
            <a:off x="4490045" y="481589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120507-71F8-4DB0-A30A-B3D0E5A5B607}"/>
              </a:ext>
            </a:extLst>
          </p:cNvPr>
          <p:cNvCxnSpPr/>
          <p:nvPr userDrawn="1"/>
        </p:nvCxnSpPr>
        <p:spPr>
          <a:xfrm>
            <a:off x="4490045" y="4941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AF68B6-A82A-46E4-AD87-3B1EA36B79E1}"/>
              </a:ext>
            </a:extLst>
          </p:cNvPr>
          <p:cNvCxnSpPr/>
          <p:nvPr userDrawn="1"/>
        </p:nvCxnSpPr>
        <p:spPr>
          <a:xfrm>
            <a:off x="4490045" y="5009038"/>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A09C6A-0D18-40C1-A228-BD650E21DBF7}"/>
              </a:ext>
            </a:extLst>
          </p:cNvPr>
          <p:cNvCxnSpPr/>
          <p:nvPr userDrawn="1"/>
        </p:nvCxnSpPr>
        <p:spPr>
          <a:xfrm>
            <a:off x="4490045" y="507306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5A237C-7A94-4CEA-B848-9D4D88EB441F}"/>
              </a:ext>
            </a:extLst>
          </p:cNvPr>
          <p:cNvCxnSpPr/>
          <p:nvPr userDrawn="1"/>
        </p:nvCxnSpPr>
        <p:spPr>
          <a:xfrm>
            <a:off x="4490045" y="513021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8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Tree>
    <p:extLst>
      <p:ext uri="{BB962C8B-B14F-4D97-AF65-F5344CB8AC3E}">
        <p14:creationId xmlns:p14="http://schemas.microsoft.com/office/powerpoint/2010/main" val="33396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4" name="Text Placeholder 3"/>
          <p:cNvSpPr>
            <a:spLocks noGrp="1"/>
          </p:cNvSpPr>
          <p:nvPr>
            <p:ph type="body" sz="quarter" idx="10"/>
          </p:nvPr>
        </p:nvSpPr>
        <p:spPr>
          <a:xfrm>
            <a:off x="273843" y="1409030"/>
            <a:ext cx="11888787" cy="5400600"/>
          </a:xfrm>
        </p:spPr>
        <p:txBody>
          <a:bodyPr anchor="ctr" anchorCtr="0">
            <a:norm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0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917575"/>
          </a:xfrm>
        </p:spPr>
        <p:txBody>
          <a:bodyPr/>
          <a:lstStyle>
            <a:lvl1pPr>
              <a:defRPr>
                <a:solidFill>
                  <a:srgbClr val="005AA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CAFC9AC-C55E-4B8C-93B7-CE731C1BDAA7}"/>
              </a:ext>
            </a:extLst>
          </p:cNvPr>
          <p:cNvSpPr>
            <a:spLocks noGrp="1"/>
          </p:cNvSpPr>
          <p:nvPr>
            <p:ph type="body" sz="quarter" idx="10"/>
          </p:nvPr>
        </p:nvSpPr>
        <p:spPr>
          <a:xfrm>
            <a:off x="273843" y="1409030"/>
            <a:ext cx="11888787" cy="5400600"/>
          </a:xfrm>
        </p:spPr>
        <p:txBody>
          <a:bodyPr anchor="ctr" anchorCtr="0">
            <a:normAutofit/>
          </a:bodyPr>
          <a:lstStyle>
            <a:lvl1pPr marL="571500" indent="-571500">
              <a:buFont typeface="Arial" panose="020B0604020202020204" pitchFamily="34" charset="0"/>
              <a:buChar char="•"/>
              <a:defRPr/>
            </a:lvl1pPr>
            <a:lvl2pPr marL="685800" indent="-457200">
              <a:buFont typeface="Arial" panose="020B0604020202020204" pitchFamily="34" charset="0"/>
              <a:buChar char="•"/>
              <a:defRPr/>
            </a:lvl2pPr>
            <a:lvl3pPr marL="800100" indent="-342900">
              <a:buFont typeface="Arial" panose="020B0604020202020204" pitchFamily="34" charset="0"/>
              <a:buChar char="•"/>
              <a:defRPr/>
            </a:lvl3pPr>
            <a:lvl4pPr marL="1028700" indent="-342900">
              <a:buFont typeface="Arial" panose="020B0604020202020204" pitchFamily="34" charset="0"/>
              <a:buChar char="•"/>
              <a:defRPr/>
            </a:lvl4pPr>
            <a:lvl5pPr marL="1257300" indent="-3429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70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2644" y="1678320"/>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E6745ABC-1769-46F1-800C-6640882059CE}"/>
              </a:ext>
            </a:extLst>
          </p:cNvPr>
          <p:cNvSpPr>
            <a:spLocks noGrp="1"/>
          </p:cNvSpPr>
          <p:nvPr>
            <p:ph type="body" sz="quarter" idx="11"/>
          </p:nvPr>
        </p:nvSpPr>
        <p:spPr>
          <a:xfrm>
            <a:off x="6677433" y="1697062"/>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9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8" name="Text Placeholder 3">
            <a:extLst>
              <a:ext uri="{FF2B5EF4-FFF2-40B4-BE49-F238E27FC236}">
                <a16:creationId xmlns:a16="http://schemas.microsoft.com/office/drawing/2014/main" id="{33CBB1AE-5779-42F7-88A7-43003AFDC22A}"/>
              </a:ext>
            </a:extLst>
          </p:cNvPr>
          <p:cNvSpPr>
            <a:spLocks noGrp="1"/>
          </p:cNvSpPr>
          <p:nvPr>
            <p:ph type="body" sz="quarter" idx="10"/>
          </p:nvPr>
        </p:nvSpPr>
        <p:spPr>
          <a:xfrm>
            <a:off x="272644" y="1678320"/>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A17CA6BE-3A80-4AD8-8C59-2479A0A27B41}"/>
              </a:ext>
            </a:extLst>
          </p:cNvPr>
          <p:cNvSpPr>
            <a:spLocks noGrp="1"/>
          </p:cNvSpPr>
          <p:nvPr>
            <p:ph type="body" sz="quarter" idx="11"/>
          </p:nvPr>
        </p:nvSpPr>
        <p:spPr>
          <a:xfrm>
            <a:off x="6677433" y="1697062"/>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sub-title/boxes_Red ">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09C0968-A7FB-47F9-AB88-493BFC6E4428}"/>
              </a:ext>
            </a:extLst>
          </p:cNvPr>
          <p:cNvSpPr>
            <a:spLocks noGrp="1"/>
          </p:cNvSpPr>
          <p:nvPr>
            <p:ph type="body" sz="quarter" idx="14" hasCustomPrompt="1"/>
          </p:nvPr>
        </p:nvSpPr>
        <p:spPr>
          <a:xfrm>
            <a:off x="274639" y="2129110"/>
            <a:ext cx="2107298" cy="4211286"/>
          </a:xfrm>
          <a:solidFill>
            <a:srgbClr val="0078D7"/>
          </a:solidFill>
        </p:spPr>
        <p:txBody>
          <a:bodyPr tIns="91440" bIns="91440">
            <a:normAutofit/>
          </a:bodyPr>
          <a:lstStyle>
            <a:lvl1pPr marL="0" indent="0">
              <a:buNone/>
              <a:defRPr sz="1836">
                <a:solidFill>
                  <a:schemeClr val="bg1"/>
                </a:solidFill>
                <a:latin typeface="+mn-lt"/>
              </a:defRPr>
            </a:lvl1pPr>
          </a:lstStyle>
          <a:p>
            <a:pPr lvl="0"/>
            <a:r>
              <a:rPr lang="en-US" dirty="0"/>
              <a:t>text</a:t>
            </a:r>
          </a:p>
        </p:txBody>
      </p:sp>
      <p:sp>
        <p:nvSpPr>
          <p:cNvPr id="25" name="Text Placeholder 9">
            <a:extLst>
              <a:ext uri="{FF2B5EF4-FFF2-40B4-BE49-F238E27FC236}">
                <a16:creationId xmlns:a16="http://schemas.microsoft.com/office/drawing/2014/main" id="{79011D7D-60B6-4A3A-905E-7B0D6C780F96}"/>
              </a:ext>
            </a:extLst>
          </p:cNvPr>
          <p:cNvSpPr>
            <a:spLocks noGrp="1"/>
          </p:cNvSpPr>
          <p:nvPr>
            <p:ph type="body" sz="quarter" idx="15" hasCustomPrompt="1"/>
          </p:nvPr>
        </p:nvSpPr>
        <p:spPr>
          <a:xfrm>
            <a:off x="2720206" y="2129110"/>
            <a:ext cx="2107298" cy="4211286"/>
          </a:xfrm>
          <a:solidFill>
            <a:srgbClr val="0050D7"/>
          </a:solidFill>
        </p:spPr>
        <p:txBody>
          <a:bodyPr tIns="91440" bIns="91440">
            <a:normAutofit/>
          </a:bodyPr>
          <a:lstStyle>
            <a:lvl1pPr marL="0" indent="0">
              <a:buNone/>
              <a:defRPr sz="1836">
                <a:solidFill>
                  <a:schemeClr val="bg1"/>
                </a:solidFill>
                <a:latin typeface="+mn-lt"/>
              </a:defRPr>
            </a:lvl1pPr>
          </a:lstStyle>
          <a:p>
            <a:pPr lvl="0"/>
            <a:r>
              <a:rPr lang="en-US"/>
              <a:t>text</a:t>
            </a:r>
          </a:p>
        </p:txBody>
      </p:sp>
      <p:sp>
        <p:nvSpPr>
          <p:cNvPr id="26" name="Text Placeholder 9">
            <a:extLst>
              <a:ext uri="{FF2B5EF4-FFF2-40B4-BE49-F238E27FC236}">
                <a16:creationId xmlns:a16="http://schemas.microsoft.com/office/drawing/2014/main" id="{FBE8CB9C-8DF0-4F65-AAF4-3C42CBA8550A}"/>
              </a:ext>
            </a:extLst>
          </p:cNvPr>
          <p:cNvSpPr>
            <a:spLocks noGrp="1"/>
          </p:cNvSpPr>
          <p:nvPr>
            <p:ph type="body" sz="quarter" idx="16" hasCustomPrompt="1"/>
          </p:nvPr>
        </p:nvSpPr>
        <p:spPr>
          <a:xfrm>
            <a:off x="5165772" y="2129110"/>
            <a:ext cx="2107298" cy="4211286"/>
          </a:xfrm>
          <a:solidFill>
            <a:srgbClr val="0028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7" name="Text Placeholder 9">
            <a:extLst>
              <a:ext uri="{FF2B5EF4-FFF2-40B4-BE49-F238E27FC236}">
                <a16:creationId xmlns:a16="http://schemas.microsoft.com/office/drawing/2014/main" id="{936674C8-B1BC-41F7-9D1B-F3A8F34A443F}"/>
              </a:ext>
            </a:extLst>
          </p:cNvPr>
          <p:cNvSpPr>
            <a:spLocks noGrp="1"/>
          </p:cNvSpPr>
          <p:nvPr>
            <p:ph type="body" sz="quarter" idx="17" hasCustomPrompt="1"/>
          </p:nvPr>
        </p:nvSpPr>
        <p:spPr>
          <a:xfrm>
            <a:off x="7611339" y="2129110"/>
            <a:ext cx="2107298" cy="4211286"/>
          </a:xfrm>
          <a:solidFill>
            <a:srgbClr val="0000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8" name="Text Placeholder 9">
            <a:extLst>
              <a:ext uri="{FF2B5EF4-FFF2-40B4-BE49-F238E27FC236}">
                <a16:creationId xmlns:a16="http://schemas.microsoft.com/office/drawing/2014/main" id="{8643E47D-FC93-43C1-BC7F-E1BA420F1B59}"/>
              </a:ext>
            </a:extLst>
          </p:cNvPr>
          <p:cNvSpPr>
            <a:spLocks noGrp="1"/>
          </p:cNvSpPr>
          <p:nvPr>
            <p:ph type="body" sz="quarter" idx="18" hasCustomPrompt="1"/>
          </p:nvPr>
        </p:nvSpPr>
        <p:spPr>
          <a:xfrm>
            <a:off x="10056905" y="2129110"/>
            <a:ext cx="2107298" cy="4211286"/>
          </a:xfrm>
          <a:solidFill>
            <a:schemeClr val="accent2">
              <a:lumMod val="75000"/>
            </a:schemeClr>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9" name="Title 5">
            <a:extLst>
              <a:ext uri="{FF2B5EF4-FFF2-40B4-BE49-F238E27FC236}">
                <a16:creationId xmlns:a16="http://schemas.microsoft.com/office/drawing/2014/main" id="{078F751D-9297-49B8-94D1-AEE8207B3236}"/>
              </a:ext>
            </a:extLst>
          </p:cNvPr>
          <p:cNvSpPr>
            <a:spLocks noGrp="1"/>
          </p:cNvSpPr>
          <p:nvPr>
            <p:ph type="title"/>
          </p:nvPr>
        </p:nvSpPr>
        <p:spPr>
          <a:xfrm>
            <a:off x="274639" y="295275"/>
            <a:ext cx="11889564" cy="917575"/>
          </a:xfrm>
        </p:spPr>
        <p:txBody>
          <a:bodyPr/>
          <a:lstStyle>
            <a:lvl1pPr>
              <a:defRPr>
                <a:solidFill>
                  <a:srgbClr val="005AA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473395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1_blue ba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5"/>
          <p:cNvSpPr>
            <a:spLocks noGrp="1"/>
          </p:cNvSpPr>
          <p:nvPr>
            <p:ph type="body" sz="quarter" idx="10" hasCustomPrompt="1"/>
          </p:nvPr>
        </p:nvSpPr>
        <p:spPr>
          <a:xfrm>
            <a:off x="1" y="1"/>
            <a:ext cx="4183178" cy="1687567"/>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3" name="Text Placeholder 2"/>
          <p:cNvSpPr>
            <a:spLocks noGrp="1"/>
          </p:cNvSpPr>
          <p:nvPr>
            <p:ph type="body" sz="quarter" idx="12" hasCustomPrompt="1"/>
          </p:nvPr>
        </p:nvSpPr>
        <p:spPr>
          <a:xfrm>
            <a:off x="0" y="1687568"/>
            <a:ext cx="4169783" cy="5306958"/>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Light" panose="020B0502040204020203" pitchFamily="34" charset="0"/>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
        <p:nvSpPr>
          <p:cNvPr id="9" name="Text Placeholder 5">
            <a:extLst>
              <a:ext uri="{FF2B5EF4-FFF2-40B4-BE49-F238E27FC236}">
                <a16:creationId xmlns:a16="http://schemas.microsoft.com/office/drawing/2014/main" id="{A4251E13-DFD1-4EC1-945D-3E91F6B2C65D}"/>
              </a:ext>
            </a:extLst>
          </p:cNvPr>
          <p:cNvSpPr>
            <a:spLocks noGrp="1"/>
          </p:cNvSpPr>
          <p:nvPr>
            <p:ph type="body" sz="quarter" idx="13" hasCustomPrompt="1"/>
          </p:nvPr>
        </p:nvSpPr>
        <p:spPr>
          <a:xfrm>
            <a:off x="4182738" y="-1"/>
            <a:ext cx="8253738" cy="6994526"/>
          </a:xfrm>
        </p:spPr>
        <p:txBody>
          <a:bodyPr lIns="393192" tIns="393192" rIns="182880" anchor="ctr" anchorCtr="0">
            <a:normAutofit/>
          </a:bodyPr>
          <a:lstStyle>
            <a:lvl1pPr marL="0" indent="0">
              <a:spcAft>
                <a:spcPts val="612"/>
              </a:spcAft>
              <a:buNone/>
              <a:defRPr lang="en-US" sz="3600" kern="1200" spc="0" baseline="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defRPr>
            </a:lvl1pPr>
            <a:lvl2pPr marL="0" indent="0">
              <a:spcBef>
                <a:spcPts val="1632"/>
              </a:spcBef>
              <a:spcAft>
                <a:spcPts val="1632"/>
              </a:spcAft>
              <a:buNone/>
              <a:defRPr>
                <a:latin typeface="Segoe UI Light" panose="020B0502040204020203" pitchFamily="34" charset="0"/>
                <a:cs typeface="Segoe UI Light" panose="020B0502040204020203" pitchFamily="34" charset="0"/>
              </a:defRPr>
            </a:lvl2pPr>
            <a:lvl3pPr marL="0" indent="0">
              <a:spcBef>
                <a:spcPts val="1632"/>
              </a:spcBef>
              <a:spcAft>
                <a:spcPts val="1632"/>
              </a:spcAft>
              <a:buNone/>
              <a:defRPr>
                <a:latin typeface="Segoe UI Light" panose="020B0502040204020203" pitchFamily="34" charset="0"/>
                <a:cs typeface="Segoe UI Light" panose="020B0502040204020203" pitchFamily="34" charset="0"/>
              </a:defRPr>
            </a:lvl3pPr>
            <a:lvl4pPr marL="0" indent="0">
              <a:spcBef>
                <a:spcPts val="1632"/>
              </a:spcBef>
              <a:spcAft>
                <a:spcPts val="1632"/>
              </a:spcAft>
              <a:buNone/>
              <a:defRPr>
                <a:latin typeface="Segoe UI Light" panose="020B0502040204020203" pitchFamily="34" charset="0"/>
                <a:cs typeface="Segoe UI Light" panose="020B0502040204020203" pitchFamily="34" charset="0"/>
              </a:defRPr>
            </a:lvl4pPr>
            <a:lvl5pPr marL="0" indent="0">
              <a:spcBef>
                <a:spcPts val="1632"/>
              </a:spcBef>
              <a:spcAft>
                <a:spcPts val="1632"/>
              </a:spcAft>
              <a:buNone/>
              <a:defRPr sz="1632">
                <a:latin typeface="Segoe UI Light" panose="020B0502040204020203" pitchFamily="34" charset="0"/>
                <a:cs typeface="Segoe UI Light" panose="020B0502040204020203" pitchFamily="34" charset="0"/>
              </a:defRPr>
            </a:lvl5pPr>
          </a:lstStyle>
          <a:p>
            <a:pPr marL="0" marR="0" lvl="0" indent="0" algn="l" defTabSz="932681" rtl="0" eaLnBrk="1" fontAlgn="auto" latinLnBrk="0" hangingPunct="1">
              <a:lnSpc>
                <a:spcPct val="100000"/>
              </a:lnSpc>
              <a:spcBef>
                <a:spcPts val="408"/>
              </a:spcBef>
              <a:spcAft>
                <a:spcPts val="408"/>
              </a:spcAft>
              <a:buClrTx/>
              <a:buSzPct val="90000"/>
              <a:buFont typeface="Wingdings" panose="05000000000000000000" pitchFamily="2" charset="2"/>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53354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6"/>
          <a:stretch>
            <a:fillRect/>
          </a:stretch>
        </p:blipFill>
        <p:spPr>
          <a:xfrm rot="5400000">
            <a:off x="9371795" y="3072299"/>
            <a:ext cx="6995160" cy="849926"/>
          </a:xfrm>
          <a:prstGeom prst="rect">
            <a:avLst/>
          </a:prstGeom>
        </p:spPr>
      </p:pic>
      <p:pic>
        <p:nvPicPr>
          <p:cNvPr id="6" name="Picture 5">
            <a:extLst>
              <a:ext uri="{FF2B5EF4-FFF2-40B4-BE49-F238E27FC236}">
                <a16:creationId xmlns:a16="http://schemas.microsoft.com/office/drawing/2014/main" id="{FD457049-CCDB-4E68-AD9B-5784C85FEE9D}"/>
              </a:ext>
            </a:extLst>
          </p:cNvPr>
          <p:cNvPicPr>
            <a:picLocks noChangeAspect="1"/>
          </p:cNvPicPr>
          <p:nvPr userDrawn="1"/>
        </p:nvPicPr>
        <p:blipFill>
          <a:blip r:embed="rId16"/>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76321167"/>
      </p:ext>
    </p:extLst>
  </p:cSld>
  <p:clrMap bg1="lt1" tx1="dk1" bg2="lt2" tx2="dk2" accent1="accent1" accent2="accent2" accent3="accent3" accent4="accent4" accent5="accent5" accent6="accent6" hlink="hlink" folHlink="folHlink"/>
  <p:sldLayoutIdLst>
    <p:sldLayoutId id="2147484543" r:id="rId1"/>
    <p:sldLayoutId id="2147484565" r:id="rId2"/>
    <p:sldLayoutId id="2147484544" r:id="rId3"/>
    <p:sldLayoutId id="2147484545" r:id="rId4"/>
    <p:sldLayoutId id="2147484546" r:id="rId5"/>
    <p:sldLayoutId id="2147484547" r:id="rId6"/>
    <p:sldLayoutId id="2147484548" r:id="rId7"/>
    <p:sldLayoutId id="2147484552" r:id="rId8"/>
    <p:sldLayoutId id="2147484553" r:id="rId9"/>
    <p:sldLayoutId id="2147484556" r:id="rId10"/>
    <p:sldLayoutId id="2147484559" r:id="rId11"/>
    <p:sldLayoutId id="2147484560" r:id="rId12"/>
    <p:sldLayoutId id="2147484563" r:id="rId13"/>
    <p:sldLayoutId id="2147484564"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443EFF-6CF5-47AE-A589-E591BDF25814}"/>
              </a:ext>
            </a:extLst>
          </p:cNvPr>
          <p:cNvSpPr>
            <a:spLocks noGrp="1"/>
          </p:cNvSpPr>
          <p:nvPr>
            <p:ph type="body" sz="quarter" idx="10"/>
          </p:nvPr>
        </p:nvSpPr>
        <p:spPr>
          <a:xfrm>
            <a:off x="275481" y="1213175"/>
            <a:ext cx="11885514" cy="5112533"/>
          </a:xfrm>
        </p:spPr>
        <p:txBody>
          <a:bodyPr>
            <a:normAutofit fontScale="92500" lnSpcReduction="10000"/>
          </a:bodyPr>
          <a:lstStyle/>
          <a:p>
            <a:pPr marL="0" indent="0">
              <a:lnSpc>
                <a:spcPct val="100000"/>
              </a:lnSpc>
              <a:buNone/>
            </a:pPr>
            <a:r>
              <a:rPr lang="en-US" sz="2400" dirty="0"/>
              <a:t>WHO IS YOUR AUDIENCE</a:t>
            </a:r>
          </a:p>
          <a:p>
            <a:pPr lvl="1">
              <a:lnSpc>
                <a:spcPct val="100000"/>
              </a:lnSpc>
            </a:pPr>
            <a:r>
              <a:rPr lang="en-US" sz="2448" dirty="0"/>
              <a:t>Users interested in embracing a DevOps mindset in their organization.</a:t>
            </a:r>
          </a:p>
          <a:p>
            <a:pPr lvl="1">
              <a:lnSpc>
                <a:spcPct val="100000"/>
              </a:lnSpc>
            </a:pPr>
            <a:endParaRPr lang="en-US" sz="2448" dirty="0"/>
          </a:p>
          <a:p>
            <a:pPr marL="0" indent="0">
              <a:lnSpc>
                <a:spcPct val="100000"/>
              </a:lnSpc>
              <a:buNone/>
            </a:pPr>
            <a:r>
              <a:rPr lang="en-US" sz="2400" dirty="0"/>
              <a:t>WHAT SHOULD YOUR AUDIENCE TAKE AWAY? (factual)</a:t>
            </a:r>
          </a:p>
          <a:p>
            <a:pPr lvl="1">
              <a:lnSpc>
                <a:spcPct val="100000"/>
              </a:lnSpc>
            </a:pPr>
            <a:r>
              <a:rPr lang="en-CA" sz="2448" dirty="0"/>
              <a:t>They need to understand how we’re transforming, what we’re learning, and that we need to focus on PEOPLE, PROCESS, PRODUCTS … in that order.</a:t>
            </a:r>
          </a:p>
          <a:p>
            <a:pPr lvl="1">
              <a:lnSpc>
                <a:spcPct val="100000"/>
              </a:lnSpc>
            </a:pPr>
            <a:endParaRPr lang="en-US" sz="2448" dirty="0"/>
          </a:p>
          <a:p>
            <a:pPr marL="0" indent="0">
              <a:lnSpc>
                <a:spcPct val="100000"/>
              </a:lnSpc>
              <a:buNone/>
            </a:pPr>
            <a:r>
              <a:rPr lang="en-US" sz="2400" dirty="0"/>
              <a:t>WHAT DO YOU WANT YOUR AUDIENCE TO KNOW? (feeling)</a:t>
            </a:r>
          </a:p>
          <a:p>
            <a:pPr lvl="1">
              <a:lnSpc>
                <a:spcPct val="100000"/>
              </a:lnSpc>
            </a:pPr>
            <a:r>
              <a:rPr lang="en-CA" sz="2448" dirty="0"/>
              <a:t>They need to leave with a positive feeling that they can rely on proven practices, real-world learnings, and that they are not alone.</a:t>
            </a:r>
          </a:p>
          <a:p>
            <a:pPr lvl="1">
              <a:lnSpc>
                <a:spcPct val="100000"/>
              </a:lnSpc>
            </a:pPr>
            <a:endParaRPr lang="en-US" sz="2448" dirty="0"/>
          </a:p>
          <a:p>
            <a:pPr marL="0" indent="0">
              <a:lnSpc>
                <a:spcPct val="100000"/>
              </a:lnSpc>
              <a:buNone/>
            </a:pPr>
            <a:r>
              <a:rPr lang="en-US" sz="2400" dirty="0"/>
              <a:t>HOW MUCH TIME DO YOU NEED?</a:t>
            </a:r>
          </a:p>
          <a:p>
            <a:pPr lvl="1">
              <a:lnSpc>
                <a:spcPct val="100000"/>
              </a:lnSpc>
            </a:pPr>
            <a:r>
              <a:rPr lang="en-US" sz="2448" dirty="0"/>
              <a:t>25min for presentation ad 5min for [off-line] discussions and Q&amp;A</a:t>
            </a:r>
          </a:p>
          <a:p>
            <a:pPr>
              <a:lnSpc>
                <a:spcPct val="100000"/>
              </a:lnSpc>
            </a:pPr>
            <a:endParaRPr lang="en-US" sz="2000" dirty="0"/>
          </a:p>
        </p:txBody>
      </p:sp>
      <p:sp>
        <p:nvSpPr>
          <p:cNvPr id="4" name="Title 3">
            <a:extLst>
              <a:ext uri="{FF2B5EF4-FFF2-40B4-BE49-F238E27FC236}">
                <a16:creationId xmlns:a16="http://schemas.microsoft.com/office/drawing/2014/main" id="{0FF69C1C-106E-4D30-AA06-66BA26B8B956}"/>
              </a:ext>
            </a:extLst>
          </p:cNvPr>
          <p:cNvSpPr>
            <a:spLocks noGrp="1"/>
          </p:cNvSpPr>
          <p:nvPr>
            <p:ph type="title"/>
          </p:nvPr>
        </p:nvSpPr>
        <p:spPr/>
        <p:txBody>
          <a:bodyPr/>
          <a:lstStyle/>
          <a:p>
            <a:r>
              <a:rPr lang="en-US" sz="4760" dirty="0"/>
              <a:t>Deck intent                   </a:t>
            </a:r>
            <a:endParaRPr lang="en-US" dirty="0"/>
          </a:p>
        </p:txBody>
      </p:sp>
    </p:spTree>
    <p:extLst>
      <p:ext uri="{BB962C8B-B14F-4D97-AF65-F5344CB8AC3E}">
        <p14:creationId xmlns:p14="http://schemas.microsoft.com/office/powerpoint/2010/main" val="38204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A176F2-0E7E-4626-8CCB-C8C53700E46C}"/>
              </a:ext>
            </a:extLst>
          </p:cNvPr>
          <p:cNvSpPr txBox="1">
            <a:spLocks/>
          </p:cNvSpPr>
          <p:nvPr/>
        </p:nvSpPr>
        <p:spPr>
          <a:xfrm rot="16200000">
            <a:off x="-3078117" y="3062075"/>
            <a:ext cx="6986546" cy="862394"/>
          </a:xfrm>
          <a:prstGeom prst="rect">
            <a:avLst/>
          </a:prstGeom>
          <a:solidFill>
            <a:srgbClr val="002060"/>
          </a:solidFill>
          <a:ln>
            <a:noFill/>
          </a:ln>
        </p:spPr>
        <p:txBody>
          <a:bodyPr vert="horz" wrap="square" lIns="108000" tIns="72000" rIns="108000" bIns="7200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5AA1"/>
                </a:solidFill>
                <a:effectLst/>
                <a:latin typeface="+mj-lt"/>
                <a:ea typeface="+mn-ea"/>
                <a:cs typeface="Segoe UI" pitchFamily="34" charset="0"/>
              </a:defRPr>
            </a:lvl1pPr>
          </a:lstStyle>
          <a:p>
            <a:pPr algn="ctr"/>
            <a:r>
              <a:rPr lang="en-US" dirty="0">
                <a:solidFill>
                  <a:schemeClr val="bg1"/>
                </a:solidFill>
              </a:rPr>
              <a:t>DevOps Technology</a:t>
            </a:r>
          </a:p>
        </p:txBody>
      </p:sp>
      <p:grpSp>
        <p:nvGrpSpPr>
          <p:cNvPr id="26" name="Group 25">
            <a:extLst>
              <a:ext uri="{FF2B5EF4-FFF2-40B4-BE49-F238E27FC236}">
                <a16:creationId xmlns:a16="http://schemas.microsoft.com/office/drawing/2014/main" id="{4F3D3CD6-B7C9-409D-8C50-6E54E1BF6D5A}"/>
              </a:ext>
            </a:extLst>
          </p:cNvPr>
          <p:cNvGrpSpPr/>
          <p:nvPr/>
        </p:nvGrpSpPr>
        <p:grpSpPr>
          <a:xfrm>
            <a:off x="2883599" y="1985094"/>
            <a:ext cx="6747009" cy="3381637"/>
            <a:chOff x="609600" y="2168968"/>
            <a:chExt cx="6747009" cy="3381637"/>
          </a:xfrm>
        </p:grpSpPr>
        <p:sp>
          <p:nvSpPr>
            <p:cNvPr id="27" name="Rectangle 13">
              <a:extLst>
                <a:ext uri="{FF2B5EF4-FFF2-40B4-BE49-F238E27FC236}">
                  <a16:creationId xmlns:a16="http://schemas.microsoft.com/office/drawing/2014/main" id="{3EA59FE2-F41E-414A-8F7D-D34C88A2BB85}"/>
                </a:ext>
              </a:extLst>
            </p:cNvPr>
            <p:cNvSpPr/>
            <p:nvPr/>
          </p:nvSpPr>
          <p:spPr>
            <a:xfrm>
              <a:off x="609600" y="2168969"/>
              <a:ext cx="2295984" cy="2814889"/>
            </a:xfrm>
            <a:custGeom>
              <a:avLst/>
              <a:gdLst/>
              <a:ahLst/>
              <a:cxnLst/>
              <a:rect l="l" t="t" r="r" b="b"/>
              <a:pathLst>
                <a:path w="2295984" h="2814889">
                  <a:moveTo>
                    <a:pt x="1645651" y="604"/>
                  </a:moveTo>
                  <a:cubicBezTo>
                    <a:pt x="1848094" y="-4791"/>
                    <a:pt x="2051499" y="25958"/>
                    <a:pt x="2244859" y="94574"/>
                  </a:cubicBezTo>
                  <a:lnTo>
                    <a:pt x="2295984" y="548672"/>
                  </a:lnTo>
                  <a:lnTo>
                    <a:pt x="1939713" y="858085"/>
                  </a:lnTo>
                  <a:cubicBezTo>
                    <a:pt x="1851219" y="830807"/>
                    <a:pt x="1759178" y="818848"/>
                    <a:pt x="1667521" y="821290"/>
                  </a:cubicBezTo>
                  <a:cubicBezTo>
                    <a:pt x="1444990" y="827220"/>
                    <a:pt x="1224720" y="918043"/>
                    <a:pt x="1059459" y="1092354"/>
                  </a:cubicBezTo>
                  <a:cubicBezTo>
                    <a:pt x="748248" y="1420605"/>
                    <a:pt x="743071" y="1927881"/>
                    <a:pt x="1034747" y="2261767"/>
                  </a:cubicBezTo>
                  <a:lnTo>
                    <a:pt x="593561" y="2372999"/>
                  </a:lnTo>
                  <a:lnTo>
                    <a:pt x="429229" y="2814889"/>
                  </a:lnTo>
                  <a:cubicBezTo>
                    <a:pt x="-151440" y="2166643"/>
                    <a:pt x="-145858" y="1170421"/>
                    <a:pt x="463682" y="527506"/>
                  </a:cubicBezTo>
                  <a:cubicBezTo>
                    <a:pt x="784921" y="188676"/>
                    <a:pt x="1213088" y="12131"/>
                    <a:pt x="1645651" y="604"/>
                  </a:cubicBezTo>
                  <a:close/>
                </a:path>
              </a:pathLst>
            </a:custGeom>
            <a:solidFill>
              <a:srgbClr val="FFC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tangle 13">
              <a:extLst>
                <a:ext uri="{FF2B5EF4-FFF2-40B4-BE49-F238E27FC236}">
                  <a16:creationId xmlns:a16="http://schemas.microsoft.com/office/drawing/2014/main" id="{3602F477-5712-4524-BCE2-D5E8B9226B2B}"/>
                </a:ext>
              </a:extLst>
            </p:cNvPr>
            <p:cNvSpPr/>
            <p:nvPr/>
          </p:nvSpPr>
          <p:spPr>
            <a:xfrm>
              <a:off x="1076601" y="3605468"/>
              <a:ext cx="3170290" cy="1945137"/>
            </a:xfrm>
            <a:custGeom>
              <a:avLst/>
              <a:gdLst/>
              <a:ahLst/>
              <a:cxnLst/>
              <a:rect l="l" t="t" r="r" b="b"/>
              <a:pathLst>
                <a:path w="3170290" h="1945137">
                  <a:moveTo>
                    <a:pt x="2538473" y="0"/>
                  </a:moveTo>
                  <a:lnTo>
                    <a:pt x="2704691" y="446231"/>
                  </a:lnTo>
                  <a:lnTo>
                    <a:pt x="3170290" y="568606"/>
                  </a:lnTo>
                  <a:lnTo>
                    <a:pt x="2883214" y="909342"/>
                  </a:lnTo>
                  <a:lnTo>
                    <a:pt x="2710946" y="1130357"/>
                  </a:lnTo>
                  <a:cubicBezTo>
                    <a:pt x="2626326" y="1228132"/>
                    <a:pt x="2539578" y="1323891"/>
                    <a:pt x="2450703" y="1417632"/>
                  </a:cubicBezTo>
                  <a:cubicBezTo>
                    <a:pt x="1808223" y="2095292"/>
                    <a:pt x="738039" y="2123810"/>
                    <a:pt x="60379" y="1481330"/>
                  </a:cubicBezTo>
                  <a:lnTo>
                    <a:pt x="0" y="1418005"/>
                  </a:lnTo>
                  <a:lnTo>
                    <a:pt x="163670" y="977895"/>
                  </a:lnTo>
                  <a:lnTo>
                    <a:pt x="606758" y="866184"/>
                  </a:lnTo>
                  <a:cubicBezTo>
                    <a:pt x="612350" y="873160"/>
                    <a:pt x="618731" y="879395"/>
                    <a:pt x="625227" y="885554"/>
                  </a:cubicBezTo>
                  <a:cubicBezTo>
                    <a:pt x="973848" y="1216077"/>
                    <a:pt x="1524403" y="1201405"/>
                    <a:pt x="1854926" y="852784"/>
                  </a:cubicBezTo>
                  <a:cubicBezTo>
                    <a:pt x="2037813" y="659882"/>
                    <a:pt x="2203189" y="450381"/>
                    <a:pt x="2351055" y="224277"/>
                  </a:cubicBezTo>
                  <a:close/>
                </a:path>
              </a:pathLst>
            </a:custGeom>
            <a:solidFill>
              <a:srgbClr val="BF0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 name="Rectangle 13">
              <a:extLst>
                <a:ext uri="{FF2B5EF4-FFF2-40B4-BE49-F238E27FC236}">
                  <a16:creationId xmlns:a16="http://schemas.microsoft.com/office/drawing/2014/main" id="{E271BE96-268D-455F-B77B-6AC12A8642B2}"/>
                </a:ext>
              </a:extLst>
            </p:cNvPr>
            <p:cNvSpPr/>
            <p:nvPr/>
          </p:nvSpPr>
          <p:spPr>
            <a:xfrm>
              <a:off x="4837952" y="2533089"/>
              <a:ext cx="2518657" cy="3017372"/>
            </a:xfrm>
            <a:custGeom>
              <a:avLst/>
              <a:gdLst/>
              <a:ahLst/>
              <a:cxnLst/>
              <a:rect l="l" t="t" r="r" b="b"/>
              <a:pathLst>
                <a:path w="2518657" h="3017372">
                  <a:moveTo>
                    <a:pt x="1873033" y="0"/>
                  </a:moveTo>
                  <a:cubicBezTo>
                    <a:pt x="1937485" y="48251"/>
                    <a:pt x="1997851" y="103263"/>
                    <a:pt x="2054851" y="163384"/>
                  </a:cubicBezTo>
                  <a:cubicBezTo>
                    <a:pt x="2697331" y="841044"/>
                    <a:pt x="2668812" y="1911228"/>
                    <a:pt x="1991153" y="2553707"/>
                  </a:cubicBezTo>
                  <a:cubicBezTo>
                    <a:pt x="1439880" y="3076363"/>
                    <a:pt x="628844" y="3154966"/>
                    <a:pt x="0" y="2800607"/>
                  </a:cubicBezTo>
                  <a:lnTo>
                    <a:pt x="349" y="2800287"/>
                  </a:lnTo>
                  <a:lnTo>
                    <a:pt x="3361" y="2801637"/>
                  </a:lnTo>
                  <a:lnTo>
                    <a:pt x="380086" y="2505975"/>
                  </a:lnTo>
                  <a:lnTo>
                    <a:pt x="351837" y="2053894"/>
                  </a:lnTo>
                  <a:cubicBezTo>
                    <a:pt x="681072" y="2270879"/>
                    <a:pt x="1127742" y="2240995"/>
                    <a:pt x="1426305" y="1957931"/>
                  </a:cubicBezTo>
                  <a:cubicBezTo>
                    <a:pt x="1774926" y="1627408"/>
                    <a:pt x="1789598" y="1076853"/>
                    <a:pt x="1459074" y="728232"/>
                  </a:cubicBezTo>
                  <a:cubicBezTo>
                    <a:pt x="1418098" y="685012"/>
                    <a:pt x="1373739" y="646924"/>
                    <a:pt x="1326763" y="614048"/>
                  </a:cubicBezTo>
                  <a:lnTo>
                    <a:pt x="1444008" y="159210"/>
                  </a:lnTo>
                  <a:lnTo>
                    <a:pt x="1667443" y="75217"/>
                  </a:lnTo>
                  <a:close/>
                </a:path>
              </a:pathLst>
            </a:custGeom>
            <a:solidFill>
              <a:srgbClr val="FF4925"/>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0" name="Rectangle 13">
              <a:extLst>
                <a:ext uri="{FF2B5EF4-FFF2-40B4-BE49-F238E27FC236}">
                  <a16:creationId xmlns:a16="http://schemas.microsoft.com/office/drawing/2014/main" id="{8B11859F-CD99-41F4-BF20-4614A97080DA}"/>
                </a:ext>
              </a:extLst>
            </p:cNvPr>
            <p:cNvSpPr/>
            <p:nvPr/>
          </p:nvSpPr>
          <p:spPr>
            <a:xfrm>
              <a:off x="2604149" y="2281314"/>
              <a:ext cx="2563161"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rgbClr val="92D05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1" name="Rectangle 13">
              <a:extLst>
                <a:ext uri="{FF2B5EF4-FFF2-40B4-BE49-F238E27FC236}">
                  <a16:creationId xmlns:a16="http://schemas.microsoft.com/office/drawing/2014/main" id="{D006931B-3967-4957-8246-0633F1F934BE}"/>
                </a:ext>
              </a:extLst>
            </p:cNvPr>
            <p:cNvSpPr/>
            <p:nvPr/>
          </p:nvSpPr>
          <p:spPr>
            <a:xfrm>
              <a:off x="3651498" y="2168968"/>
              <a:ext cx="3011958" cy="1963332"/>
            </a:xfrm>
            <a:custGeom>
              <a:avLst/>
              <a:gdLst/>
              <a:ahLst/>
              <a:cxnLst/>
              <a:rect l="l" t="t" r="r" b="b"/>
              <a:pathLst>
                <a:path w="3011958" h="1963332">
                  <a:moveTo>
                    <a:pt x="2059336" y="603"/>
                  </a:moveTo>
                  <a:cubicBezTo>
                    <a:pt x="2395966" y="9574"/>
                    <a:pt x="2729934" y="118484"/>
                    <a:pt x="3011958" y="327346"/>
                  </a:cubicBezTo>
                  <a:lnTo>
                    <a:pt x="2836835" y="393178"/>
                  </a:lnTo>
                  <a:lnTo>
                    <a:pt x="2589903" y="483520"/>
                  </a:lnTo>
                  <a:lnTo>
                    <a:pt x="2589194" y="486270"/>
                  </a:lnTo>
                  <a:lnTo>
                    <a:pt x="2583509" y="488407"/>
                  </a:lnTo>
                  <a:lnTo>
                    <a:pt x="2468589" y="951117"/>
                  </a:lnTo>
                  <a:cubicBezTo>
                    <a:pt x="2337511" y="868163"/>
                    <a:pt x="2188007" y="825301"/>
                    <a:pt x="2037466" y="821288"/>
                  </a:cubicBezTo>
                  <a:cubicBezTo>
                    <a:pt x="1814934" y="815359"/>
                    <a:pt x="1590140" y="894321"/>
                    <a:pt x="1415829" y="1059583"/>
                  </a:cubicBezTo>
                  <a:cubicBezTo>
                    <a:pt x="1319379" y="1151027"/>
                    <a:pt x="1227079" y="1246848"/>
                    <a:pt x="1138928" y="1347046"/>
                  </a:cubicBezTo>
                  <a:lnTo>
                    <a:pt x="916266" y="1624253"/>
                  </a:lnTo>
                  <a:lnTo>
                    <a:pt x="630587" y="1963332"/>
                  </a:lnTo>
                  <a:lnTo>
                    <a:pt x="167101" y="1841512"/>
                  </a:lnTo>
                  <a:lnTo>
                    <a:pt x="0" y="1392912"/>
                  </a:lnTo>
                  <a:lnTo>
                    <a:pt x="328920" y="999303"/>
                  </a:lnTo>
                  <a:cubicBezTo>
                    <a:pt x="411216" y="911806"/>
                    <a:pt x="493512" y="824310"/>
                    <a:pt x="575807" y="736813"/>
                  </a:cubicBezTo>
                  <a:cubicBezTo>
                    <a:pt x="665515" y="643684"/>
                    <a:pt x="757240" y="552682"/>
                    <a:pt x="850981" y="463806"/>
                  </a:cubicBezTo>
                  <a:cubicBezTo>
                    <a:pt x="1189811" y="142566"/>
                    <a:pt x="1626773" y="-10923"/>
                    <a:pt x="2059336" y="603"/>
                  </a:cubicBezTo>
                  <a:close/>
                </a:path>
              </a:pathLst>
            </a:custGeom>
            <a:solidFill>
              <a:srgbClr val="0070C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32" name="TextBox 31">
            <a:extLst>
              <a:ext uri="{FF2B5EF4-FFF2-40B4-BE49-F238E27FC236}">
                <a16:creationId xmlns:a16="http://schemas.microsoft.com/office/drawing/2014/main" id="{64869746-7289-4007-83B1-72A84559263A}"/>
              </a:ext>
            </a:extLst>
          </p:cNvPr>
          <p:cNvSpPr txBox="1"/>
          <p:nvPr/>
        </p:nvSpPr>
        <p:spPr>
          <a:xfrm>
            <a:off x="1044299" y="203362"/>
            <a:ext cx="3490342" cy="1159296"/>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Version control enables teams located anywhere in the world to communicate effectively during daily development activities as well as to integrate with software development tools for monitoring activities such as deployments. </a:t>
            </a:r>
          </a:p>
          <a:p>
            <a:pPr lvl="0" defTabSz="914400">
              <a:defRPr/>
            </a:pPr>
            <a:endParaRPr lang="en-CA" sz="1100" kern="0" dirty="0">
              <a:solidFill>
                <a:schemeClr val="bg1"/>
              </a:solidFill>
              <a:latin typeface="Calibri"/>
            </a:endParaRPr>
          </a:p>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Use topic branches for short-term isolation</a:t>
            </a:r>
          </a:p>
          <a:p>
            <a:pPr marL="266700" lvl="0" indent="-180975" defTabSz="914400">
              <a:buFont typeface="Arial" panose="020B0604020202020204" pitchFamily="34" charset="0"/>
              <a:buChar char="•"/>
              <a:defRPr/>
            </a:pPr>
            <a:r>
              <a:rPr lang="en-US" sz="1100" kern="0" dirty="0">
                <a:solidFill>
                  <a:schemeClr val="bg1"/>
                </a:solidFill>
                <a:latin typeface="Calibri"/>
              </a:rPr>
              <a:t>Continuously merge changes into master</a:t>
            </a:r>
          </a:p>
          <a:p>
            <a:pPr marL="266700" lvl="0" indent="-180975" defTabSz="914400">
              <a:buFont typeface="Arial" panose="020B0604020202020204" pitchFamily="34" charset="0"/>
              <a:buChar char="•"/>
              <a:defRPr/>
            </a:pPr>
            <a:r>
              <a:rPr lang="en-US" sz="1100" kern="0" dirty="0">
                <a:solidFill>
                  <a:schemeClr val="bg1"/>
                </a:solidFill>
                <a:latin typeface="Calibri"/>
              </a:rPr>
              <a:t>Review and audit using Git pull requests</a:t>
            </a:r>
          </a:p>
          <a:p>
            <a:pPr marL="266700" indent="-180975" defTabSz="914400">
              <a:buFont typeface="Arial" panose="020B0604020202020204" pitchFamily="34" charset="0"/>
              <a:buChar char="•"/>
              <a:defRPr/>
            </a:pPr>
            <a:r>
              <a:rPr lang="en-US" sz="1100" kern="0" dirty="0">
                <a:solidFill>
                  <a:schemeClr val="bg1"/>
                </a:solidFill>
                <a:latin typeface="Calibri"/>
              </a:rPr>
              <a:t>Version everything</a:t>
            </a:r>
          </a:p>
          <a:p>
            <a:pPr marL="171450" lvl="0" indent="-171450" defTabSz="914400">
              <a:buFont typeface="Arial" panose="020B0604020202020204" pitchFamily="34" charset="0"/>
              <a:buChar char="•"/>
              <a:defRPr/>
            </a:pPr>
            <a:endParaRPr lang="en-US" sz="1100" kern="0" dirty="0">
              <a:solidFill>
                <a:schemeClr val="bg1"/>
              </a:solidFill>
              <a:latin typeface="Calibri"/>
            </a:endParaRPr>
          </a:p>
        </p:txBody>
      </p:sp>
      <p:sp>
        <p:nvSpPr>
          <p:cNvPr id="34" name="TextBox 33">
            <a:extLst>
              <a:ext uri="{FF2B5EF4-FFF2-40B4-BE49-F238E27FC236}">
                <a16:creationId xmlns:a16="http://schemas.microsoft.com/office/drawing/2014/main" id="{A539A066-8CBE-4D19-BCAC-434F4A15D88A}"/>
              </a:ext>
            </a:extLst>
          </p:cNvPr>
          <p:cNvSpPr txBox="1"/>
          <p:nvPr/>
        </p:nvSpPr>
        <p:spPr>
          <a:xfrm>
            <a:off x="7862696" y="221092"/>
            <a:ext cx="3445743"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Teams can use the Public and Hybrid Clouds to gain capacity on demand. With a well-managed cloud, your teams can provision resources as needed and move as fast as they need.</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5" name="Straight Connector 34">
            <a:extLst>
              <a:ext uri="{FF2B5EF4-FFF2-40B4-BE49-F238E27FC236}">
                <a16:creationId xmlns:a16="http://schemas.microsoft.com/office/drawing/2014/main" id="{DD16D8DD-22B8-408E-AB63-5395560ACBD1}"/>
              </a:ext>
            </a:extLst>
          </p:cNvPr>
          <p:cNvCxnSpPr>
            <a:cxnSpLocks/>
          </p:cNvCxnSpPr>
          <p:nvPr/>
        </p:nvCxnSpPr>
        <p:spPr>
          <a:xfrm flipV="1">
            <a:off x="7597372" y="5146192"/>
            <a:ext cx="0" cy="530054"/>
          </a:xfrm>
          <a:prstGeom prst="line">
            <a:avLst/>
          </a:prstGeom>
          <a:noFill/>
          <a:ln w="10000" cap="flat" cmpd="sng" algn="ctr">
            <a:solidFill>
              <a:schemeClr val="bg1"/>
            </a:solidFill>
            <a:prstDash val="solid"/>
            <a:headEnd type="oval"/>
            <a:tailEnd type="oval"/>
          </a:ln>
          <a:effectLst/>
        </p:spPr>
      </p:cxnSp>
      <p:sp>
        <p:nvSpPr>
          <p:cNvPr id="36" name="TextBox 35">
            <a:extLst>
              <a:ext uri="{FF2B5EF4-FFF2-40B4-BE49-F238E27FC236}">
                <a16:creationId xmlns:a16="http://schemas.microsoft.com/office/drawing/2014/main" id="{752D15EC-E4B7-4613-B5F1-1F451A8AAA77}"/>
              </a:ext>
            </a:extLst>
          </p:cNvPr>
          <p:cNvSpPr txBox="1"/>
          <p:nvPr/>
        </p:nvSpPr>
        <p:spPr>
          <a:xfrm>
            <a:off x="4666570" y="203362"/>
            <a:ext cx="3145984"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Testing used to be a slow, infrequent activity. So slow, that testing cadence would determine a team's ability to release. DevOps strives for testing as a continuous activity, embedded into both the developer workflow and the pipeline used for continuous integration and continuous delivery.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7" name="Straight Connector 36">
            <a:extLst>
              <a:ext uri="{FF2B5EF4-FFF2-40B4-BE49-F238E27FC236}">
                <a16:creationId xmlns:a16="http://schemas.microsoft.com/office/drawing/2014/main" id="{B356D8B6-4EC5-4F25-B729-55ECACFCEEA7}"/>
              </a:ext>
            </a:extLst>
          </p:cNvPr>
          <p:cNvCxnSpPr>
            <a:cxnSpLocks/>
          </p:cNvCxnSpPr>
          <p:nvPr/>
        </p:nvCxnSpPr>
        <p:spPr>
          <a:xfrm flipV="1">
            <a:off x="5714181" y="1410145"/>
            <a:ext cx="0" cy="1258821"/>
          </a:xfrm>
          <a:prstGeom prst="line">
            <a:avLst/>
          </a:prstGeom>
          <a:noFill/>
          <a:ln w="10000" cap="flat" cmpd="sng" algn="ctr">
            <a:solidFill>
              <a:schemeClr val="bg1"/>
            </a:solidFill>
            <a:prstDash val="solid"/>
            <a:headEnd type="oval"/>
            <a:tailEnd type="oval"/>
          </a:ln>
          <a:effectLst/>
        </p:spPr>
      </p:cxnSp>
      <p:sp>
        <p:nvSpPr>
          <p:cNvPr id="38" name="TextBox 37">
            <a:extLst>
              <a:ext uri="{FF2B5EF4-FFF2-40B4-BE49-F238E27FC236}">
                <a16:creationId xmlns:a16="http://schemas.microsoft.com/office/drawing/2014/main" id="{97B4777A-4B31-42F5-85C2-053AF5EFB1A2}"/>
              </a:ext>
            </a:extLst>
          </p:cNvPr>
          <p:cNvSpPr txBox="1"/>
          <p:nvPr/>
        </p:nvSpPr>
        <p:spPr>
          <a:xfrm>
            <a:off x="1044299" y="5704348"/>
            <a:ext cx="4152141" cy="923042"/>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Monitoring of running applications in production environments enables a DevOps team to detect issues as they occur, to mitigate the impact, and to understand the application health. Further monitoring of customer usage helps organizations form hypotheses and quickly validate or disprove experiments.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9" name="Straight Connector 38">
            <a:extLst>
              <a:ext uri="{FF2B5EF4-FFF2-40B4-BE49-F238E27FC236}">
                <a16:creationId xmlns:a16="http://schemas.microsoft.com/office/drawing/2014/main" id="{A66B1FFD-343C-4F2C-950E-F9CB00AB0793}"/>
              </a:ext>
            </a:extLst>
          </p:cNvPr>
          <p:cNvCxnSpPr>
            <a:cxnSpLocks/>
          </p:cNvCxnSpPr>
          <p:nvPr/>
        </p:nvCxnSpPr>
        <p:spPr>
          <a:xfrm flipV="1">
            <a:off x="3769965" y="5017771"/>
            <a:ext cx="0" cy="611769"/>
          </a:xfrm>
          <a:prstGeom prst="line">
            <a:avLst/>
          </a:prstGeom>
          <a:noFill/>
          <a:ln w="10000" cap="flat" cmpd="sng" algn="ctr">
            <a:solidFill>
              <a:schemeClr val="bg1"/>
            </a:solidFill>
            <a:prstDash val="solid"/>
            <a:headEnd type="oval"/>
            <a:tailEnd type="oval"/>
          </a:ln>
          <a:effectLst/>
        </p:spPr>
      </p:cxnSp>
      <p:sp>
        <p:nvSpPr>
          <p:cNvPr id="40" name="TextBox 39">
            <a:extLst>
              <a:ext uri="{FF2B5EF4-FFF2-40B4-BE49-F238E27FC236}">
                <a16:creationId xmlns:a16="http://schemas.microsoft.com/office/drawing/2014/main" id="{B1D7C80D-AAFE-4E7B-B6F8-25CEAAEB9F4B}"/>
              </a:ext>
            </a:extLst>
          </p:cNvPr>
          <p:cNvSpPr txBox="1"/>
          <p:nvPr/>
        </p:nvSpPr>
        <p:spPr>
          <a:xfrm>
            <a:off x="5491712" y="5724416"/>
            <a:ext cx="3445743" cy="902974"/>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Continuous Integration (CI) refers to the practice of triggering an automated build and test sequence with every commit of code changes. Continuous Delivery (CD) extends this to trigger further testing and the deployment to production, with approval if necessary.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41" name="Straight Connector 40">
            <a:extLst>
              <a:ext uri="{FF2B5EF4-FFF2-40B4-BE49-F238E27FC236}">
                <a16:creationId xmlns:a16="http://schemas.microsoft.com/office/drawing/2014/main" id="{BF82A91F-7F54-40D9-8811-BD276AF96603}"/>
              </a:ext>
            </a:extLst>
          </p:cNvPr>
          <p:cNvCxnSpPr>
            <a:cxnSpLocks/>
          </p:cNvCxnSpPr>
          <p:nvPr/>
        </p:nvCxnSpPr>
        <p:spPr>
          <a:xfrm flipV="1">
            <a:off x="8162453" y="1124967"/>
            <a:ext cx="0" cy="972473"/>
          </a:xfrm>
          <a:prstGeom prst="line">
            <a:avLst/>
          </a:prstGeom>
          <a:noFill/>
          <a:ln w="10000" cap="flat" cmpd="sng" algn="ctr">
            <a:solidFill>
              <a:schemeClr val="bg1"/>
            </a:solidFill>
            <a:prstDash val="solid"/>
            <a:headEnd type="oval"/>
            <a:tailEnd type="oval"/>
          </a:ln>
          <a:effectLst/>
        </p:spPr>
      </p:cxnSp>
      <p:sp>
        <p:nvSpPr>
          <p:cNvPr id="42" name="TextBox 41">
            <a:extLst>
              <a:ext uri="{FF2B5EF4-FFF2-40B4-BE49-F238E27FC236}">
                <a16:creationId xmlns:a16="http://schemas.microsoft.com/office/drawing/2014/main" id="{99BA6CED-BC5B-45F7-8DB7-0DD2C34C6FDC}"/>
              </a:ext>
            </a:extLst>
          </p:cNvPr>
          <p:cNvSpPr txBox="1"/>
          <p:nvPr/>
        </p:nvSpPr>
        <p:spPr>
          <a:xfrm rot="18562164">
            <a:off x="3262884" y="2507990"/>
            <a:ext cx="2547271" cy="2205546"/>
          </a:xfrm>
          <a:prstGeom prst="rect">
            <a:avLst/>
          </a:prstGeom>
          <a:noFill/>
          <a:ln>
            <a:noFill/>
          </a:ln>
        </p:spPr>
        <p:txBody>
          <a:bodyPr wrap="none" rtlCol="0">
            <a:prstTxWarp prst="textArchUp">
              <a:avLst/>
            </a:prstTxWarp>
            <a:spAutoFit/>
          </a:bodyPr>
          <a:lstStyle/>
          <a:p>
            <a:pPr algn="ctr"/>
            <a:r>
              <a:rPr lang="en-CA" dirty="0">
                <a:solidFill>
                  <a:schemeClr val="bg2">
                    <a:lumMod val="25000"/>
                  </a:schemeClr>
                </a:solidFill>
              </a:rPr>
              <a:t>VERSION CONTROL</a:t>
            </a:r>
            <a:endParaRPr lang="en-CA" sz="1800" dirty="0">
              <a:solidFill>
                <a:schemeClr val="bg2">
                  <a:lumMod val="25000"/>
                </a:schemeClr>
              </a:solidFill>
            </a:endParaRPr>
          </a:p>
        </p:txBody>
      </p:sp>
      <p:sp>
        <p:nvSpPr>
          <p:cNvPr id="43" name="TextBox 42">
            <a:extLst>
              <a:ext uri="{FF2B5EF4-FFF2-40B4-BE49-F238E27FC236}">
                <a16:creationId xmlns:a16="http://schemas.microsoft.com/office/drawing/2014/main" id="{CB8A6A1F-3EF4-4AFA-A0D4-A57D08E9B031}"/>
              </a:ext>
            </a:extLst>
          </p:cNvPr>
          <p:cNvSpPr txBox="1"/>
          <p:nvPr/>
        </p:nvSpPr>
        <p:spPr>
          <a:xfrm rot="20335165">
            <a:off x="3599226" y="3532564"/>
            <a:ext cx="2163097" cy="1386577"/>
          </a:xfrm>
          <a:prstGeom prst="rect">
            <a:avLst/>
          </a:prstGeom>
          <a:noFill/>
        </p:spPr>
        <p:txBody>
          <a:bodyPr wrap="none" rtlCol="0">
            <a:prstTxWarp prst="textArchDown">
              <a:avLst/>
            </a:prstTxWarp>
            <a:spAutoFit/>
          </a:bodyPr>
          <a:lstStyle/>
          <a:p>
            <a:pPr algn="ctr"/>
            <a:r>
              <a:rPr lang="en-US" dirty="0">
                <a:solidFill>
                  <a:schemeClr val="bg1"/>
                </a:solidFill>
              </a:rPr>
              <a:t>MONITORING</a:t>
            </a:r>
            <a:endParaRPr lang="en-CA" sz="1800" dirty="0">
              <a:solidFill>
                <a:schemeClr val="bg1"/>
              </a:solidFill>
            </a:endParaRPr>
          </a:p>
        </p:txBody>
      </p:sp>
      <p:sp>
        <p:nvSpPr>
          <p:cNvPr id="44" name="TextBox 43">
            <a:extLst>
              <a:ext uri="{FF2B5EF4-FFF2-40B4-BE49-F238E27FC236}">
                <a16:creationId xmlns:a16="http://schemas.microsoft.com/office/drawing/2014/main" id="{96917AE6-6E4A-4326-8520-07FB8C00673F}"/>
              </a:ext>
            </a:extLst>
          </p:cNvPr>
          <p:cNvSpPr txBox="1"/>
          <p:nvPr/>
        </p:nvSpPr>
        <p:spPr>
          <a:xfrm rot="2926339">
            <a:off x="4933722" y="3422239"/>
            <a:ext cx="2509020" cy="369332"/>
          </a:xfrm>
          <a:prstGeom prst="rect">
            <a:avLst/>
          </a:prstGeom>
          <a:noFill/>
        </p:spPr>
        <p:txBody>
          <a:bodyPr wrap="none" rtlCol="0">
            <a:spAutoFit/>
          </a:bodyPr>
          <a:lstStyle/>
          <a:p>
            <a:r>
              <a:rPr lang="en-US" sz="1800" dirty="0">
                <a:solidFill>
                  <a:schemeClr val="bg2">
                    <a:lumMod val="25000"/>
                  </a:schemeClr>
                </a:solidFill>
              </a:rPr>
              <a:t>TEST                      </a:t>
            </a:r>
            <a:r>
              <a:rPr lang="en-US" sz="1800" dirty="0" err="1">
                <a:solidFill>
                  <a:schemeClr val="bg2">
                    <a:lumMod val="25000"/>
                  </a:schemeClr>
                </a:solidFill>
              </a:rPr>
              <a:t>TEST</a:t>
            </a:r>
            <a:endParaRPr lang="en-CA" sz="1800" dirty="0">
              <a:solidFill>
                <a:schemeClr val="bg2">
                  <a:lumMod val="25000"/>
                </a:schemeClr>
              </a:solidFill>
            </a:endParaRPr>
          </a:p>
        </p:txBody>
      </p:sp>
      <p:sp>
        <p:nvSpPr>
          <p:cNvPr id="45" name="TextBox 44">
            <a:extLst>
              <a:ext uri="{FF2B5EF4-FFF2-40B4-BE49-F238E27FC236}">
                <a16:creationId xmlns:a16="http://schemas.microsoft.com/office/drawing/2014/main" id="{5CC02705-4679-40D2-A2CF-AE951268029D}"/>
              </a:ext>
            </a:extLst>
          </p:cNvPr>
          <p:cNvSpPr txBox="1"/>
          <p:nvPr/>
        </p:nvSpPr>
        <p:spPr>
          <a:xfrm rot="19750452">
            <a:off x="6428833" y="2619025"/>
            <a:ext cx="2877066" cy="2232285"/>
          </a:xfrm>
          <a:prstGeom prst="rect">
            <a:avLst/>
          </a:prstGeom>
          <a:noFill/>
        </p:spPr>
        <p:txBody>
          <a:bodyPr wrap="none" rtlCol="0">
            <a:prstTxWarp prst="textArchUp">
              <a:avLst/>
            </a:prstTxWarp>
            <a:spAutoFit/>
          </a:bodyPr>
          <a:lstStyle/>
          <a:p>
            <a:pPr algn="ctr"/>
            <a:r>
              <a:rPr lang="en-US" sz="1800" dirty="0">
                <a:solidFill>
                  <a:schemeClr val="bg1"/>
                </a:solidFill>
              </a:rPr>
              <a:t>CLOUD + </a:t>
            </a:r>
            <a:br>
              <a:rPr lang="en-US" sz="1800" dirty="0">
                <a:solidFill>
                  <a:schemeClr val="bg1"/>
                </a:solidFill>
              </a:rPr>
            </a:br>
            <a:r>
              <a:rPr lang="en-US" sz="1800" dirty="0">
                <a:solidFill>
                  <a:schemeClr val="bg1"/>
                </a:solidFill>
              </a:rPr>
              <a:t>INFRASTRUCTURE</a:t>
            </a:r>
            <a:endParaRPr lang="en-CA" sz="1800" dirty="0">
              <a:solidFill>
                <a:schemeClr val="bg1"/>
              </a:solidFill>
            </a:endParaRPr>
          </a:p>
        </p:txBody>
      </p:sp>
      <p:sp>
        <p:nvSpPr>
          <p:cNvPr id="46" name="TextBox 45">
            <a:extLst>
              <a:ext uri="{FF2B5EF4-FFF2-40B4-BE49-F238E27FC236}">
                <a16:creationId xmlns:a16="http://schemas.microsoft.com/office/drawing/2014/main" id="{DA4B1000-6224-43A4-AA4C-FB0B7690617C}"/>
              </a:ext>
            </a:extLst>
          </p:cNvPr>
          <p:cNvSpPr txBox="1"/>
          <p:nvPr/>
        </p:nvSpPr>
        <p:spPr>
          <a:xfrm rot="18236355">
            <a:off x="6738276" y="2549551"/>
            <a:ext cx="2542383" cy="2206855"/>
          </a:xfrm>
          <a:prstGeom prst="rect">
            <a:avLst/>
          </a:prstGeom>
          <a:noFill/>
        </p:spPr>
        <p:txBody>
          <a:bodyPr wrap="none" rtlCol="0">
            <a:prstTxWarp prst="textArchDown">
              <a:avLst/>
            </a:prstTxWarp>
            <a:spAutoFit/>
          </a:bodyPr>
          <a:lstStyle/>
          <a:p>
            <a:pPr algn="ctr"/>
            <a:r>
              <a:rPr lang="en-CA" dirty="0">
                <a:solidFill>
                  <a:schemeClr val="bg1"/>
                </a:solidFill>
              </a:rPr>
              <a:t>CONTINUOUS INTEGRATION</a:t>
            </a:r>
            <a:br>
              <a:rPr lang="en-CA" dirty="0">
                <a:solidFill>
                  <a:schemeClr val="bg1"/>
                </a:solidFill>
              </a:rPr>
            </a:br>
            <a:r>
              <a:rPr lang="en-CA" dirty="0">
                <a:solidFill>
                  <a:schemeClr val="bg1"/>
                </a:solidFill>
              </a:rPr>
              <a:t>CONTINUOUS DELIVERY </a:t>
            </a:r>
            <a:endParaRPr lang="en-CA" sz="1800" dirty="0">
              <a:solidFill>
                <a:schemeClr val="bg1"/>
              </a:solidFill>
            </a:endParaRPr>
          </a:p>
        </p:txBody>
      </p:sp>
      <p:sp>
        <p:nvSpPr>
          <p:cNvPr id="49" name="Rectangle 48">
            <a:extLst>
              <a:ext uri="{FF2B5EF4-FFF2-40B4-BE49-F238E27FC236}">
                <a16:creationId xmlns:a16="http://schemas.microsoft.com/office/drawing/2014/main" id="{BA3EFC20-27B2-469E-860E-F7269C6C1FAB}"/>
              </a:ext>
            </a:extLst>
          </p:cNvPr>
          <p:cNvSpPr/>
          <p:nvPr/>
        </p:nvSpPr>
        <p:spPr bwMode="auto">
          <a:xfrm>
            <a:off x="11440367" y="-7980"/>
            <a:ext cx="996108" cy="700250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ALM</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Jira, Mingle, Rally, Trello, VersionOne,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ARTEFACT MNGT.</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Azure, Bower, </a:t>
            </a:r>
            <a:r>
              <a:rPr lang="en-CA" sz="600" dirty="0" err="1">
                <a:solidFill>
                  <a:schemeClr val="bg1"/>
                </a:solidFill>
                <a:latin typeface="Calibri" panose="020F0502020204030204" pitchFamily="34" charset="0"/>
                <a:ea typeface="Segoe UI" pitchFamily="34" charset="0"/>
                <a:cs typeface="Calibri" panose="020F0502020204030204" pitchFamily="34" charset="0"/>
              </a:rPr>
              <a:t>DockerHub</a:t>
            </a:r>
            <a:r>
              <a:rPr lang="en-CA" sz="600" dirty="0">
                <a:solidFill>
                  <a:schemeClr val="bg1"/>
                </a:solidFill>
                <a:latin typeface="Calibri" panose="020F0502020204030204" pitchFamily="34" charset="0"/>
                <a:ea typeface="Segoe UI" pitchFamily="34" charset="0"/>
                <a:cs typeface="Calibri" panose="020F0502020204030204" pitchFamily="34" charset="0"/>
              </a:rPr>
              <a:t>, Nexus, </a:t>
            </a:r>
            <a:r>
              <a:rPr lang="en-CA" sz="600" dirty="0" err="1">
                <a:solidFill>
                  <a:schemeClr val="bg1"/>
                </a:solidFill>
                <a:latin typeface="Calibri" panose="020F0502020204030204" pitchFamily="34" charset="0"/>
                <a:ea typeface="Segoe UI" pitchFamily="34" charset="0"/>
                <a:cs typeface="Calibri" panose="020F0502020204030204" pitchFamily="34" charset="0"/>
              </a:rPr>
              <a:t>npm</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nuget</a:t>
            </a:r>
            <a:r>
              <a:rPr lang="en-CA" sz="600" dirty="0">
                <a:solidFill>
                  <a:schemeClr val="bg1"/>
                </a:solidFill>
                <a:latin typeface="Calibri" panose="020F0502020204030204" pitchFamily="34" charset="0"/>
                <a:ea typeface="Segoe UI" pitchFamily="34" charset="0"/>
                <a:cs typeface="Calibri" panose="020F0502020204030204" pitchFamily="34" charset="0"/>
              </a:rPr>
              <a:t>,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800" dirty="0">
                <a:solidFill>
                  <a:schemeClr val="bg1"/>
                </a:solidFill>
                <a:latin typeface="Segoe UI" panose="020B0502040204020203" pitchFamily="34" charset="0"/>
                <a:ea typeface="Segoe UI" panose="020B0502040204020203" pitchFamily="34" charset="0"/>
                <a:cs typeface="Segoe UI" panose="020B0502040204020203" pitchFamily="34" charset="0"/>
              </a:rPr>
              <a:t>CI</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AppVeyor</a:t>
            </a:r>
            <a:r>
              <a:rPr lang="en-CA" sz="600" dirty="0">
                <a:solidFill>
                  <a:schemeClr val="bg1"/>
                </a:solidFill>
                <a:latin typeface="Calibri" panose="020F0502020204030204" pitchFamily="34" charset="0"/>
                <a:ea typeface="Segoe UI" pitchFamily="34" charset="0"/>
                <a:cs typeface="Calibri" panose="020F0502020204030204" pitchFamily="34" charset="0"/>
              </a:rPr>
              <a:t>, Bamboo, </a:t>
            </a:r>
            <a:r>
              <a:rPr lang="en-CA" sz="600" dirty="0" err="1">
                <a:solidFill>
                  <a:schemeClr val="bg1"/>
                </a:solidFill>
                <a:latin typeface="Calibri" panose="020F0502020204030204" pitchFamily="34" charset="0"/>
                <a:ea typeface="Segoe UI" pitchFamily="34" charset="0"/>
                <a:cs typeface="Calibri" panose="020F0502020204030204" pitchFamily="34" charset="0"/>
              </a:rPr>
              <a:t>circlci</a:t>
            </a:r>
            <a:r>
              <a:rPr lang="en-CA" sz="600" dirty="0">
                <a:solidFill>
                  <a:schemeClr val="bg1"/>
                </a:solidFill>
                <a:latin typeface="Calibri" panose="020F0502020204030204" pitchFamily="34" charset="0"/>
                <a:ea typeface="Segoe UI" pitchFamily="34" charset="0"/>
                <a:cs typeface="Calibri" panose="020F0502020204030204" pitchFamily="34" charset="0"/>
              </a:rPr>
              <a:t>, Jenkins, </a:t>
            </a:r>
            <a:r>
              <a:rPr lang="en-CA" sz="600" dirty="0" err="1">
                <a:solidFill>
                  <a:schemeClr val="bg1"/>
                </a:solidFill>
                <a:latin typeface="Calibri" panose="020F0502020204030204" pitchFamily="34" charset="0"/>
                <a:ea typeface="Segoe UI" pitchFamily="34" charset="0"/>
                <a:cs typeface="Calibri" panose="020F0502020204030204" pitchFamily="34" charset="0"/>
              </a:rPr>
              <a:t>JFrog</a:t>
            </a:r>
            <a:r>
              <a:rPr lang="en-CA" sz="600" dirty="0">
                <a:solidFill>
                  <a:schemeClr val="bg1"/>
                </a:solidFill>
                <a:latin typeface="Calibri" panose="020F0502020204030204" pitchFamily="34" charset="0"/>
                <a:ea typeface="Segoe UI" pitchFamily="34" charset="0"/>
                <a:cs typeface="Calibri" panose="020F0502020204030204" pitchFamily="34" charset="0"/>
              </a:rPr>
              <a:t> Artifactory, TeamCity, Travis CI,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cs typeface="Segoe UI" panose="020B0502040204020203" pitchFamily="34" charset="0"/>
              </a:rPr>
              <a:t>CLOUD</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AWS, Azure, Google Cloud</a:t>
            </a:r>
          </a:p>
          <a:p>
            <a:pPr algn="ctr" defTabSz="932472" fontAlgn="base">
              <a:lnSpc>
                <a:spcPct val="90000"/>
              </a:lnSpc>
              <a:spcBef>
                <a:spcPct val="0"/>
              </a:spcBef>
              <a:spcAft>
                <a:spcPct val="0"/>
              </a:spcAft>
            </a:pPr>
            <a:endParaRPr lang="en-CA" sz="600" b="1"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CONFIG MNGT.</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Ansible, Chef, PowerShell DSC, puppet, Terraform, Vagrant</a:t>
            </a:r>
          </a:p>
          <a:p>
            <a:pPr algn="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DATABASE</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DBDeploy</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DBmaestro</a:t>
            </a:r>
            <a:r>
              <a:rPr lang="en-CA" sz="600" dirty="0">
                <a:solidFill>
                  <a:schemeClr val="bg1"/>
                </a:solidFill>
                <a:latin typeface="Calibri" panose="020F0502020204030204" pitchFamily="34" charset="0"/>
                <a:ea typeface="Segoe UI" pitchFamily="34" charset="0"/>
                <a:cs typeface="Calibri" panose="020F0502020204030204" pitchFamily="34" charset="0"/>
              </a:rPr>
              <a:t>, Redgate</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DEPLOY</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BuildMaster</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ElasticBox</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JuJu</a:t>
            </a:r>
            <a:r>
              <a:rPr lang="en-CA" sz="600" dirty="0">
                <a:solidFill>
                  <a:schemeClr val="bg1"/>
                </a:solidFill>
                <a:latin typeface="Calibri" panose="020F0502020204030204" pitchFamily="34" charset="0"/>
                <a:ea typeface="Segoe UI" pitchFamily="34" charset="0"/>
                <a:cs typeface="Calibri" panose="020F0502020204030204" pitchFamily="34" charset="0"/>
              </a:rPr>
              <a:t>, Octopus, </a:t>
            </a:r>
            <a:r>
              <a:rPr lang="en-CA" sz="600" dirty="0" err="1">
                <a:solidFill>
                  <a:schemeClr val="bg1"/>
                </a:solidFill>
                <a:latin typeface="Calibri" panose="020F0502020204030204" pitchFamily="34" charset="0"/>
                <a:ea typeface="Segoe UI" pitchFamily="34" charset="0"/>
                <a:cs typeface="Calibri" panose="020F0502020204030204" pitchFamily="34" charset="0"/>
              </a:rPr>
              <a:t>servicenow</a:t>
            </a:r>
            <a:r>
              <a:rPr lang="en-CA" sz="600" dirty="0">
                <a:solidFill>
                  <a:schemeClr val="bg1"/>
                </a:solidFill>
                <a:latin typeface="Calibri" panose="020F0502020204030204" pitchFamily="34" charset="0"/>
                <a:ea typeface="Segoe UI" pitchFamily="34" charset="0"/>
                <a:cs typeface="Calibri" panose="020F0502020204030204" pitchFamily="34" charset="0"/>
              </a:rPr>
              <a:t>, Spinnaker,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FEATURE FLAGS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Feature Switcher, Feature Toggle, </a:t>
            </a:r>
            <a:r>
              <a:rPr lang="en-CA" sz="600" dirty="0" err="1">
                <a:solidFill>
                  <a:schemeClr val="bg1"/>
                </a:solidFill>
                <a:latin typeface="Calibri" panose="020F0502020204030204" pitchFamily="34" charset="0"/>
                <a:ea typeface="Segoe UI" pitchFamily="34" charset="0"/>
                <a:cs typeface="Calibri" panose="020F0502020204030204" pitchFamily="34" charset="0"/>
              </a:rPr>
              <a:t>FlipIt</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LaunchDarkly</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NFeature</a:t>
            </a:r>
            <a:r>
              <a:rPr lang="en-CA" sz="600" dirty="0">
                <a:solidFill>
                  <a:schemeClr val="bg1"/>
                </a:solidFill>
                <a:latin typeface="Calibri" panose="020F0502020204030204" pitchFamily="34" charset="0"/>
                <a:ea typeface="Segoe UI" pitchFamily="34" charset="0"/>
                <a:cs typeface="Calibri" panose="020F0502020204030204" pitchFamily="34" charset="0"/>
              </a:rPr>
              <a:t> </a:t>
            </a:r>
          </a:p>
          <a:p>
            <a:pPr algn="ctr" defTabSz="932472" fontAlgn="base">
              <a:lnSpc>
                <a:spcPct val="90000"/>
              </a:lnSpc>
              <a:spcBef>
                <a:spcPct val="0"/>
              </a:spcBef>
              <a:spcAft>
                <a:spcPct val="0"/>
              </a:spcAft>
            </a:pPr>
            <a:endParaRPr lang="en-CA" sz="7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KNOWLEDGE SHARE</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Confluence, Markdown, Reddit,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MONITORING</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Azure AI, Dynatrace, </a:t>
            </a:r>
            <a:r>
              <a:rPr lang="en-CA" sz="600" dirty="0" err="1">
                <a:solidFill>
                  <a:schemeClr val="bg1"/>
                </a:solidFill>
                <a:latin typeface="Calibri" panose="020F0502020204030204" pitchFamily="34" charset="0"/>
                <a:ea typeface="Segoe UI" pitchFamily="34" charset="0"/>
                <a:cs typeface="Calibri" panose="020F0502020204030204" pitchFamily="34" charset="0"/>
              </a:rPr>
              <a:t>elasticsearch</a:t>
            </a:r>
            <a:r>
              <a:rPr lang="en-CA" sz="600" dirty="0">
                <a:solidFill>
                  <a:schemeClr val="bg1"/>
                </a:solidFill>
                <a:latin typeface="Calibri" panose="020F0502020204030204" pitchFamily="34" charset="0"/>
                <a:ea typeface="Segoe UI" pitchFamily="34" charset="0"/>
                <a:cs typeface="Calibri" panose="020F0502020204030204" pitchFamily="34" charset="0"/>
              </a:rPr>
              <a:t>, Nagios, New Relic, </a:t>
            </a:r>
            <a:r>
              <a:rPr lang="en-CA" sz="600" dirty="0" err="1">
                <a:solidFill>
                  <a:schemeClr val="bg1"/>
                </a:solidFill>
                <a:latin typeface="Calibri" panose="020F0502020204030204" pitchFamily="34" charset="0"/>
                <a:ea typeface="Segoe UI" pitchFamily="34" charset="0"/>
                <a:cs typeface="Calibri" panose="020F0502020204030204" pitchFamily="34" charset="0"/>
              </a:rPr>
              <a:t>splunk</a:t>
            </a:r>
            <a:r>
              <a:rPr lang="en-CA" sz="600" dirty="0">
                <a:solidFill>
                  <a:schemeClr val="bg1"/>
                </a:solidFill>
                <a:latin typeface="Calibri" panose="020F0502020204030204" pitchFamily="34" charset="0"/>
                <a:ea typeface="Segoe UI" pitchFamily="34" charset="0"/>
                <a:cs typeface="Calibri" panose="020F0502020204030204" pitchFamily="34" charset="0"/>
              </a:rPr>
              <a:t>, ZABBIX</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ORCHESTRATION</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Docker Swarm, </a:t>
            </a:r>
            <a:r>
              <a:rPr lang="en-CA" sz="600" dirty="0" err="1">
                <a:solidFill>
                  <a:schemeClr val="bg1"/>
                </a:solidFill>
                <a:latin typeface="Calibri" panose="020F0502020204030204" pitchFamily="34" charset="0"/>
                <a:ea typeface="Segoe UI" pitchFamily="34" charset="0"/>
                <a:cs typeface="Calibri" panose="020F0502020204030204" pitchFamily="34" charset="0"/>
              </a:rPr>
              <a:t>kubernetes</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Mesophere</a:t>
            </a:r>
            <a:r>
              <a:rPr lang="en-CA" sz="600" dirty="0">
                <a:solidFill>
                  <a:schemeClr val="bg1"/>
                </a:solidFill>
                <a:latin typeface="Calibri" panose="020F0502020204030204" pitchFamily="34" charset="0"/>
                <a:ea typeface="Segoe UI" pitchFamily="34" charset="0"/>
                <a:cs typeface="Calibri" panose="020F0502020204030204" pitchFamily="34" charset="0"/>
              </a:rPr>
              <a:t>, Mesos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SECURITY</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Whitesource</a:t>
            </a: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TESTING</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BugZilla</a:t>
            </a:r>
            <a:r>
              <a:rPr lang="en-CA" sz="600" dirty="0">
                <a:solidFill>
                  <a:schemeClr val="bg1"/>
                </a:solidFill>
                <a:latin typeface="Calibri" panose="020F0502020204030204" pitchFamily="34" charset="0"/>
                <a:ea typeface="Segoe UI" pitchFamily="34" charset="0"/>
                <a:cs typeface="Calibri" panose="020F0502020204030204" pitchFamily="34" charset="0"/>
              </a:rPr>
              <a:t>, Gradle, Jasmine, JUnit, Karma, </a:t>
            </a:r>
            <a:r>
              <a:rPr lang="en-CA" sz="600" dirty="0" err="1">
                <a:solidFill>
                  <a:schemeClr val="bg1"/>
                </a:solidFill>
                <a:latin typeface="Calibri" panose="020F0502020204030204" pitchFamily="34" charset="0"/>
                <a:ea typeface="Segoe UI" pitchFamily="34" charset="0"/>
                <a:cs typeface="Calibri" panose="020F0502020204030204" pitchFamily="34" charset="0"/>
              </a:rPr>
              <a:t>QUnit</a:t>
            </a:r>
            <a:r>
              <a:rPr lang="en-CA" sz="600" dirty="0">
                <a:solidFill>
                  <a:schemeClr val="bg1"/>
                </a:solidFill>
                <a:latin typeface="Calibri" panose="020F0502020204030204" pitchFamily="34" charset="0"/>
                <a:ea typeface="Segoe UI" pitchFamily="34" charset="0"/>
                <a:cs typeface="Calibri" panose="020F0502020204030204" pitchFamily="34" charset="0"/>
              </a:rPr>
              <a:t>, Redmine, Selenium, </a:t>
            </a:r>
            <a:r>
              <a:rPr lang="en-CA" sz="600" dirty="0" err="1">
                <a:solidFill>
                  <a:schemeClr val="bg1"/>
                </a:solidFill>
                <a:latin typeface="Calibri" panose="020F0502020204030204" pitchFamily="34" charset="0"/>
                <a:ea typeface="Segoe UI" pitchFamily="34" charset="0"/>
                <a:cs typeface="Calibri" panose="020F0502020204030204" pitchFamily="34" charset="0"/>
              </a:rPr>
              <a:t>specflow</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xUnit</a:t>
            </a: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VERSION CONTROL</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BitBucket</a:t>
            </a:r>
            <a:r>
              <a:rPr lang="en-CA" sz="600" dirty="0">
                <a:solidFill>
                  <a:schemeClr val="bg1"/>
                </a:solidFill>
                <a:latin typeface="Calibri" panose="020F0502020204030204" pitchFamily="34" charset="0"/>
                <a:ea typeface="Segoe UI" pitchFamily="34" charset="0"/>
                <a:cs typeface="Calibri" panose="020F0502020204030204" pitchFamily="34" charset="0"/>
              </a:rPr>
              <a:t>, git, GitHub, GitLab, source forge, TFVC</a:t>
            </a:r>
          </a:p>
        </p:txBody>
      </p:sp>
      <p:sp>
        <p:nvSpPr>
          <p:cNvPr id="2" name="TextBox 1">
            <a:extLst>
              <a:ext uri="{FF2B5EF4-FFF2-40B4-BE49-F238E27FC236}">
                <a16:creationId xmlns:a16="http://schemas.microsoft.com/office/drawing/2014/main" id="{32B64277-055F-4352-8EC1-0603CD079596}"/>
              </a:ext>
            </a:extLst>
          </p:cNvPr>
          <p:cNvSpPr txBox="1"/>
          <p:nvPr/>
        </p:nvSpPr>
        <p:spPr>
          <a:xfrm>
            <a:off x="11482024" y="-83374"/>
            <a:ext cx="996107" cy="433965"/>
          </a:xfrm>
          <a:prstGeom prst="rect">
            <a:avLst/>
          </a:prstGeom>
          <a:noFill/>
        </p:spPr>
        <p:txBody>
          <a:bodyPr wrap="none" lIns="182880" tIns="146304" rIns="182880" bIns="146304" rtlCol="0">
            <a:spAutoFit/>
          </a:bodyPr>
          <a:lstStyle/>
          <a:p>
            <a:pPr>
              <a:lnSpc>
                <a:spcPct val="90000"/>
              </a:lnSpc>
              <a:spcAft>
                <a:spcPts val="600"/>
              </a:spcAft>
            </a:pPr>
            <a:r>
              <a:rPr lang="en-CA" sz="1000" dirty="0">
                <a:solidFill>
                  <a:schemeClr val="bg1"/>
                </a:solidFill>
              </a:rPr>
              <a:t>PRODUCTS</a:t>
            </a:r>
            <a:endParaRPr lang="en-US" sz="1000" dirty="0" err="1">
              <a:solidFill>
                <a:schemeClr val="bg1"/>
              </a:solidFill>
            </a:endParaRPr>
          </a:p>
        </p:txBody>
      </p:sp>
      <p:sp>
        <p:nvSpPr>
          <p:cNvPr id="15" name="Rectangle 14">
            <a:extLst>
              <a:ext uri="{FF2B5EF4-FFF2-40B4-BE49-F238E27FC236}">
                <a16:creationId xmlns:a16="http://schemas.microsoft.com/office/drawing/2014/main" id="{A803606C-4B44-4308-AE70-371ABEF7B1E9}"/>
              </a:ext>
            </a:extLst>
          </p:cNvPr>
          <p:cNvSpPr/>
          <p:nvPr/>
        </p:nvSpPr>
        <p:spPr>
          <a:xfrm>
            <a:off x="8937455" y="5704348"/>
            <a:ext cx="2554750" cy="938719"/>
          </a:xfrm>
          <a:prstGeom prst="rect">
            <a:avLst/>
          </a:prstGeom>
        </p:spPr>
        <p:txBody>
          <a:bodyPr wrap="square">
            <a:spAutoFit/>
          </a:bodyPr>
          <a:lstStyle/>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Enable teams to move features swiftly from idea into production</a:t>
            </a:r>
          </a:p>
          <a:p>
            <a:pPr marL="266700" lvl="0" indent="-180975" defTabSz="914400">
              <a:buFont typeface="Arial" panose="020B0604020202020204" pitchFamily="34" charset="0"/>
              <a:buChar char="•"/>
              <a:defRPr/>
            </a:pPr>
            <a:r>
              <a:rPr lang="en-US" sz="1100" kern="0" dirty="0">
                <a:solidFill>
                  <a:schemeClr val="bg1"/>
                </a:solidFill>
                <a:latin typeface="Calibri"/>
              </a:rPr>
              <a:t>Create and validate release without impediments or manual rework.</a:t>
            </a:r>
          </a:p>
        </p:txBody>
      </p:sp>
      <p:cxnSp>
        <p:nvCxnSpPr>
          <p:cNvPr id="50" name="Straight Connector 49">
            <a:extLst>
              <a:ext uri="{FF2B5EF4-FFF2-40B4-BE49-F238E27FC236}">
                <a16:creationId xmlns:a16="http://schemas.microsoft.com/office/drawing/2014/main" id="{A8D662E8-2A5E-44B6-8F23-E49D8C78F283}"/>
              </a:ext>
            </a:extLst>
          </p:cNvPr>
          <p:cNvCxnSpPr>
            <a:cxnSpLocks/>
          </p:cNvCxnSpPr>
          <p:nvPr/>
        </p:nvCxnSpPr>
        <p:spPr>
          <a:xfrm flipV="1">
            <a:off x="3985989" y="1279535"/>
            <a:ext cx="0" cy="972473"/>
          </a:xfrm>
          <a:prstGeom prst="line">
            <a:avLst/>
          </a:prstGeom>
          <a:noFill/>
          <a:ln w="10000" cap="flat" cmpd="sng" algn="ctr">
            <a:solidFill>
              <a:schemeClr val="bg1"/>
            </a:solidFill>
            <a:prstDash val="solid"/>
            <a:headEnd type="oval"/>
            <a:tailEnd type="oval"/>
          </a:ln>
          <a:effectLst/>
        </p:spPr>
      </p:cxnSp>
      <p:sp>
        <p:nvSpPr>
          <p:cNvPr id="47" name="TextBox 46">
            <a:extLst>
              <a:ext uri="{FF2B5EF4-FFF2-40B4-BE49-F238E27FC236}">
                <a16:creationId xmlns:a16="http://schemas.microsoft.com/office/drawing/2014/main" id="{F6EBEDDB-3BD2-48CA-9F0D-ED5DFD1179A6}"/>
              </a:ext>
            </a:extLst>
          </p:cNvPr>
          <p:cNvSpPr txBox="1"/>
          <p:nvPr/>
        </p:nvSpPr>
        <p:spPr>
          <a:xfrm flipH="1">
            <a:off x="3349266" y="6649804"/>
            <a:ext cx="8156863" cy="420115"/>
          </a:xfrm>
          <a:prstGeom prst="rect">
            <a:avLst/>
          </a:prstGeom>
          <a:noFill/>
        </p:spPr>
        <p:txBody>
          <a:bodyPr wrap="square" lIns="182880" tIns="146304" rIns="182880" bIns="146304" rtlCol="0">
            <a:spAutoFit/>
          </a:bodyPr>
          <a:lstStyle/>
          <a:p>
            <a:pPr algn="r">
              <a:lnSpc>
                <a:spcPct val="90000"/>
              </a:lnSpc>
              <a:spcAft>
                <a:spcPts val="600"/>
              </a:spcAft>
            </a:pPr>
            <a:r>
              <a:rPr lang="en-GB" sz="900" dirty="0">
                <a:solidFill>
                  <a:schemeClr val="bg1"/>
                </a:solidFill>
              </a:rPr>
              <a:t>AJATO Transformations Limited | 2018.07 | github.com/wpschaub/DevOps-mindset-essentials | </a:t>
            </a:r>
            <a:r>
              <a:rPr lang="en-CA" sz="900" dirty="0">
                <a:solidFill>
                  <a:schemeClr val="bg1"/>
                </a:solidFill>
              </a:rPr>
              <a:t>Reference: aka.ms/devopsassessment</a:t>
            </a:r>
            <a:endParaRPr lang="en-US" sz="900" dirty="0" err="1">
              <a:solidFill>
                <a:schemeClr val="bg1"/>
              </a:solidFill>
            </a:endParaRPr>
          </a:p>
        </p:txBody>
      </p:sp>
    </p:spTree>
    <p:extLst>
      <p:ext uri="{BB962C8B-B14F-4D97-AF65-F5344CB8AC3E}">
        <p14:creationId xmlns:p14="http://schemas.microsoft.com/office/powerpoint/2010/main" val="348283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3_Microsoft_Ready_Light_Template">
  <a:themeElements>
    <a:clrScheme name="Custom 1">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7F7F7F"/>
      </a:hlink>
      <a:folHlink>
        <a:srgbClr val="97BAF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 [Read-Only]" id="{D5549292-727A-4046-BF7A-F66234CD7E37}" vid="{F28478DD-8F20-489A-A117-3C1DC29D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Microsoft_2017_16x9_Template</Template>
  <TotalTime>0</TotalTime>
  <Words>575</Words>
  <Application>Microsoft Office PowerPoint</Application>
  <PresentationFormat>Custom</PresentationFormat>
  <Paragraphs>91</Paragraphs>
  <Slides>2</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Segoe UI</vt:lpstr>
      <vt:lpstr>Segoe UI Light</vt:lpstr>
      <vt:lpstr>Segoe UI Semilight</vt:lpstr>
      <vt:lpstr>Wingdings</vt:lpstr>
      <vt:lpstr>5-50113_Microsoft_Ready_Light_Template</vt:lpstr>
      <vt:lpstr>Deck intent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2018-06-12T23:45:57Z</dcterms:created>
  <dcterms:modified xsi:type="dcterms:W3CDTF">2018-11-08T21:26:33Z</dcterms:modified>
  <cp:category/>
</cp:coreProperties>
</file>