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9"/>
  </p:notesMasterIdLst>
  <p:sldIdLst>
    <p:sldId id="536" r:id="rId6"/>
    <p:sldId id="262" r:id="rId7"/>
    <p:sldId id="537" r:id="rId8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3C069-99D8-4210-BE71-84A0F6E1D5B8}" v="6872" dt="2018-09-13T02:55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6294" autoAdjust="0"/>
  </p:normalViewPr>
  <p:slideViewPr>
    <p:cSldViewPr snapToGrid="0">
      <p:cViewPr varScale="1">
        <p:scale>
          <a:sx n="38" d="100"/>
          <a:sy n="38" d="100"/>
        </p:scale>
        <p:origin x="155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9/12/2018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decolonizeallthethings.com/2015/02/07/under-construction-decolonizing-queer-masculinityies-part-ii-depatriarchalizing-the-body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538211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416CB-5EEC-4CB8-A920-6F1B14A42758}"/>
              </a:ext>
            </a:extLst>
          </p:cNvPr>
          <p:cNvSpPr/>
          <p:nvPr/>
        </p:nvSpPr>
        <p:spPr bwMode="auto">
          <a:xfrm>
            <a:off x="1305429" y="358931"/>
            <a:ext cx="6314696" cy="2942969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Infrastructure as a Service (IaaS)c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C7D678A-326E-4DB3-8AB7-7BAFCFFE4169}"/>
              </a:ext>
            </a:extLst>
          </p:cNvPr>
          <p:cNvSpPr txBox="1"/>
          <p:nvPr/>
        </p:nvSpPr>
        <p:spPr>
          <a:xfrm>
            <a:off x="4520351" y="1495002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FB55C-F62D-402E-93FF-39D8B274EC41}"/>
              </a:ext>
            </a:extLst>
          </p:cNvPr>
          <p:cNvSpPr/>
          <p:nvPr/>
        </p:nvSpPr>
        <p:spPr bwMode="auto">
          <a:xfrm>
            <a:off x="1409999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Machines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9BC61-C127-413B-8ECC-26C62636B730}"/>
              </a:ext>
            </a:extLst>
          </p:cNvPr>
          <p:cNvSpPr/>
          <p:nvPr/>
        </p:nvSpPr>
        <p:spPr bwMode="auto">
          <a:xfrm>
            <a:off x="1410000" y="1237886"/>
            <a:ext cx="2986570" cy="19524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Availability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2 fault domains for classic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3 fault domains for Resource Manager deployments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5 update domains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Scale Set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 VMs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VMs with placement groups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Managed disks needed for large scale sets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  	Compute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D,E,G  	Memory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 	Storage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	Graphic GPU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	High performance computing</a:t>
            </a:r>
          </a:p>
        </p:txBody>
      </p:sp>
      <p:sp>
        <p:nvSpPr>
          <p:cNvPr id="600" name="Rectangle: Rounded Corners 599">
            <a:extLst>
              <a:ext uri="{FF2B5EF4-FFF2-40B4-BE49-F238E27FC236}">
                <a16:creationId xmlns:a16="http://schemas.microsoft.com/office/drawing/2014/main" id="{7B282F07-0CEF-4F34-8C12-A54EC397A52A}"/>
              </a:ext>
            </a:extLst>
          </p:cNvPr>
          <p:cNvSpPr/>
          <p:nvPr/>
        </p:nvSpPr>
        <p:spPr bwMode="auto">
          <a:xfrm>
            <a:off x="4520351" y="88128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Performance Compute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38DBC82-CED9-488F-8006-AE6700ABAEB4}"/>
              </a:ext>
            </a:extLst>
          </p:cNvPr>
          <p:cNvSpPr/>
          <p:nvPr/>
        </p:nvSpPr>
        <p:spPr bwMode="auto">
          <a:xfrm>
            <a:off x="4520352" y="1237886"/>
            <a:ext cx="2986570" cy="19524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Workload Series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 	General purpose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	Graphic GPU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	High performance computing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Pack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Windows Server 2012, 2016, and Linux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HPC clusters on-prem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Cloud-native HPC solution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HPC head node and compute nodes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Machine Scale Sets (VMSS)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VMs using RDMA are placed in same VMSS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Network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Blob Storage for node disks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Hybrid HPC solution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 to connect cloud with on-prem</a:t>
            </a:r>
          </a:p>
          <a:p>
            <a:pPr marL="347663" lvl="1" indent="-1714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egoe UI" panose="020B0502040204020203" pitchFamily="34" charset="0"/>
              <a:buChar char="+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VPN Gateway endpoint between cloud and on-prem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8037912" y="358931"/>
            <a:ext cx="6314696" cy="5382111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Web Apps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6E13A-4C21-4A38-AD37-42815312E527}"/>
              </a:ext>
            </a:extLst>
          </p:cNvPr>
          <p:cNvSpPr/>
          <p:nvPr/>
        </p:nvSpPr>
        <p:spPr bwMode="auto">
          <a:xfrm>
            <a:off x="8153519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7EA35-16E0-44BC-9F74-529E1B371124}"/>
              </a:ext>
            </a:extLst>
          </p:cNvPr>
          <p:cNvSpPr/>
          <p:nvPr/>
        </p:nvSpPr>
        <p:spPr bwMode="auto">
          <a:xfrm>
            <a:off x="8153520" y="1237886"/>
            <a:ext cx="2986570" cy="19524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Free and Shared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3 instances (manual)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10 instances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5 Slots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Daily backups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Azure Traffic Manager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20 instances (auto scale)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20 Slots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Daily backups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Azure Traffic Manager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Isolated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 Service Environment (ASE) – scalable, secure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Up to 100 instances/plan or 100 plans with one instance</a:t>
            </a:r>
          </a:p>
          <a:p>
            <a:pPr marL="176213" lvl="1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DDD13A-6F5A-4DB5-B4E7-6B2EC1E752F1}"/>
              </a:ext>
            </a:extLst>
          </p:cNvPr>
          <p:cNvSpPr/>
          <p:nvPr/>
        </p:nvSpPr>
        <p:spPr bwMode="auto">
          <a:xfrm>
            <a:off x="11245955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Redis Cache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0E8A7-A4FD-41C4-82D7-0C50BA36AE15}"/>
              </a:ext>
            </a:extLst>
          </p:cNvPr>
          <p:cNvSpPr/>
          <p:nvPr/>
        </p:nvSpPr>
        <p:spPr bwMode="auto">
          <a:xfrm>
            <a:off x="11245956" y="123788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Ideal for development, testing, and non-critical work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No SLA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Ideal for production and cost effective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Data replication between two nodes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High availability SLA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Premium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Redis persistence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workloads &gt; 53GB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Ability to isolate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3E1373-762A-4A82-8935-1C671FA9EE80}"/>
              </a:ext>
            </a:extLst>
          </p:cNvPr>
          <p:cNvSpPr/>
          <p:nvPr/>
        </p:nvSpPr>
        <p:spPr bwMode="auto">
          <a:xfrm>
            <a:off x="11245953" y="272284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Content Delivery Network (CDN)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EB4DD9-1F8C-4237-9320-B9E3CD493879}"/>
              </a:ext>
            </a:extLst>
          </p:cNvPr>
          <p:cNvSpPr/>
          <p:nvPr/>
        </p:nvSpPr>
        <p:spPr bwMode="auto">
          <a:xfrm>
            <a:off x="11245954" y="3079440"/>
            <a:ext cx="2986570" cy="29814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Cache static content to multiple regions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F5308B-E82C-4FFE-83A8-77A8A164421C}"/>
              </a:ext>
            </a:extLst>
          </p:cNvPr>
          <p:cNvSpPr/>
          <p:nvPr/>
        </p:nvSpPr>
        <p:spPr bwMode="auto">
          <a:xfrm>
            <a:off x="8153518" y="3304117"/>
            <a:ext cx="2986571" cy="4577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32E0F-609E-4D6D-9A56-70704639101B}"/>
              </a:ext>
            </a:extLst>
          </p:cNvPr>
          <p:cNvSpPr/>
          <p:nvPr/>
        </p:nvSpPr>
        <p:spPr bwMode="auto">
          <a:xfrm>
            <a:off x="8153519" y="3660716"/>
            <a:ext cx="2986570" cy="98240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Multiple programming languages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ASP.NET, Core, Angular, React.js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Securing Web API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AD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AD B2C – with Facebook and Google providers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Active Directory Federated Services (ADFS)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API Management – policies, API keys, throttling, …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88505B-194C-4144-AFB6-B2997EB07A6E}"/>
              </a:ext>
            </a:extLst>
          </p:cNvPr>
          <p:cNvSpPr/>
          <p:nvPr/>
        </p:nvSpPr>
        <p:spPr bwMode="auto">
          <a:xfrm>
            <a:off x="11245952" y="347680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1D57A-B9A9-4DFF-A18A-2FCDCEF91B63}"/>
              </a:ext>
            </a:extLst>
          </p:cNvPr>
          <p:cNvSpPr/>
          <p:nvPr/>
        </p:nvSpPr>
        <p:spPr bwMode="auto">
          <a:xfrm>
            <a:off x="11245953" y="3833402"/>
            <a:ext cx="2986570" cy="80971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Routing methods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Performance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Weighted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Priority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Geographic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Handle load &amp; locate closest geo region at DNS level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DA196B-77E9-4182-93FC-3BEB4E056C5B}"/>
              </a:ext>
            </a:extLst>
          </p:cNvPr>
          <p:cNvSpPr/>
          <p:nvPr/>
        </p:nvSpPr>
        <p:spPr bwMode="auto">
          <a:xfrm>
            <a:off x="11243552" y="473015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47090-161E-46CC-914C-40C8CE5B681D}"/>
              </a:ext>
            </a:extLst>
          </p:cNvPr>
          <p:cNvSpPr/>
          <p:nvPr/>
        </p:nvSpPr>
        <p:spPr bwMode="auto">
          <a:xfrm>
            <a:off x="11243553" y="5086752"/>
            <a:ext cx="2986570" cy="5592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Up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Select different (better) Service Plan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Out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Scale out Web App manually or automatically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7BE2A7-CED0-40EE-BC37-E712AF336D61}"/>
              </a:ext>
            </a:extLst>
          </p:cNvPr>
          <p:cNvSpPr/>
          <p:nvPr/>
        </p:nvSpPr>
        <p:spPr bwMode="auto">
          <a:xfrm>
            <a:off x="14881527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B9453-96B4-4B8B-86FE-E52893C9B98F}"/>
              </a:ext>
            </a:extLst>
          </p:cNvPr>
          <p:cNvSpPr/>
          <p:nvPr/>
        </p:nvSpPr>
        <p:spPr bwMode="auto">
          <a:xfrm>
            <a:off x="14881528" y="1237886"/>
            <a:ext cx="2986570" cy="13732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Serverless compute service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Event-driven actions and triggers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HTTP-based API endpoints (HTTP triggers)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Timer triggers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Programming Languages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C#, F#, Node.js, Java, PHP, PowerShell, Batch, JavaScript, Python, Typescript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Plans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Consumption App Service Plan (cost effective)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Other App Service Plans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03F590-18CB-46A7-91B0-5D1B363FC496}"/>
              </a:ext>
            </a:extLst>
          </p:cNvPr>
          <p:cNvSpPr/>
          <p:nvPr/>
        </p:nvSpPr>
        <p:spPr bwMode="auto">
          <a:xfrm>
            <a:off x="14879122" y="416251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Logic Apps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75E4B2-76DF-4FC5-8E99-7BF58C361B0E}"/>
              </a:ext>
            </a:extLst>
          </p:cNvPr>
          <p:cNvSpPr/>
          <p:nvPr/>
        </p:nvSpPr>
        <p:spPr bwMode="auto">
          <a:xfrm>
            <a:off x="14879123" y="4519110"/>
            <a:ext cx="2986570" cy="49185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Workflow Driven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Integration with cloud and on-prem services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BizTalk, 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5B0414-E653-4E3F-A0DE-BE1EC7A0974D}"/>
              </a:ext>
            </a:extLst>
          </p:cNvPr>
          <p:cNvSpPr/>
          <p:nvPr/>
        </p:nvSpPr>
        <p:spPr bwMode="auto">
          <a:xfrm>
            <a:off x="14880325" y="2686826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85AE9-158C-4186-A7CE-E1D177D7DDC1}"/>
              </a:ext>
            </a:extLst>
          </p:cNvPr>
          <p:cNvSpPr/>
          <p:nvPr/>
        </p:nvSpPr>
        <p:spPr bwMode="auto">
          <a:xfrm>
            <a:off x="14880326" y="3043424"/>
            <a:ext cx="2986570" cy="103661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Orchestration Platform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Cloud and on-prem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Container orchestration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Lifecycle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Service developer (creates microservices)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Application developer (creates applications)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Application administrator (creates config &amp; packages)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Operator (deploys, monitors, maintains)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BCC65F-583C-4E3F-8D19-696A776EB537}"/>
              </a:ext>
            </a:extLst>
          </p:cNvPr>
          <p:cNvSpPr/>
          <p:nvPr/>
        </p:nvSpPr>
        <p:spPr bwMode="auto">
          <a:xfrm>
            <a:off x="17969157" y="2406269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 Management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6930BD-9245-4815-A453-B113CB8C711C}"/>
              </a:ext>
            </a:extLst>
          </p:cNvPr>
          <p:cNvSpPr/>
          <p:nvPr/>
        </p:nvSpPr>
        <p:spPr bwMode="auto">
          <a:xfrm>
            <a:off x="17969158" y="2762867"/>
            <a:ext cx="2986570" cy="130517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Service that exposes different apps as APIs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API Gateway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Bridge between app and outside world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Enhanced security, policies, authentication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Caching, throttling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API Management Portal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Define custom APIs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Package APIs into open or protected products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cs typeface="Segoe UI" pitchFamily="34" charset="0"/>
              </a:rPr>
              <a:t>Developer Portal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Developers can access APIs and documentation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56C8AA-7D1F-4B3D-B278-9390D69C136A}"/>
              </a:ext>
            </a:extLst>
          </p:cNvPr>
          <p:cNvSpPr/>
          <p:nvPr/>
        </p:nvSpPr>
        <p:spPr bwMode="auto">
          <a:xfrm>
            <a:off x="17969156" y="881288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27309A-DE9E-4772-BBD6-48D63DBD9023}"/>
              </a:ext>
            </a:extLst>
          </p:cNvPr>
          <p:cNvSpPr/>
          <p:nvPr/>
        </p:nvSpPr>
        <p:spPr bwMode="auto">
          <a:xfrm>
            <a:off x="17969157" y="1237885"/>
            <a:ext cx="2986570" cy="1096434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Container Instances (ACS)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One ACI = one Docker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conainer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Role Based Access Control (RBAC)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Short-running workloads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Container Services (AKS)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Orchestration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Long running workloads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26ED57-4E1B-4C3D-B8FA-D856841F5E98}"/>
              </a:ext>
            </a:extLst>
          </p:cNvPr>
          <p:cNvSpPr/>
          <p:nvPr/>
        </p:nvSpPr>
        <p:spPr bwMode="auto">
          <a:xfrm>
            <a:off x="17969156" y="415607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Deployments vs Migrations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2E4411-6460-454D-BAAD-A76707A0DF23}"/>
              </a:ext>
            </a:extLst>
          </p:cNvPr>
          <p:cNvSpPr/>
          <p:nvPr/>
        </p:nvSpPr>
        <p:spPr bwMode="auto">
          <a:xfrm>
            <a:off x="17969157" y="4512675"/>
            <a:ext cx="2986570" cy="109639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Infrastructure Ready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Host on VMs as-is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DevOps Ready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 containers to develop and deploy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Decouple application from infrastructure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Cloud Optimised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Modernise mission critical applications</a:t>
            </a:r>
          </a:p>
          <a:p>
            <a:pPr indent="-69980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8638884" y="8697940"/>
            <a:ext cx="9982821" cy="31508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305429" y="3705694"/>
            <a:ext cx="6307816" cy="68302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4513471" y="4841765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A65514-0DCB-4AB9-871D-34BA9E87C2C7}"/>
              </a:ext>
            </a:extLst>
          </p:cNvPr>
          <p:cNvSpPr/>
          <p:nvPr/>
        </p:nvSpPr>
        <p:spPr bwMode="auto">
          <a:xfrm>
            <a:off x="1403119" y="4228051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C9DC9-B201-4F5D-9483-05FB98BA9BEA}"/>
              </a:ext>
            </a:extLst>
          </p:cNvPr>
          <p:cNvSpPr/>
          <p:nvPr/>
        </p:nvSpPr>
        <p:spPr bwMode="auto">
          <a:xfrm>
            <a:off x="1403120" y="4584649"/>
            <a:ext cx="2986570" cy="157670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50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Subnets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1000 subnets per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Pubic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60 public dynamic addresses per subscription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20 public static addresses per subscription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Private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Max 4096 private addresses per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8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DNS for multiple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requires own DNS server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F344F9-6F5A-4712-8F57-21377FD19009}"/>
              </a:ext>
            </a:extLst>
          </p:cNvPr>
          <p:cNvSpPr/>
          <p:nvPr/>
        </p:nvSpPr>
        <p:spPr bwMode="auto">
          <a:xfrm>
            <a:off x="4513471" y="4228050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 Balancer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4606EB-FFB5-4856-A048-E46E8F9A0757}"/>
              </a:ext>
            </a:extLst>
          </p:cNvPr>
          <p:cNvSpPr/>
          <p:nvPr/>
        </p:nvSpPr>
        <p:spPr bwMode="auto">
          <a:xfrm>
            <a:off x="4513472" y="4584649"/>
            <a:ext cx="2986570" cy="1163822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Transport Layer 4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 protocol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VMs and Cloud service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: Internet and internal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Supported via probes</a:t>
            </a:r>
            <a:endParaRPr lang="en-CA" sz="9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Types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Basic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Standard … up to 1000 VMs, HA ports, and NSG.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1E62E-F18E-44DB-93FD-259B6923DDF3}"/>
              </a:ext>
            </a:extLst>
          </p:cNvPr>
          <p:cNvSpPr txBox="1"/>
          <p:nvPr/>
        </p:nvSpPr>
        <p:spPr>
          <a:xfrm>
            <a:off x="1403119" y="6870324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D493E6-C056-406D-997C-1ADCBCF8E114}"/>
              </a:ext>
            </a:extLst>
          </p:cNvPr>
          <p:cNvSpPr/>
          <p:nvPr/>
        </p:nvSpPr>
        <p:spPr bwMode="auto">
          <a:xfrm>
            <a:off x="4511068" y="5859707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Traffic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EC513E-BF66-4064-AAF4-4D6D6A8CAFC0}"/>
              </a:ext>
            </a:extLst>
          </p:cNvPr>
          <p:cNvSpPr/>
          <p:nvPr/>
        </p:nvSpPr>
        <p:spPr bwMode="auto">
          <a:xfrm>
            <a:off x="4511069" y="6216305"/>
            <a:ext cx="2986570" cy="115679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Traffic management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Any protocol 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VMs, Cloud Service,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Wep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Apps, and external endpoints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Internet facing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HTTP/HTTPS GET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CA" sz="800" dirty="0">
              <a:solidFill>
                <a:srgbClr val="0070C0"/>
              </a:solidFill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Load balancing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Use with load balancer for high-avail and high-per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C3512-97AF-44C9-B44C-4023D1AE4482}"/>
              </a:ext>
            </a:extLst>
          </p:cNvPr>
          <p:cNvSpPr/>
          <p:nvPr/>
        </p:nvSpPr>
        <p:spPr bwMode="auto">
          <a:xfrm>
            <a:off x="1403119" y="6256609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Gateway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EF77E-F13F-49CD-B2AC-E1FD7A63E6F4}"/>
              </a:ext>
            </a:extLst>
          </p:cNvPr>
          <p:cNvSpPr/>
          <p:nvPr/>
        </p:nvSpPr>
        <p:spPr bwMode="auto">
          <a:xfrm>
            <a:off x="1403120" y="6613208"/>
            <a:ext cx="2986570" cy="1282127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DNS level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Application level 7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HTTP and HTTPS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: Any public or internal IP address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Endpoint monitoring: Supported via probes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SSL off loading to avoid costly decryption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 (WAF)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DAEB95-9FF2-40DC-ACC2-3211093DFC25}"/>
              </a:ext>
            </a:extLst>
          </p:cNvPr>
          <p:cNvSpPr txBox="1"/>
          <p:nvPr/>
        </p:nvSpPr>
        <p:spPr>
          <a:xfrm>
            <a:off x="1403119" y="8655697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CB7F36E-C8BC-417A-865B-B358D6B361AF}"/>
              </a:ext>
            </a:extLst>
          </p:cNvPr>
          <p:cNvSpPr/>
          <p:nvPr/>
        </p:nvSpPr>
        <p:spPr bwMode="auto">
          <a:xfrm>
            <a:off x="4511068" y="7491364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External Connectivity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8A65B9-F2C5-4A48-A46B-E252579BC700}"/>
              </a:ext>
            </a:extLst>
          </p:cNvPr>
          <p:cNvSpPr/>
          <p:nvPr/>
        </p:nvSpPr>
        <p:spPr bwMode="auto">
          <a:xfrm>
            <a:off x="4511069" y="7847962"/>
            <a:ext cx="2986570" cy="2233750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Azure VPN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Basic – max 10 site-site, 128 point-site, avg 100Mbps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VpnGw1 – max 30 site-site, 128 point-site, avg 650Mbps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VpnGw2 – max 30 site-site, 128 point-site, avg 1Gbps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VpnGw3 – max 30 site-site, 128 point-site, avg 1.25Gbps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Site-to-site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Requires Routing and Remote Access Service (RRAS)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Protocol Security (IPSec)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Internet Key Exchange (IKE) management protocol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Point-to-site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Connect IKE2 or Secure Socket Tunneling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Prototol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 (SSTP)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No RRAS device required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-to-</a:t>
            </a:r>
            <a:r>
              <a:rPr lang="en-CA" sz="900" b="1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</a:t>
            </a:r>
            <a:endParaRPr lang="en-CA" sz="900" b="1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Max 10 </a:t>
            </a:r>
            <a:r>
              <a:rPr lang="en-CA" sz="800" dirty="0" err="1">
                <a:solidFill>
                  <a:srgbClr val="0070C0"/>
                </a:solidFill>
                <a:cs typeface="Segoe UI" pitchFamily="34" charset="0"/>
              </a:rPr>
              <a:t>VNet</a:t>
            </a:r>
            <a:r>
              <a:rPr lang="en-CA" sz="800" dirty="0">
                <a:solidFill>
                  <a:srgbClr val="0070C0"/>
                </a:solidFill>
                <a:cs typeface="Segoe UI" pitchFamily="34" charset="0"/>
              </a:rPr>
              <a:t> connections (peering) per subscription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ExpressRoute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Any-to-Ant (IPVPN) – provider sets up secure connection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Point-to-Point Ethernet –two provider connections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Co-Located at Cloud Exchange – two cross connections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596865-C152-46BB-B1EA-0738077A518E}"/>
              </a:ext>
            </a:extLst>
          </p:cNvPr>
          <p:cNvSpPr/>
          <p:nvPr/>
        </p:nvSpPr>
        <p:spPr bwMode="auto">
          <a:xfrm>
            <a:off x="1409999" y="8041982"/>
            <a:ext cx="2986571" cy="4199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 Security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AC66E5-5901-4CE6-93AA-063391996DCA}"/>
              </a:ext>
            </a:extLst>
          </p:cNvPr>
          <p:cNvSpPr/>
          <p:nvPr/>
        </p:nvSpPr>
        <p:spPr bwMode="auto">
          <a:xfrm>
            <a:off x="1410000" y="8398580"/>
            <a:ext cx="2986570" cy="2057379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DMZ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Network Security Groups (NSG)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User Defined Routes (UDR)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Firewalls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Network Security Groups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Inbound and outbound rules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Checked between VMs, </a:t>
            </a:r>
            <a:r>
              <a:rPr lang="en-CA" sz="800" dirty="0" err="1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Vnets</a:t>
            </a: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, and other services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Applied to one or more subnets or network interfaces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Low order numbers are higher priority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User Defined Rules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Create UDRs &amp; IP forwarding by creating a routing table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Virtual Network Service Tunneling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Force external traffic through a site-to-site VPN tunnel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Web Application Firewall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Part of Application Gateway and based on OWASP 3.0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Can protect max 20 applications behind an App G/W</a:t>
            </a:r>
          </a:p>
          <a:p>
            <a:pPr marL="360363" lvl="1" indent="-1841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Examples: SQL Injection, Cross-Site Scripting, Bots, 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2D96CE-243A-4C44-B156-F4E9A8B0422E}"/>
              </a:ext>
            </a:extLst>
          </p:cNvPr>
          <p:cNvSpPr/>
          <p:nvPr/>
        </p:nvSpPr>
        <p:spPr bwMode="auto">
          <a:xfrm>
            <a:off x="1312309" y="11002888"/>
            <a:ext cx="6307816" cy="369634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Hybrid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11611" y="10479715"/>
            <a:ext cx="7796484" cy="2460765"/>
          </a:xfrm>
          <a:prstGeom prst="rect">
            <a:avLst/>
          </a:prstGeom>
        </p:spPr>
      </p:pic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48" y="4889696"/>
            <a:ext cx="5757103" cy="14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7236634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9999621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13" y="238979"/>
            <a:ext cx="7676634" cy="47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294BE3-CB12-4F4C-93BD-5500BC0CD226}"/>
              </a:ext>
            </a:extLst>
          </p:cNvPr>
          <p:cNvSpPr/>
          <p:nvPr/>
        </p:nvSpPr>
        <p:spPr bwMode="auto">
          <a:xfrm>
            <a:off x="5961494" y="4312175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7424534" y="6659112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D57AEFC-1D88-4318-874A-D06F352029B3}"/>
              </a:ext>
            </a:extLst>
          </p:cNvPr>
          <p:cNvSpPr/>
          <p:nvPr/>
        </p:nvSpPr>
        <p:spPr bwMode="auto">
          <a:xfrm rot="6679870">
            <a:off x="6451915" y="6672854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747" y="501005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B192-76CD-4095-8EDC-74582A8DE953}"/>
              </a:ext>
            </a:extLst>
          </p:cNvPr>
          <p:cNvSpPr txBox="1"/>
          <p:nvPr/>
        </p:nvSpPr>
        <p:spPr>
          <a:xfrm>
            <a:off x="7091127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E2C-B6CE-4AE9-8B42-1DBDA28C49C2}"/>
              </a:ext>
            </a:extLst>
          </p:cNvPr>
          <p:cNvSpPr txBox="1"/>
          <p:nvPr/>
        </p:nvSpPr>
        <p:spPr>
          <a:xfrm>
            <a:off x="3812075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15c98cf3-0896-4040-874f-f436925621df"/>
    <ds:schemaRef ds:uri="http://schemas.openxmlformats.org/package/2006/metadata/core-properties"/>
    <ds:schemaRef ds:uri="af610f50-4aee-43ff-9d65-64420adb70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1065</Words>
  <Application>Microsoft Office PowerPoint</Application>
  <PresentationFormat>Custom</PresentationFormat>
  <Paragraphs>250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2018-09-13T03:16:30Z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