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9"/>
  </p:notesMasterIdLst>
  <p:sldIdLst>
    <p:sldId id="536" r:id="rId6"/>
    <p:sldId id="262" r:id="rId7"/>
    <p:sldId id="537" r:id="rId8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7C80"/>
    <a:srgbClr val="CC99FF"/>
    <a:srgbClr val="DDC4F4"/>
    <a:srgbClr val="F1E7FB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3C069-99D8-4210-BE71-84A0F6E1D5B8}" v="6872" dt="2018-09-13T02:55:1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294" autoAdjust="0"/>
  </p:normalViewPr>
  <p:slideViewPr>
    <p:cSldViewPr snapToGrid="0">
      <p:cViewPr>
        <p:scale>
          <a:sx n="33" d="100"/>
          <a:sy n="33" d="100"/>
        </p:scale>
        <p:origin x="1555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9/19/2018 7:34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://decolonizeallthethings.com/2015/02/07/under-construction-decolonizing-queer-masculinityies-part-ii-depatriarchalizing-the-body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538211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416CB-5EEC-4CB8-A920-6F1B14A42758}"/>
              </a:ext>
            </a:extLst>
          </p:cNvPr>
          <p:cNvSpPr/>
          <p:nvPr/>
        </p:nvSpPr>
        <p:spPr bwMode="auto">
          <a:xfrm>
            <a:off x="1305429" y="358931"/>
            <a:ext cx="6314696" cy="3152952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Infrastructure as a Service (IaaS)c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C7D678A-326E-4DB3-8AB7-7BAFCFFE4169}"/>
              </a:ext>
            </a:extLst>
          </p:cNvPr>
          <p:cNvSpPr txBox="1"/>
          <p:nvPr/>
        </p:nvSpPr>
        <p:spPr>
          <a:xfrm>
            <a:off x="4520351" y="1495002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2FB55C-F62D-402E-93FF-39D8B274EC41}"/>
              </a:ext>
            </a:extLst>
          </p:cNvPr>
          <p:cNvSpPr/>
          <p:nvPr/>
        </p:nvSpPr>
        <p:spPr bwMode="auto">
          <a:xfrm>
            <a:off x="1409999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Machines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9BC61-C127-413B-8ECC-26C62636B730}"/>
              </a:ext>
            </a:extLst>
          </p:cNvPr>
          <p:cNvSpPr/>
          <p:nvPr/>
        </p:nvSpPr>
        <p:spPr bwMode="auto">
          <a:xfrm>
            <a:off x="1410000" y="1237886"/>
            <a:ext cx="2986570" cy="213969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Availability Set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2 fault domains for classic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3 fault domains for Resource Manager deployments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5 update domains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Scale Set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100 VMs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1000 VMs with placement groups (auto scale)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Managed disks needed for large scale sets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VM Series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 	General purpose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  	Compute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D,E,G  	Memory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 	Storage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	Graphic GPU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	High performance computing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Join VMs to domain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Enable Azure AD Domain Services</a:t>
            </a:r>
          </a:p>
        </p:txBody>
      </p:sp>
      <p:sp>
        <p:nvSpPr>
          <p:cNvPr id="600" name="Rectangle: Rounded Corners 599">
            <a:extLst>
              <a:ext uri="{FF2B5EF4-FFF2-40B4-BE49-F238E27FC236}">
                <a16:creationId xmlns:a16="http://schemas.microsoft.com/office/drawing/2014/main" id="{7B282F07-0CEF-4F34-8C12-A54EC397A52A}"/>
              </a:ext>
            </a:extLst>
          </p:cNvPr>
          <p:cNvSpPr/>
          <p:nvPr/>
        </p:nvSpPr>
        <p:spPr bwMode="auto">
          <a:xfrm>
            <a:off x="4520351" y="88128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High Performance Compute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138DBC82-CED9-488F-8006-AE6700ABAEB4}"/>
              </a:ext>
            </a:extLst>
          </p:cNvPr>
          <p:cNvSpPr/>
          <p:nvPr/>
        </p:nvSpPr>
        <p:spPr bwMode="auto">
          <a:xfrm>
            <a:off x="4520352" y="1237886"/>
            <a:ext cx="2986570" cy="213969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HPC Workload Series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 	General purpose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	Graphic GPU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	High performance computing</a:t>
            </a: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HPC Pack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Windows Server 2012, 2016, and Linux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HPC clusters on-prem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Cloud-native HPC solution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HPC head node and compute nodes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Virtual Machine Scale Sets (VMSS)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VMs using RDMA are placed in same VMSS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Virtual Network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Blob Storage for node disks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Hybrid HPC solution</a:t>
            </a:r>
          </a:p>
          <a:p>
            <a:pPr marL="347663" lvl="1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egoe UI" panose="020B0502040204020203" pitchFamily="34" charset="0"/>
              <a:buChar char="+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ExpressRoute to connect cloud with on-prem</a:t>
            </a:r>
          </a:p>
          <a:p>
            <a:pPr marL="347663" lvl="1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egoe UI" panose="020B0502040204020203" pitchFamily="34" charset="0"/>
              <a:buChar char="+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VPN Gateway endpoint between cloud and on-prem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8037912" y="358931"/>
            <a:ext cx="6314696" cy="5382111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36E13A-4C21-4A38-AD37-42815312E527}"/>
              </a:ext>
            </a:extLst>
          </p:cNvPr>
          <p:cNvSpPr/>
          <p:nvPr/>
        </p:nvSpPr>
        <p:spPr bwMode="auto">
          <a:xfrm>
            <a:off x="8153519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Plans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7EA35-16E0-44BC-9F74-529E1B371124}"/>
              </a:ext>
            </a:extLst>
          </p:cNvPr>
          <p:cNvSpPr/>
          <p:nvPr/>
        </p:nvSpPr>
        <p:spPr bwMode="auto">
          <a:xfrm>
            <a:off x="8153520" y="1237886"/>
            <a:ext cx="2986570" cy="195241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Free and Shared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Basic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3 instances (manual)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10 instances (auto scale)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5 Slots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Daily backups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Azure Traffic Manager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Premium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20 instances (auto scale)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20 Slots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Daily backups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Azure Traffic Manager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Isolated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App Service Environment (ASE) – scalable, secure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100 instances/plan or 100 plans with one instance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DDD13A-6F5A-4DB5-B4E7-6B2EC1E752F1}"/>
              </a:ext>
            </a:extLst>
          </p:cNvPr>
          <p:cNvSpPr/>
          <p:nvPr/>
        </p:nvSpPr>
        <p:spPr bwMode="auto">
          <a:xfrm>
            <a:off x="11245955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Redis Cache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0E8A7-A4FD-41C4-82D7-0C50BA36AE15}"/>
              </a:ext>
            </a:extLst>
          </p:cNvPr>
          <p:cNvSpPr/>
          <p:nvPr/>
        </p:nvSpPr>
        <p:spPr bwMode="auto">
          <a:xfrm>
            <a:off x="11245956" y="1237886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Basic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Ideal for development, testing, and non-critical work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No SLA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Ideal for production and cost effective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Data replication between two nodes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High availability SLA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Premium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Redis persistence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workloads &gt; 53GB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Ability to isolate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3E1373-762A-4A82-8935-1C671FA9EE80}"/>
              </a:ext>
            </a:extLst>
          </p:cNvPr>
          <p:cNvSpPr/>
          <p:nvPr/>
        </p:nvSpPr>
        <p:spPr bwMode="auto">
          <a:xfrm>
            <a:off x="11245953" y="2722842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Content Delivery Network (CDN)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EB4DD9-1F8C-4237-9320-B9E3CD493879}"/>
              </a:ext>
            </a:extLst>
          </p:cNvPr>
          <p:cNvSpPr/>
          <p:nvPr/>
        </p:nvSpPr>
        <p:spPr bwMode="auto">
          <a:xfrm>
            <a:off x="11245954" y="3079440"/>
            <a:ext cx="2986570" cy="29814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Cache static content to multiple regions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F5308B-E82C-4FFE-83A8-77A8A164421C}"/>
              </a:ext>
            </a:extLst>
          </p:cNvPr>
          <p:cNvSpPr/>
          <p:nvPr/>
        </p:nvSpPr>
        <p:spPr bwMode="auto">
          <a:xfrm>
            <a:off x="8153518" y="3304117"/>
            <a:ext cx="2986571" cy="4577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532E0F-609E-4D6D-9A56-70704639101B}"/>
              </a:ext>
            </a:extLst>
          </p:cNvPr>
          <p:cNvSpPr/>
          <p:nvPr/>
        </p:nvSpPr>
        <p:spPr bwMode="auto">
          <a:xfrm>
            <a:off x="8153519" y="3660716"/>
            <a:ext cx="2986570" cy="98240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Multiple programming languages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ASP.NET, Core, Angular, React.js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Securing Web API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AD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AD B2C – with Facebook and Google providers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Active Directory Federated Services (ADFS)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API Management – policies, API keys, throttling, …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88505B-194C-4144-AFB6-B2997EB07A6E}"/>
              </a:ext>
            </a:extLst>
          </p:cNvPr>
          <p:cNvSpPr/>
          <p:nvPr/>
        </p:nvSpPr>
        <p:spPr bwMode="auto">
          <a:xfrm>
            <a:off x="11245952" y="3476804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Traffic Manager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A1D57A-B9A9-4DFF-A18A-2FCDCEF91B63}"/>
              </a:ext>
            </a:extLst>
          </p:cNvPr>
          <p:cNvSpPr/>
          <p:nvPr/>
        </p:nvSpPr>
        <p:spPr bwMode="auto">
          <a:xfrm>
            <a:off x="11245953" y="3833402"/>
            <a:ext cx="2986570" cy="80971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Routing methods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Performance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Weighted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Priority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Geographic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Handle load &amp; locate closest geo region at DNS level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9DA196B-77E9-4182-93FC-3BEB4E056C5B}"/>
              </a:ext>
            </a:extLst>
          </p:cNvPr>
          <p:cNvSpPr/>
          <p:nvPr/>
        </p:nvSpPr>
        <p:spPr bwMode="auto">
          <a:xfrm>
            <a:off x="11243552" y="4730154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Scalability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7090-161E-46CC-914C-40C8CE5B681D}"/>
              </a:ext>
            </a:extLst>
          </p:cNvPr>
          <p:cNvSpPr/>
          <p:nvPr/>
        </p:nvSpPr>
        <p:spPr bwMode="auto">
          <a:xfrm>
            <a:off x="11243553" y="5086752"/>
            <a:ext cx="2986570" cy="55920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Up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Select different (better) Service Plan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Out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Scale out Web App manually or automatically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7BE2A7-CED0-40EE-BC37-E712AF336D61}"/>
              </a:ext>
            </a:extLst>
          </p:cNvPr>
          <p:cNvSpPr/>
          <p:nvPr/>
        </p:nvSpPr>
        <p:spPr bwMode="auto">
          <a:xfrm>
            <a:off x="14881527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4B9453-96B4-4B8B-86FE-E52893C9B98F}"/>
              </a:ext>
            </a:extLst>
          </p:cNvPr>
          <p:cNvSpPr/>
          <p:nvPr/>
        </p:nvSpPr>
        <p:spPr bwMode="auto">
          <a:xfrm>
            <a:off x="14881528" y="1237886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Serverless compute service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Event-driven actions and triggers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HTTP-based API endpoints (HTTP triggers)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Timer triggers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Programming Languages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C#, F#, Node.js, Java, PHP, PowerShell, Batch, JavaScript, Python, Typescript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Plans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Consumption App Service Plan (cost effective)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Other App Service Plans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03F590-18CB-46A7-91B0-5D1B363FC496}"/>
              </a:ext>
            </a:extLst>
          </p:cNvPr>
          <p:cNvSpPr/>
          <p:nvPr/>
        </p:nvSpPr>
        <p:spPr bwMode="auto">
          <a:xfrm>
            <a:off x="14881526" y="4262225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Logic Apps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75E4B2-76DF-4FC5-8E99-7BF58C361B0E}"/>
              </a:ext>
            </a:extLst>
          </p:cNvPr>
          <p:cNvSpPr/>
          <p:nvPr/>
        </p:nvSpPr>
        <p:spPr bwMode="auto">
          <a:xfrm>
            <a:off x="14881527" y="4618823"/>
            <a:ext cx="2986570" cy="49185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Workflow Driven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Integration with cloud and on-prem services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BizTalk, …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5B0414-E653-4E3F-A0DE-BE1EC7A0974D}"/>
              </a:ext>
            </a:extLst>
          </p:cNvPr>
          <p:cNvSpPr/>
          <p:nvPr/>
        </p:nvSpPr>
        <p:spPr bwMode="auto">
          <a:xfrm>
            <a:off x="14881526" y="273328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Fabric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F85AE9-158C-4186-A7CE-E1D177D7DDC1}"/>
              </a:ext>
            </a:extLst>
          </p:cNvPr>
          <p:cNvSpPr/>
          <p:nvPr/>
        </p:nvSpPr>
        <p:spPr bwMode="auto">
          <a:xfrm>
            <a:off x="14881527" y="3089885"/>
            <a:ext cx="2986570" cy="103661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Orchestration Platform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Cloud and on-prem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Container orchestration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Lifecycle Management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Service developer (creates microservices)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Application developer (creates applications)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Application administrator (creates config &amp; packages)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Operator (deploys, monitors, maintains)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BCC65F-583C-4E3F-8D19-696A776EB537}"/>
              </a:ext>
            </a:extLst>
          </p:cNvPr>
          <p:cNvSpPr/>
          <p:nvPr/>
        </p:nvSpPr>
        <p:spPr bwMode="auto">
          <a:xfrm>
            <a:off x="17969157" y="2406269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 Management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6930BD-9245-4815-A453-B113CB8C711C}"/>
              </a:ext>
            </a:extLst>
          </p:cNvPr>
          <p:cNvSpPr/>
          <p:nvPr/>
        </p:nvSpPr>
        <p:spPr bwMode="auto">
          <a:xfrm>
            <a:off x="17969158" y="2762867"/>
            <a:ext cx="2986570" cy="130517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Service that exposes different apps as APIs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API Gateway</a:t>
            </a: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Bridge between app and outside world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Enhanced security, policies, authentication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Caching, throttling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API Management Portal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Define custom APIs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Package APIs into open or protected products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Developer Portal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Developers can access APIs and documentation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56C8AA-7D1F-4B3D-B278-9390D69C136A}"/>
              </a:ext>
            </a:extLst>
          </p:cNvPr>
          <p:cNvSpPr/>
          <p:nvPr/>
        </p:nvSpPr>
        <p:spPr bwMode="auto">
          <a:xfrm>
            <a:off x="17969156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27309A-DE9E-4772-BBD6-48D63DBD9023}"/>
              </a:ext>
            </a:extLst>
          </p:cNvPr>
          <p:cNvSpPr/>
          <p:nvPr/>
        </p:nvSpPr>
        <p:spPr bwMode="auto">
          <a:xfrm>
            <a:off x="17969157" y="1237885"/>
            <a:ext cx="2986570" cy="10964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Container Instances (ACS)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One ACI = one Docker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conainer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Role Based Access Control (RBAC)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Short-running workloads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Container Services (AKS)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Orchestration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Long running workloads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B26ED57-4E1B-4C3D-B8FA-D856841F5E98}"/>
              </a:ext>
            </a:extLst>
          </p:cNvPr>
          <p:cNvSpPr/>
          <p:nvPr/>
        </p:nvSpPr>
        <p:spPr bwMode="auto">
          <a:xfrm>
            <a:off x="17969156" y="415607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Deployments vs Migrations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2E4411-6460-454D-BAAD-A76707A0DF23}"/>
              </a:ext>
            </a:extLst>
          </p:cNvPr>
          <p:cNvSpPr/>
          <p:nvPr/>
        </p:nvSpPr>
        <p:spPr bwMode="auto">
          <a:xfrm>
            <a:off x="17969157" y="4512675"/>
            <a:ext cx="2986570" cy="109639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 Infrastructure Ready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Host on VMs as-is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 DevOps Ready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 containers to develop and deploy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Decouple application from infrastructure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Modernise mission critical applications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4763516" y="5948255"/>
            <a:ext cx="6307816" cy="694973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17971558" y="7084326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A65514-0DCB-4AB9-871D-34BA9E87C2C7}"/>
              </a:ext>
            </a:extLst>
          </p:cNvPr>
          <p:cNvSpPr/>
          <p:nvPr/>
        </p:nvSpPr>
        <p:spPr bwMode="auto">
          <a:xfrm>
            <a:off x="14861206" y="6470612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AC9DC9-B201-4F5D-9483-05FB98BA9BEA}"/>
              </a:ext>
            </a:extLst>
          </p:cNvPr>
          <p:cNvSpPr/>
          <p:nvPr/>
        </p:nvSpPr>
        <p:spPr bwMode="auto">
          <a:xfrm>
            <a:off x="14861207" y="6827210"/>
            <a:ext cx="2986570" cy="157670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50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per subscription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Subnets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1000 subnets per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connections (peering) per subscription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Pubic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60 public dynamic addresses per subscription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20 public static addresses per subscription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Private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Max 4096 private addresses per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DNS for multiple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 requires own DNS server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FF344F9-6F5A-4712-8F57-21377FD19009}"/>
              </a:ext>
            </a:extLst>
          </p:cNvPr>
          <p:cNvSpPr/>
          <p:nvPr/>
        </p:nvSpPr>
        <p:spPr bwMode="auto">
          <a:xfrm>
            <a:off x="17971558" y="6470611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Load Balancer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4606EB-FFB5-4856-A048-E46E8F9A0757}"/>
              </a:ext>
            </a:extLst>
          </p:cNvPr>
          <p:cNvSpPr/>
          <p:nvPr/>
        </p:nvSpPr>
        <p:spPr bwMode="auto">
          <a:xfrm>
            <a:off x="17971559" y="6827210"/>
            <a:ext cx="2986570" cy="116382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Transport Layer 4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Any protocol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VMs and Cloud service endpoints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: Internet and internal facing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Supported via probes</a:t>
            </a: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Types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Basic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 … up to 1000 VMs, HA ports, and NSG.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1E62E-F18E-44DB-93FD-259B6923DDF3}"/>
              </a:ext>
            </a:extLst>
          </p:cNvPr>
          <p:cNvSpPr txBox="1"/>
          <p:nvPr/>
        </p:nvSpPr>
        <p:spPr>
          <a:xfrm>
            <a:off x="14861206" y="9112885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3D493E6-C056-406D-997C-1ADCBCF8E114}"/>
              </a:ext>
            </a:extLst>
          </p:cNvPr>
          <p:cNvSpPr/>
          <p:nvPr/>
        </p:nvSpPr>
        <p:spPr bwMode="auto">
          <a:xfrm>
            <a:off x="17969155" y="810226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Traffic 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EC513E-BF66-4064-AAF4-4D6D6A8CAFC0}"/>
              </a:ext>
            </a:extLst>
          </p:cNvPr>
          <p:cNvSpPr/>
          <p:nvPr/>
        </p:nvSpPr>
        <p:spPr bwMode="auto">
          <a:xfrm>
            <a:off x="17969156" y="8458866"/>
            <a:ext cx="2986570" cy="115679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Traffic management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DNS level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Any protocol 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VMs, Cloud Service, Web Apps, and external endpoints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: Internet facing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HTTP/HTTPS GET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Use with load balancer for high-avail and high-per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C3512-97AF-44C9-B44C-4023D1AE4482}"/>
              </a:ext>
            </a:extLst>
          </p:cNvPr>
          <p:cNvSpPr/>
          <p:nvPr/>
        </p:nvSpPr>
        <p:spPr bwMode="auto">
          <a:xfrm>
            <a:off x="14861206" y="849917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Gateway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3EF77E-F13F-49CD-B2AC-E1FD7A63E6F4}"/>
              </a:ext>
            </a:extLst>
          </p:cNvPr>
          <p:cNvSpPr/>
          <p:nvPr/>
        </p:nvSpPr>
        <p:spPr bwMode="auto">
          <a:xfrm>
            <a:off x="14861207" y="8855769"/>
            <a:ext cx="2986570" cy="1282127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Gateway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DNS level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Application level 7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HTTP and HTTPS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: Any public or internal IP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Supported via probes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SSL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SSL off loading to avoid costly decryption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Firewall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Web Application Firewall (WAF)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DAEB95-9FF2-40DC-ACC2-3211093DFC25}"/>
              </a:ext>
            </a:extLst>
          </p:cNvPr>
          <p:cNvSpPr txBox="1"/>
          <p:nvPr/>
        </p:nvSpPr>
        <p:spPr>
          <a:xfrm>
            <a:off x="14861206" y="10898258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CB7F36E-C8BC-417A-865B-B358D6B361AF}"/>
              </a:ext>
            </a:extLst>
          </p:cNvPr>
          <p:cNvSpPr/>
          <p:nvPr/>
        </p:nvSpPr>
        <p:spPr bwMode="auto">
          <a:xfrm>
            <a:off x="17969155" y="9733925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External Connectivity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8A65B9-F2C5-4A48-A46B-E252579BC700}"/>
              </a:ext>
            </a:extLst>
          </p:cNvPr>
          <p:cNvSpPr/>
          <p:nvPr/>
        </p:nvSpPr>
        <p:spPr bwMode="auto">
          <a:xfrm>
            <a:off x="17969156" y="10090523"/>
            <a:ext cx="2986570" cy="223375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VPN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Basic – max 10 site-site, 128 point-site, avg 100Mbps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VpnGw1 – max 30 site-site, 128 point-site, avg 650Mbps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VpnGw2 – max 30 site-site, 128 point-site, avg 1Gbps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VpnGw3 – max 30 site-site, 128 point-site, avg 1.25Gbps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Site-to-site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Requires Routing and Remote Access Service (RRAS)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Internet Protocol Security (IPSec) connection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Internet Key Exchange (IKE) management protocol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Point-to-site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Connect IKE2 or Secure Socket Tunneling Protocol (SSTP)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No RRAS device required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-to-</a:t>
            </a: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connections (peering) per subscription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ExpressRoute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Any-to-Ant (IPVPN) – provider sets up secure connection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Point-to-Point Ethernet –two provider connections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Co-Located at Cloud Exchange – two cross connections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596865-C152-46BB-B1EA-0738077A518E}"/>
              </a:ext>
            </a:extLst>
          </p:cNvPr>
          <p:cNvSpPr/>
          <p:nvPr/>
        </p:nvSpPr>
        <p:spPr bwMode="auto">
          <a:xfrm>
            <a:off x="14868086" y="10284543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 Security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AC66E5-5901-4CE6-93AA-063391996DCA}"/>
              </a:ext>
            </a:extLst>
          </p:cNvPr>
          <p:cNvSpPr/>
          <p:nvPr/>
        </p:nvSpPr>
        <p:spPr bwMode="auto">
          <a:xfrm>
            <a:off x="14868087" y="10641141"/>
            <a:ext cx="2986570" cy="2057379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DMZ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Network Security Groups (NSG)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User Defined Routes (UDR)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Firewalls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Network Security Groups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Inbound and outbound rules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Checked between VMs,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, and other services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Applied to one or more subnets or network interfaces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Low order numbers are higher priority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User Defined Rules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UDRs &amp; IP forwarding by creating a routing table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Virtual Network Service Tunneling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Force external traffic through a site-to-site VPN tunnel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Web Application Firewall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Part of Application Gateway and based on OWASP 3.0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Can protect max 20 applications behind an App G/W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Examples: SQL Injection, Cross-Site Scripting, Bots, 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2D96CE-243A-4C44-B156-F4E9A8B0422E}"/>
              </a:ext>
            </a:extLst>
          </p:cNvPr>
          <p:cNvSpPr/>
          <p:nvPr/>
        </p:nvSpPr>
        <p:spPr bwMode="auto">
          <a:xfrm>
            <a:off x="1330226" y="3667971"/>
            <a:ext cx="6307816" cy="39559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Hybrid Applications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04C875F-DB31-460E-9BF1-84A396FDBE46}"/>
              </a:ext>
            </a:extLst>
          </p:cNvPr>
          <p:cNvSpPr/>
          <p:nvPr/>
        </p:nvSpPr>
        <p:spPr bwMode="auto">
          <a:xfrm>
            <a:off x="1435672" y="4131192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Relay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64CAF4-83F7-4ED9-BBA4-34351DC9A478}"/>
              </a:ext>
            </a:extLst>
          </p:cNvPr>
          <p:cNvSpPr/>
          <p:nvPr/>
        </p:nvSpPr>
        <p:spPr bwMode="auto">
          <a:xfrm>
            <a:off x="1435673" y="4487788"/>
            <a:ext cx="2986570" cy="747081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Hybrid Connections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Establish a rendezvous point in the cloud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On-prem app connects using HTTP/ Sockets to cloud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WCF Relays (Service Bus Relays)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On-prem app uses WCG bindings to connect to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Srv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Bus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5BF283C-6E4E-4183-9691-9BD684540313}"/>
              </a:ext>
            </a:extLst>
          </p:cNvPr>
          <p:cNvSpPr/>
          <p:nvPr/>
        </p:nvSpPr>
        <p:spPr bwMode="auto">
          <a:xfrm>
            <a:off x="4546024" y="4131192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Management Gateway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DD230D-83C1-40E0-B11E-B5A0F184CB65}"/>
              </a:ext>
            </a:extLst>
          </p:cNvPr>
          <p:cNvSpPr/>
          <p:nvPr/>
        </p:nvSpPr>
        <p:spPr bwMode="auto">
          <a:xfrm>
            <a:off x="4546025" y="4487789"/>
            <a:ext cx="2986570" cy="74708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Data-integration service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workflows to automate data move + transform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Connect to ML, HDInsight, Data Lake Analytics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Data sent over HTTP using certificates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No firewall ports need to be opened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3AA6B56-4539-4B03-9EDA-4C6AAFAC115D}"/>
              </a:ext>
            </a:extLst>
          </p:cNvPr>
          <p:cNvSpPr/>
          <p:nvPr/>
        </p:nvSpPr>
        <p:spPr bwMode="auto">
          <a:xfrm>
            <a:off x="1435672" y="6570854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 Application Proxy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918-26D8-4685-BCE1-E267E4301B76}"/>
              </a:ext>
            </a:extLst>
          </p:cNvPr>
          <p:cNvSpPr/>
          <p:nvPr/>
        </p:nvSpPr>
        <p:spPr bwMode="auto">
          <a:xfrm>
            <a:off x="1435673" y="6927452"/>
            <a:ext cx="2986570" cy="56045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Access on-prem web apps from the cloud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Provides single sign on (SSO) + secure remote access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Connector – lightweight agent on on-prem server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External endpoint – direct URL or access via MyApps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2FFCC7E-308D-4388-AC01-73DEC9966935}"/>
              </a:ext>
            </a:extLst>
          </p:cNvPr>
          <p:cNvSpPr/>
          <p:nvPr/>
        </p:nvSpPr>
        <p:spPr bwMode="auto">
          <a:xfrm>
            <a:off x="4546024" y="6570854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On-Premise Data Gateway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38EE2C-179F-4B6A-801F-3B2E9FB980B4}"/>
              </a:ext>
            </a:extLst>
          </p:cNvPr>
          <p:cNvSpPr/>
          <p:nvPr/>
        </p:nvSpPr>
        <p:spPr bwMode="auto">
          <a:xfrm>
            <a:off x="4546025" y="6927451"/>
            <a:ext cx="2986570" cy="56045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Bridge between on-prem data sources and Azure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Uses Service Bus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-&gt; Analytics, Logic Apps, Flow, Power Apps, …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On-Prem -&gt; SQL Server, SQL Analytics, SharePoint, …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58373CD-5418-4169-8404-F40060B16555}"/>
              </a:ext>
            </a:extLst>
          </p:cNvPr>
          <p:cNvSpPr/>
          <p:nvPr/>
        </p:nvSpPr>
        <p:spPr bwMode="auto">
          <a:xfrm>
            <a:off x="1435672" y="543762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Hybrid Connections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3F6C55-B679-490F-9A9A-D4A3550AB6EB}"/>
              </a:ext>
            </a:extLst>
          </p:cNvPr>
          <p:cNvSpPr/>
          <p:nvPr/>
        </p:nvSpPr>
        <p:spPr bwMode="auto">
          <a:xfrm>
            <a:off x="1435673" y="5794218"/>
            <a:ext cx="2986570" cy="49185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Connects Azure and on-prem applications using TCP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Uses Azure Relay Service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Part of App Service and is a separate Azure feature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86CFC34-EEDF-4D34-BBA0-BDD48BD51EED}"/>
              </a:ext>
            </a:extLst>
          </p:cNvPr>
          <p:cNvSpPr/>
          <p:nvPr/>
        </p:nvSpPr>
        <p:spPr bwMode="auto">
          <a:xfrm>
            <a:off x="4546024" y="543762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</a:t>
            </a:r>
            <a:r>
              <a:rPr lang="en-CA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Integration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AAEB69C-C663-4453-B10C-E5C1244D93B5}"/>
              </a:ext>
            </a:extLst>
          </p:cNvPr>
          <p:cNvSpPr/>
          <p:nvPr/>
        </p:nvSpPr>
        <p:spPr bwMode="auto">
          <a:xfrm>
            <a:off x="4546025" y="5794217"/>
            <a:ext cx="2986570" cy="582197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Enables access from app to other services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Deploy app inside a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Access services within same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 (VMs, DBs, …)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TCP or UDP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FC937-B7B7-4D43-942C-EE3032E3345E}"/>
              </a:ext>
            </a:extLst>
          </p:cNvPr>
          <p:cNvSpPr/>
          <p:nvPr/>
        </p:nvSpPr>
        <p:spPr bwMode="auto">
          <a:xfrm>
            <a:off x="8031032" y="6032334"/>
            <a:ext cx="6314696" cy="68656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Solutions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BAE9296-A328-43F2-8410-27D36B8D2B41}"/>
              </a:ext>
            </a:extLst>
          </p:cNvPr>
          <p:cNvSpPr/>
          <p:nvPr/>
        </p:nvSpPr>
        <p:spPr bwMode="auto">
          <a:xfrm>
            <a:off x="8148877" y="657170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and Replication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7400B9-DECB-4FF3-A1C6-9CD50854E2F1}"/>
              </a:ext>
            </a:extLst>
          </p:cNvPr>
          <p:cNvSpPr/>
          <p:nvPr/>
        </p:nvSpPr>
        <p:spPr bwMode="auto">
          <a:xfrm>
            <a:off x="8148878" y="6928306"/>
            <a:ext cx="2986570" cy="1366186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General-purpose v1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Classic, does not support latest features.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General-purpose v2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Newest, that combines v1 and blob storage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Latest features at a reduction in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csts</a:t>
            </a: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Blob storage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Same features as storage v2 acc, but only block blobs.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Replication (X redundant storage)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Locally – 3 copies within data center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Zone – US East 2 and US Central, 3 datacenter copies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Geo – three regional copies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D0EF41B-2874-45EC-9F50-EB8F0FB87341}"/>
              </a:ext>
            </a:extLst>
          </p:cNvPr>
          <p:cNvSpPr/>
          <p:nvPr/>
        </p:nvSpPr>
        <p:spPr bwMode="auto">
          <a:xfrm>
            <a:off x="11241313" y="657170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Blob Storage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E28C39-EB6F-4244-9DEF-8FE5EB2AD425}"/>
              </a:ext>
            </a:extLst>
          </p:cNvPr>
          <p:cNvSpPr/>
          <p:nvPr/>
        </p:nvSpPr>
        <p:spPr bwMode="auto">
          <a:xfrm>
            <a:off x="11241314" y="6928306"/>
            <a:ext cx="2986570" cy="908357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Features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Unstructured data – VHDs, images, audio, etc.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Max 1TB page blob, 200GB block blob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Access tiers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Hot – optimised for frequently accessed data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Cool – Suitable for backups and not often viewed data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Archive – set at blob level, cannot be read or modified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6E3FD35-4A6D-4434-87C7-CD69CA6845A1}"/>
              </a:ext>
            </a:extLst>
          </p:cNvPr>
          <p:cNvSpPr/>
          <p:nvPr/>
        </p:nvSpPr>
        <p:spPr bwMode="auto">
          <a:xfrm>
            <a:off x="11233138" y="7941549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Table Storage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FEDE18B-3AFE-4717-8A97-DE55B968CA0A}"/>
              </a:ext>
            </a:extLst>
          </p:cNvPr>
          <p:cNvSpPr/>
          <p:nvPr/>
        </p:nvSpPr>
        <p:spPr bwMode="auto">
          <a:xfrm>
            <a:off x="11233139" y="8298147"/>
            <a:ext cx="2986570" cy="692581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Features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Semi-structured, non-relational data.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Suitable for datasets without complex joins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Access via OData and LINA queries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Max 500TB data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35871C1-B698-4813-93F7-CB4D07B0FFC7}"/>
              </a:ext>
            </a:extLst>
          </p:cNvPr>
          <p:cNvSpPr/>
          <p:nvPr/>
        </p:nvSpPr>
        <p:spPr bwMode="auto">
          <a:xfrm>
            <a:off x="11240758" y="9126085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Queue Storage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ACF221-C1F7-4FFF-A872-5D8BBB4616C0}"/>
              </a:ext>
            </a:extLst>
          </p:cNvPr>
          <p:cNvSpPr/>
          <p:nvPr/>
        </p:nvSpPr>
        <p:spPr bwMode="auto">
          <a:xfrm>
            <a:off x="11240759" y="9482683"/>
            <a:ext cx="2986570" cy="64084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Features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Asynchronous processing of messages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REST.API supports GET, PUT, and PEEK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Messages max 64KB and max 7days lifetime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6F7C852-E1F8-4258-B166-FA03E3AA11A7}"/>
              </a:ext>
            </a:extLst>
          </p:cNvPr>
          <p:cNvSpPr/>
          <p:nvPr/>
        </p:nvSpPr>
        <p:spPr bwMode="auto">
          <a:xfrm>
            <a:off x="8148877" y="8403912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Storage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2F262F4-F5AB-4E98-A362-0D7923AC10C7}"/>
              </a:ext>
            </a:extLst>
          </p:cNvPr>
          <p:cNvSpPr/>
          <p:nvPr/>
        </p:nvSpPr>
        <p:spPr bwMode="auto">
          <a:xfrm>
            <a:off x="8148878" y="8760509"/>
            <a:ext cx="2986570" cy="692581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Features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file shares in the cloud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Access with Server Massage Block (SMB) protocol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Cached fast access on Win Server using Azure File Sync</a:t>
            </a: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4FFA22-DB65-455E-A933-99A4E293E2A8}"/>
              </a:ext>
            </a:extLst>
          </p:cNvPr>
          <p:cNvSpPr/>
          <p:nvPr/>
        </p:nvSpPr>
        <p:spPr bwMode="auto">
          <a:xfrm>
            <a:off x="11241313" y="1026497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Disk Storage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314805-5180-408D-9815-BEDE30CD1AEB}"/>
              </a:ext>
            </a:extLst>
          </p:cNvPr>
          <p:cNvSpPr/>
          <p:nvPr/>
        </p:nvSpPr>
        <p:spPr bwMode="auto">
          <a:xfrm>
            <a:off x="11241314" y="10621568"/>
            <a:ext cx="2986570" cy="931641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Features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Used for virtual machines stored in Az Blob storage as page blobs.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Storage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 – unmanaged HDD disk drives. LRS and GRS redundancy only.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Premium – SDD, high-performance disk support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FCAD266-CBF4-42F1-9EB0-EFFE5B2FDA42}"/>
              </a:ext>
            </a:extLst>
          </p:cNvPr>
          <p:cNvSpPr/>
          <p:nvPr/>
        </p:nvSpPr>
        <p:spPr bwMode="auto">
          <a:xfrm>
            <a:off x="8148877" y="959590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StorSimple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02E486C-44DE-40B1-9410-40D4FA334CEC}"/>
              </a:ext>
            </a:extLst>
          </p:cNvPr>
          <p:cNvSpPr/>
          <p:nvPr/>
        </p:nvSpPr>
        <p:spPr bwMode="auto">
          <a:xfrm>
            <a:off x="8148878" y="9952498"/>
            <a:ext cx="2986570" cy="115340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Features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Integrated storage spanning on-rem an cloud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iSCSI and SMB support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StorSimple Virtual Array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Hyper-V 2000 R2 and VMWare 5.5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iSCSI server (AN) or File Server (NAS).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StorSimple 8000 Series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Leased physical device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Virtual Appliance Manager replicates data to cloud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255A7A6-0A46-4B43-B4FE-A4EE9C1F2A2D}"/>
              </a:ext>
            </a:extLst>
          </p:cNvPr>
          <p:cNvSpPr/>
          <p:nvPr/>
        </p:nvSpPr>
        <p:spPr bwMode="auto">
          <a:xfrm>
            <a:off x="8148877" y="11232365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Cosmos DB Storage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A9B634-B4B3-4EE1-9D36-72734FB2232A}"/>
              </a:ext>
            </a:extLst>
          </p:cNvPr>
          <p:cNvSpPr/>
          <p:nvPr/>
        </p:nvSpPr>
        <p:spPr bwMode="auto">
          <a:xfrm>
            <a:off x="8148878" y="11588963"/>
            <a:ext cx="2986570" cy="120861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Features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Premium Azure Table Storage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Multi-model and globally distributed database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Low latency, high availability, high performance 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APIs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SQL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MongoDB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Gremlin (Graph)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Table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Cassandra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4251">
            <a:off x="11687253" y="1139181"/>
            <a:ext cx="9982821" cy="3150828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97E5434-20E8-4F54-A6A9-8C72F74DBA0B}"/>
              </a:ext>
            </a:extLst>
          </p:cNvPr>
          <p:cNvSpPr/>
          <p:nvPr/>
        </p:nvSpPr>
        <p:spPr bwMode="auto">
          <a:xfrm>
            <a:off x="11247302" y="1165751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Search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9F0AF9B-12D8-4132-B80D-7285B70F6BEC}"/>
              </a:ext>
            </a:extLst>
          </p:cNvPr>
          <p:cNvSpPr/>
          <p:nvPr/>
        </p:nvSpPr>
        <p:spPr bwMode="auto">
          <a:xfrm>
            <a:off x="11247303" y="12014108"/>
            <a:ext cx="2986570" cy="782287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Features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Rich search experience over Azure storage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SQL Database,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CosmosDB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, Blob Storage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Text search, analysis, and linguistic analysis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Tiers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Free, Basic, Standard S1/S2/S3/HD</a:t>
            </a:r>
          </a:p>
        </p:txBody>
      </p: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87" y="238979"/>
            <a:ext cx="70199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8" y="7236634"/>
            <a:ext cx="7019925" cy="24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9" y="9999621"/>
            <a:ext cx="7019925" cy="34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645" y="4606059"/>
            <a:ext cx="9568684" cy="587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1118087" y="7259493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8442579" y="6278411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B294BE3-CB12-4F4C-93BD-5500BC0CD226}"/>
              </a:ext>
            </a:extLst>
          </p:cNvPr>
          <p:cNvSpPr/>
          <p:nvPr/>
        </p:nvSpPr>
        <p:spPr bwMode="auto">
          <a:xfrm>
            <a:off x="5961494" y="4312175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7422275" y="6695477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D57AEFC-1D88-4318-874A-D06F352029B3}"/>
              </a:ext>
            </a:extLst>
          </p:cNvPr>
          <p:cNvSpPr/>
          <p:nvPr/>
        </p:nvSpPr>
        <p:spPr bwMode="auto">
          <a:xfrm rot="10800000">
            <a:off x="6591088" y="6698003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685" y="154212"/>
            <a:ext cx="7638644" cy="41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1162599" y="10018050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022" y="4967477"/>
            <a:ext cx="5757103" cy="145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798093">
            <a:off x="7507792" y="3492089"/>
            <a:ext cx="7796484" cy="24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01A9-0361-4788-ABEE-257A7848F8D9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5c98cf3-0896-4040-874f-f436925621df"/>
    <ds:schemaRef ds:uri="http://schemas.microsoft.com/office/2006/metadata/properties"/>
    <ds:schemaRef ds:uri="http://schemas.microsoft.com/sharepoint/v4"/>
    <ds:schemaRef ds:uri="af610f50-4aee-43ff-9d65-64420adb70d2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1615</Words>
  <Application>Microsoft Office PowerPoint</Application>
  <PresentationFormat>Custom</PresentationFormat>
  <Paragraphs>352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2018-09-20T02:47:35Z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