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B"/>
    <a:srgbClr val="FF66CC"/>
    <a:srgbClr val="FF7C80"/>
    <a:srgbClr val="CC99FF"/>
    <a:srgbClr val="DDC4F4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C4AA3-DD00-44DC-A9B8-0A8AD6262E8D}" v="11080" dt="2018-09-30T14:49:54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6294" autoAdjust="0"/>
  </p:normalViewPr>
  <p:slideViewPr>
    <p:cSldViewPr snapToGrid="0">
      <p:cViewPr varScale="1">
        <p:scale>
          <a:sx n="38" d="100"/>
          <a:sy n="38" d="100"/>
        </p:scale>
        <p:origin x="1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9/30/2018 7:51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8402257" y="655524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1/3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43011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79A3AA-30E4-485F-85D9-BEEE8D7AB57F}"/>
              </a:ext>
            </a:extLst>
          </p:cNvPr>
          <p:cNvGrpSpPr/>
          <p:nvPr/>
        </p:nvGrpSpPr>
        <p:grpSpPr>
          <a:xfrm>
            <a:off x="14779925" y="881287"/>
            <a:ext cx="2986571" cy="1729832"/>
            <a:chOff x="14800247" y="881288"/>
            <a:chExt cx="2986571" cy="17298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4800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4800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4C167-AE54-410E-BAD0-3C53EC56EDA7}"/>
              </a:ext>
            </a:extLst>
          </p:cNvPr>
          <p:cNvGrpSpPr/>
          <p:nvPr/>
        </p:nvGrpSpPr>
        <p:grpSpPr>
          <a:xfrm>
            <a:off x="14779925" y="4380449"/>
            <a:ext cx="2986571" cy="848452"/>
            <a:chOff x="14818811" y="4380449"/>
            <a:chExt cx="2986571" cy="8484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4818811" y="43804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4818812" y="4737047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709124B-65E4-43AD-B571-77564DDBDEEE}"/>
              </a:ext>
            </a:extLst>
          </p:cNvPr>
          <p:cNvGrpSpPr/>
          <p:nvPr/>
        </p:nvGrpSpPr>
        <p:grpSpPr>
          <a:xfrm>
            <a:off x="17991879" y="3846610"/>
            <a:ext cx="2986571" cy="1382291"/>
            <a:chOff x="17988598" y="3693149"/>
            <a:chExt cx="2986571" cy="13822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7988598" y="36931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7988599" y="4049747"/>
              <a:ext cx="2986570" cy="102569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E02D8B-91F5-48DD-90BB-B5F943641668}"/>
              </a:ext>
            </a:extLst>
          </p:cNvPr>
          <p:cNvGrpSpPr/>
          <p:nvPr/>
        </p:nvGrpSpPr>
        <p:grpSpPr>
          <a:xfrm>
            <a:off x="14779925" y="2698909"/>
            <a:ext cx="2986571" cy="1593750"/>
            <a:chOff x="14801491" y="2694462"/>
            <a:chExt cx="2986571" cy="15937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4801491" y="269446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4801492" y="3051060"/>
              <a:ext cx="2986570" cy="1237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9F48D9-EDB0-4FCA-BA9E-0F88D15C5E22}"/>
              </a:ext>
            </a:extLst>
          </p:cNvPr>
          <p:cNvGrpSpPr/>
          <p:nvPr/>
        </p:nvGrpSpPr>
        <p:grpSpPr>
          <a:xfrm>
            <a:off x="17991879" y="881287"/>
            <a:ext cx="2986571" cy="1340072"/>
            <a:chOff x="17969156" y="881288"/>
            <a:chExt cx="2986571" cy="13400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796915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7969157" y="1237885"/>
              <a:ext cx="2986570" cy="98347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(ACI)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container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82E3467-8F10-4E3A-A123-7E0BA4EF922C}"/>
              </a:ext>
            </a:extLst>
          </p:cNvPr>
          <p:cNvGrpSpPr/>
          <p:nvPr/>
        </p:nvGrpSpPr>
        <p:grpSpPr>
          <a:xfrm>
            <a:off x="17991879" y="2390964"/>
            <a:ext cx="2986571" cy="1286042"/>
            <a:chOff x="17969154" y="2305716"/>
            <a:chExt cx="2986571" cy="1286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7969154" y="230571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7969155" y="2662314"/>
              <a:ext cx="2986570" cy="9294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763516" y="7585802"/>
            <a:ext cx="6307816" cy="49185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14861205" y="11372640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4133419-4215-435B-A799-5B4744954C0C}"/>
              </a:ext>
            </a:extLst>
          </p:cNvPr>
          <p:cNvGrpSpPr/>
          <p:nvPr/>
        </p:nvGrpSpPr>
        <p:grpSpPr>
          <a:xfrm>
            <a:off x="14779925" y="8108157"/>
            <a:ext cx="2986571" cy="1933300"/>
            <a:chOff x="14800247" y="6066436"/>
            <a:chExt cx="2986571" cy="1933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A65514-0DCB-4AB9-871D-34BA9E87C2C7}"/>
                </a:ext>
              </a:extLst>
            </p:cNvPr>
            <p:cNvSpPr/>
            <p:nvPr/>
          </p:nvSpPr>
          <p:spPr bwMode="auto">
            <a:xfrm>
              <a:off x="14800247" y="606643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Network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AC9DC9-B201-4F5D-9483-05FB98BA9BEA}"/>
                </a:ext>
              </a:extLst>
            </p:cNvPr>
            <p:cNvSpPr/>
            <p:nvPr/>
          </p:nvSpPr>
          <p:spPr bwMode="auto">
            <a:xfrm>
              <a:off x="14800248" y="6423034"/>
              <a:ext cx="2986570" cy="15767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50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Subnets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subnets per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Pubic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60 public dynamic addresses per subscription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20 public static addresses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Private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4096 private addresses per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 for multiple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 requires own DNS server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8B23BEA-D516-4972-AB22-52784EAC0AC0}"/>
              </a:ext>
            </a:extLst>
          </p:cNvPr>
          <p:cNvGrpSpPr/>
          <p:nvPr/>
        </p:nvGrpSpPr>
        <p:grpSpPr>
          <a:xfrm>
            <a:off x="17991879" y="8108157"/>
            <a:ext cx="2986571" cy="1520421"/>
            <a:chOff x="17991879" y="6066435"/>
            <a:chExt cx="2986571" cy="15204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FF344F9-6F5A-4712-8F57-21377FD19009}"/>
                </a:ext>
              </a:extLst>
            </p:cNvPr>
            <p:cNvSpPr/>
            <p:nvPr/>
          </p:nvSpPr>
          <p:spPr bwMode="auto">
            <a:xfrm>
              <a:off x="17991879" y="606643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Balancer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4606EB-FFB5-4856-A048-E46E8F9A0757}"/>
                </a:ext>
              </a:extLst>
            </p:cNvPr>
            <p:cNvSpPr/>
            <p:nvPr/>
          </p:nvSpPr>
          <p:spPr bwMode="auto">
            <a:xfrm>
              <a:off x="17991880" y="6423034"/>
              <a:ext cx="2986570" cy="116382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Transport Layer 4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VMs and Cloud service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: Internet and internal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Supported via probes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Types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… up to 1000 VMs, HA ports, and NSG.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89A072-932B-4E41-9562-D429682BC7A3}"/>
              </a:ext>
            </a:extLst>
          </p:cNvPr>
          <p:cNvGrpSpPr/>
          <p:nvPr/>
        </p:nvGrpSpPr>
        <p:grpSpPr>
          <a:xfrm>
            <a:off x="14779925" y="10369568"/>
            <a:ext cx="2986571" cy="1414538"/>
            <a:chOff x="14800246" y="8112864"/>
            <a:chExt cx="2986571" cy="141453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3D493E6-C056-406D-997C-1ADCBCF8E114}"/>
                </a:ext>
              </a:extLst>
            </p:cNvPr>
            <p:cNvSpPr/>
            <p:nvPr/>
          </p:nvSpPr>
          <p:spPr bwMode="auto">
            <a:xfrm>
              <a:off x="14800246" y="811286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EC513E-BF66-4064-AAF4-4D6D6A8CAFC0}"/>
                </a:ext>
              </a:extLst>
            </p:cNvPr>
            <p:cNvSpPr/>
            <p:nvPr/>
          </p:nvSpPr>
          <p:spPr bwMode="auto">
            <a:xfrm>
              <a:off x="14800247" y="8469462"/>
              <a:ext cx="2986570" cy="10579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Traffic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Any protocol 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VMs, Cloud Service, Web Apps, and external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Internet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HTTP/HTTPS GET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Use with load balancer for high-avail and high-per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B13A0E4-77B7-456D-B86D-E634ABF43B83}"/>
              </a:ext>
            </a:extLst>
          </p:cNvPr>
          <p:cNvGrpSpPr/>
          <p:nvPr/>
        </p:nvGrpSpPr>
        <p:grpSpPr>
          <a:xfrm>
            <a:off x="17991879" y="9962849"/>
            <a:ext cx="2986571" cy="1638726"/>
            <a:chOff x="17986589" y="7695854"/>
            <a:chExt cx="2986571" cy="163872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93C3512-97AF-44C9-B44C-4023D1AE4482}"/>
                </a:ext>
              </a:extLst>
            </p:cNvPr>
            <p:cNvSpPr/>
            <p:nvPr/>
          </p:nvSpPr>
          <p:spPr bwMode="auto">
            <a:xfrm>
              <a:off x="17986589" y="76958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Application Gateway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3EF77E-F13F-49CD-B2AC-E1FD7A63E6F4}"/>
                </a:ext>
              </a:extLst>
            </p:cNvPr>
            <p:cNvSpPr/>
            <p:nvPr/>
          </p:nvSpPr>
          <p:spPr bwMode="auto">
            <a:xfrm>
              <a:off x="17986590" y="8052453"/>
              <a:ext cx="2986570" cy="12821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Gateway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Application level 7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 and HTTPS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Any public or internal IP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Supported via probes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715963" algn="l"/>
                </a:tabLst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 off loading to avoid costly decryption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 (WAF)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43E8DD-5E04-4B25-8883-25E028BE1E39}"/>
              </a:ext>
            </a:extLst>
          </p:cNvPr>
          <p:cNvGrpSpPr/>
          <p:nvPr/>
        </p:nvGrpSpPr>
        <p:grpSpPr>
          <a:xfrm>
            <a:off x="17991879" y="11935845"/>
            <a:ext cx="2986571" cy="2590348"/>
            <a:chOff x="17987701" y="9447083"/>
            <a:chExt cx="2986571" cy="259034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CB7F36E-C8BC-417A-865B-B358D6B361AF}"/>
                </a:ext>
              </a:extLst>
            </p:cNvPr>
            <p:cNvSpPr/>
            <p:nvPr/>
          </p:nvSpPr>
          <p:spPr bwMode="auto">
            <a:xfrm>
              <a:off x="17987701" y="944708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External Connectivity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8A65B9-F2C5-4A48-A46B-E252579BC700}"/>
                </a:ext>
              </a:extLst>
            </p:cNvPr>
            <p:cNvSpPr/>
            <p:nvPr/>
          </p:nvSpPr>
          <p:spPr bwMode="auto">
            <a:xfrm>
              <a:off x="17987702" y="9803681"/>
              <a:ext cx="2986570" cy="22337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VPN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Basic – max 10 site-site, 128 point-site, avg 100Mbps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VpnGw1 – max 30 site-site, 128 point-site, avg 650Mbps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VpnGw2 – max 30 site-site, 128 point-site, avg 1Gbps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VpnGw3 – max 30 site-site, 128 point-site, avg 1.25Gbps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Site-to-site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Requires Routing and Remote Access Service (RRAS)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Protocol Security (IPSec)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Key Exchange (IKE) management protocol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Connect IKE2 or Secure Socket Tunneling Protocol (SSTP)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No RRAS device required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-to-</a:t>
              </a: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Any-to-Ant (IPVPN) – provider sets up secure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Point-to-Point Ethernet –two provider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Co-Located at Cloud Exchange – two cross connections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F1EEC60-3BA1-48B9-807B-5044BB789182}"/>
              </a:ext>
            </a:extLst>
          </p:cNvPr>
          <p:cNvGrpSpPr/>
          <p:nvPr/>
        </p:nvGrpSpPr>
        <p:grpSpPr>
          <a:xfrm>
            <a:off x="14779925" y="12112216"/>
            <a:ext cx="2986571" cy="2413977"/>
            <a:chOff x="14800246" y="9610345"/>
            <a:chExt cx="2986571" cy="241397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596865-C152-46BB-B1EA-0738077A518E}"/>
                </a:ext>
              </a:extLst>
            </p:cNvPr>
            <p:cNvSpPr/>
            <p:nvPr/>
          </p:nvSpPr>
          <p:spPr bwMode="auto">
            <a:xfrm>
              <a:off x="14800246" y="961034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 Security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AC66E5-5901-4CE6-93AA-063391996DCA}"/>
                </a:ext>
              </a:extLst>
            </p:cNvPr>
            <p:cNvSpPr/>
            <p:nvPr/>
          </p:nvSpPr>
          <p:spPr bwMode="auto">
            <a:xfrm>
              <a:off x="14800247" y="9966943"/>
              <a:ext cx="2986570" cy="205737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DMZ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 (NSG)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Routes (UDR)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Inbound and outbound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Checked between VMs,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and other services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Applied to one or more subnets or network interfaces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order numbers are higher priority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UDRs &amp; IP forwarding by creating a routing table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 Service Tunneling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Force external traffic through a site-to-site VPN tunnel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Part of Application Gateway and based on OWASP 3.0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Can protect max 20 applications behind an App G/W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Examples: SQL Injection, Cross-Site Scripting, Bots, …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7519577" y="358932"/>
            <a:ext cx="6314696" cy="54022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19902-925F-4329-BD1C-C0C718FCC393}"/>
              </a:ext>
            </a:extLst>
          </p:cNvPr>
          <p:cNvGrpSpPr/>
          <p:nvPr/>
        </p:nvGrpSpPr>
        <p:grpSpPr>
          <a:xfrm>
            <a:off x="7613620" y="881287"/>
            <a:ext cx="2986571" cy="2309010"/>
            <a:chOff x="8153519" y="881288"/>
            <a:chExt cx="2986571" cy="230901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815351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815352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C4E53C-9757-4B76-9338-D94173CAB804}"/>
              </a:ext>
            </a:extLst>
          </p:cNvPr>
          <p:cNvGrpSpPr/>
          <p:nvPr/>
        </p:nvGrpSpPr>
        <p:grpSpPr>
          <a:xfrm>
            <a:off x="10845465" y="881287"/>
            <a:ext cx="2986571" cy="1729832"/>
            <a:chOff x="11245955" y="881288"/>
            <a:chExt cx="2986571" cy="17298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124595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1245956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73EB25-5CB3-4351-8FBA-F55AEE278183}"/>
              </a:ext>
            </a:extLst>
          </p:cNvPr>
          <p:cNvGrpSpPr/>
          <p:nvPr/>
        </p:nvGrpSpPr>
        <p:grpSpPr>
          <a:xfrm>
            <a:off x="7613620" y="5407247"/>
            <a:ext cx="2986571" cy="654742"/>
            <a:chOff x="8162569" y="4309550"/>
            <a:chExt cx="2986571" cy="6547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8162569" y="43095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8162570" y="4666148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49C38-8E11-4B86-A648-8C0F63EFAC73}"/>
              </a:ext>
            </a:extLst>
          </p:cNvPr>
          <p:cNvGrpSpPr/>
          <p:nvPr/>
        </p:nvGrpSpPr>
        <p:grpSpPr>
          <a:xfrm>
            <a:off x="10845465" y="4722986"/>
            <a:ext cx="2986571" cy="1339003"/>
            <a:chOff x="11233138" y="3724027"/>
            <a:chExt cx="2986571" cy="133900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11233138" y="372402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11233139" y="408062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76DF6E-2EDA-4888-904F-5CA475804B71}"/>
              </a:ext>
            </a:extLst>
          </p:cNvPr>
          <p:cNvGrpSpPr/>
          <p:nvPr/>
        </p:nvGrpSpPr>
        <p:grpSpPr>
          <a:xfrm>
            <a:off x="10845465" y="3218640"/>
            <a:ext cx="2986571" cy="896825"/>
            <a:chOff x="11235742" y="2720312"/>
            <a:chExt cx="2986571" cy="89682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1235742" y="27203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1235743" y="3076910"/>
              <a:ext cx="2986570" cy="5402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Performance, Weighted, Priority, 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4533CC-7C48-42E7-9314-0DAAF396499D}"/>
              </a:ext>
            </a:extLst>
          </p:cNvPr>
          <p:cNvGrpSpPr/>
          <p:nvPr/>
        </p:nvGrpSpPr>
        <p:grpSpPr>
          <a:xfrm>
            <a:off x="7613620" y="3840872"/>
            <a:ext cx="2986571" cy="915800"/>
            <a:chOff x="8162569" y="3288053"/>
            <a:chExt cx="2986571" cy="915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8162569" y="328805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8162570" y="3644651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7630543" y="7585802"/>
            <a:ext cx="6314696" cy="52868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92EDFF0-4D86-4F38-BB75-92D9BC85372C}"/>
              </a:ext>
            </a:extLst>
          </p:cNvPr>
          <p:cNvGrpSpPr/>
          <p:nvPr/>
        </p:nvGrpSpPr>
        <p:grpSpPr>
          <a:xfrm>
            <a:off x="7613620" y="8108157"/>
            <a:ext cx="2986571" cy="1722784"/>
            <a:chOff x="8148878" y="5885011"/>
            <a:chExt cx="2986571" cy="17227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BAE9296-A328-43F2-8410-27D36B8D2B41}"/>
                </a:ext>
              </a:extLst>
            </p:cNvPr>
            <p:cNvSpPr/>
            <p:nvPr/>
          </p:nvSpPr>
          <p:spPr bwMode="auto">
            <a:xfrm>
              <a:off x="8148878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and Replication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7400B9-DECB-4FF3-A1C6-9CD50854E2F1}"/>
                </a:ext>
              </a:extLst>
            </p:cNvPr>
            <p:cNvSpPr/>
            <p:nvPr/>
          </p:nvSpPr>
          <p:spPr bwMode="auto">
            <a:xfrm>
              <a:off x="8148879" y="6241609"/>
              <a:ext cx="2986570" cy="13661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v1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Classic, does not support latest features.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v2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Newest, that combines v1 and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Latest features at a reduction in costs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Same features as storage v2 acc, but only block blobs.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Replication (X redundant storage)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Locally – 3 copies within data center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Zone – US East 2 and US Central, 3 datacenter copies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 – three regional copies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0269756-B630-4FE6-BC54-4BF84298BD9B}"/>
              </a:ext>
            </a:extLst>
          </p:cNvPr>
          <p:cNvGrpSpPr/>
          <p:nvPr/>
        </p:nvGrpSpPr>
        <p:grpSpPr>
          <a:xfrm>
            <a:off x="10845465" y="8108157"/>
            <a:ext cx="2986571" cy="1184537"/>
            <a:chOff x="11241314" y="5885011"/>
            <a:chExt cx="2986571" cy="118453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0EF41B-2874-45EC-9F50-EB8F0FB87341}"/>
                </a:ext>
              </a:extLst>
            </p:cNvPr>
            <p:cNvSpPr/>
            <p:nvPr/>
          </p:nvSpPr>
          <p:spPr bwMode="auto">
            <a:xfrm>
              <a:off x="11241314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Blob Storage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E28C39-EB6F-4244-9DEF-8FE5EB2AD425}"/>
                </a:ext>
              </a:extLst>
            </p:cNvPr>
            <p:cNvSpPr/>
            <p:nvPr/>
          </p:nvSpPr>
          <p:spPr bwMode="auto">
            <a:xfrm>
              <a:off x="11241315" y="6241610"/>
              <a:ext cx="2986570" cy="82793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Unstructured data – VHDs, images, audio, etc.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1TB page blob, 200GB block blob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Hot – optimised for frequently accessed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Cool – Suitable for backups and not often viewed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Archive – set at blob level, cannot be read or modified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7F21FC9-5E0B-4CED-973D-89D874D9CE9F}"/>
              </a:ext>
            </a:extLst>
          </p:cNvPr>
          <p:cNvGrpSpPr/>
          <p:nvPr/>
        </p:nvGrpSpPr>
        <p:grpSpPr>
          <a:xfrm>
            <a:off x="10845465" y="9615469"/>
            <a:ext cx="2986571" cy="935371"/>
            <a:chOff x="11233139" y="7177493"/>
            <a:chExt cx="2986571" cy="9353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6E3FD35-4A6D-4434-87C7-CD69CA6845A1}"/>
                </a:ext>
              </a:extLst>
            </p:cNvPr>
            <p:cNvSpPr/>
            <p:nvPr/>
          </p:nvSpPr>
          <p:spPr bwMode="auto">
            <a:xfrm>
              <a:off x="11233139" y="71774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Table Storage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EDE18B-3AFE-4717-8A97-DE55B968CA0A}"/>
                </a:ext>
              </a:extLst>
            </p:cNvPr>
            <p:cNvSpPr/>
            <p:nvPr/>
          </p:nvSpPr>
          <p:spPr bwMode="auto">
            <a:xfrm>
              <a:off x="11233140" y="7534092"/>
              <a:ext cx="2986570" cy="57877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Semi-structured, non-relational data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Suitable for datasets without complex joins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via OData and LINA queries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500TB data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49C1647-27AF-4DF5-89C8-73FE8ED489C4}"/>
              </a:ext>
            </a:extLst>
          </p:cNvPr>
          <p:cNvGrpSpPr/>
          <p:nvPr/>
        </p:nvGrpSpPr>
        <p:grpSpPr>
          <a:xfrm>
            <a:off x="10845465" y="10873615"/>
            <a:ext cx="2986571" cy="889719"/>
            <a:chOff x="11233139" y="8233650"/>
            <a:chExt cx="2986571" cy="889719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35871C1-B698-4813-93F7-CB4D07B0FFC7}"/>
                </a:ext>
              </a:extLst>
            </p:cNvPr>
            <p:cNvSpPr/>
            <p:nvPr/>
          </p:nvSpPr>
          <p:spPr bwMode="auto">
            <a:xfrm>
              <a:off x="11233139" y="82336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Queue 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ACF221-C1F7-4FFF-A872-5D8BBB4616C0}"/>
                </a:ext>
              </a:extLst>
            </p:cNvPr>
            <p:cNvSpPr/>
            <p:nvPr/>
          </p:nvSpPr>
          <p:spPr bwMode="auto">
            <a:xfrm>
              <a:off x="11233140" y="8590248"/>
              <a:ext cx="2986570" cy="5331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Asynchronous processing of messages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REST.API supports GET, PUT, and PEEK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Messages max 64KB and max 7days lifetime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93617F0-4945-4232-A101-2C1DCDEC8ACA}"/>
              </a:ext>
            </a:extLst>
          </p:cNvPr>
          <p:cNvGrpSpPr/>
          <p:nvPr/>
        </p:nvGrpSpPr>
        <p:grpSpPr>
          <a:xfrm>
            <a:off x="7613620" y="10234223"/>
            <a:ext cx="2986571" cy="943012"/>
            <a:chOff x="8148878" y="7717215"/>
            <a:chExt cx="2986571" cy="94301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6F7C852-E1F8-4258-B166-FA03E3AA11A7}"/>
                </a:ext>
              </a:extLst>
            </p:cNvPr>
            <p:cNvSpPr/>
            <p:nvPr/>
          </p:nvSpPr>
          <p:spPr bwMode="auto">
            <a:xfrm>
              <a:off x="8148878" y="771721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File Storage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262F4-F5AB-4E98-A362-0D7923AC10C7}"/>
                </a:ext>
              </a:extLst>
            </p:cNvPr>
            <p:cNvSpPr/>
            <p:nvPr/>
          </p:nvSpPr>
          <p:spPr bwMode="auto">
            <a:xfrm>
              <a:off x="8148879" y="8073813"/>
              <a:ext cx="2986570" cy="58641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file shares in the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with Server Massage Block (SMB)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Cached fast access on Win Server using Azure File Sync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CAA2CEC-192A-4E19-AB38-B27E17FEF1B2}"/>
              </a:ext>
            </a:extLst>
          </p:cNvPr>
          <p:cNvGrpSpPr/>
          <p:nvPr/>
        </p:nvGrpSpPr>
        <p:grpSpPr>
          <a:xfrm>
            <a:off x="10845465" y="12086109"/>
            <a:ext cx="2986571" cy="1043317"/>
            <a:chOff x="11233139" y="9219574"/>
            <a:chExt cx="2986571" cy="104331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54FFA22-DB65-455E-A933-99A4E293E2A8}"/>
                </a:ext>
              </a:extLst>
            </p:cNvPr>
            <p:cNvSpPr/>
            <p:nvPr/>
          </p:nvSpPr>
          <p:spPr bwMode="auto">
            <a:xfrm>
              <a:off x="11233139" y="921957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Disk Storage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314805-5180-408D-9815-BEDE30CD1AEB}"/>
                </a:ext>
              </a:extLst>
            </p:cNvPr>
            <p:cNvSpPr/>
            <p:nvPr/>
          </p:nvSpPr>
          <p:spPr bwMode="auto">
            <a:xfrm>
              <a:off x="11233140" y="9576173"/>
              <a:ext cx="2986570" cy="686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Used for VMs stored in Az Blob storage as page blobs.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– unmanaged HDD disk drives. LRS and GRS redundancy only.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– SDD, high-performance disk support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0B7BB1A-B37C-44DB-AC94-872B6DB1FA65}"/>
              </a:ext>
            </a:extLst>
          </p:cNvPr>
          <p:cNvGrpSpPr/>
          <p:nvPr/>
        </p:nvGrpSpPr>
        <p:grpSpPr>
          <a:xfrm>
            <a:off x="7613620" y="11580517"/>
            <a:ext cx="2986571" cy="1376900"/>
            <a:chOff x="8153519" y="8792050"/>
            <a:chExt cx="2986571" cy="137690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FCAD266-CBF4-42F1-9EB0-EFFE5B2FDA42}"/>
                </a:ext>
              </a:extLst>
            </p:cNvPr>
            <p:cNvSpPr/>
            <p:nvPr/>
          </p:nvSpPr>
          <p:spPr bwMode="auto">
            <a:xfrm>
              <a:off x="8153519" y="87920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StorSimple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2E486C-44DE-40B1-9410-40D4FA334CEC}"/>
                </a:ext>
              </a:extLst>
            </p:cNvPr>
            <p:cNvSpPr/>
            <p:nvPr/>
          </p:nvSpPr>
          <p:spPr bwMode="auto">
            <a:xfrm>
              <a:off x="8153520" y="9148648"/>
              <a:ext cx="2986570" cy="10203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Integrated storage spanning on-rem an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iSCSI and SMB support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Virtual Array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Hyper-V 2000 R2 and VMWare 5.5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iSCSI server (AN) or File Server (NAS).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8000 Series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Leased physical device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Virtual Appliance Manager replicates data to cloud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4E42EAC-C57A-4A10-ABD7-972F0184902A}"/>
              </a:ext>
            </a:extLst>
          </p:cNvPr>
          <p:cNvGrpSpPr/>
          <p:nvPr/>
        </p:nvGrpSpPr>
        <p:grpSpPr>
          <a:xfrm>
            <a:off x="7613620" y="13360699"/>
            <a:ext cx="2986571" cy="1182253"/>
            <a:chOff x="8162570" y="10262891"/>
            <a:chExt cx="2986571" cy="118225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255A7A6-0A46-4B43-B4FE-A4EE9C1F2A2D}"/>
                </a:ext>
              </a:extLst>
            </p:cNvPr>
            <p:cNvSpPr/>
            <p:nvPr/>
          </p:nvSpPr>
          <p:spPr bwMode="auto">
            <a:xfrm>
              <a:off x="8162570" y="10262891"/>
              <a:ext cx="2986571" cy="43509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Cosmos DB Storage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A9B634-B4B3-4EE1-9D36-72734FB2232A}"/>
                </a:ext>
              </a:extLst>
            </p:cNvPr>
            <p:cNvSpPr/>
            <p:nvPr/>
          </p:nvSpPr>
          <p:spPr bwMode="auto">
            <a:xfrm>
              <a:off x="8162571" y="10619489"/>
              <a:ext cx="2986570" cy="82565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Azure Table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Multi-model and globally distributed database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latency, high availability, high performance 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SQL, MongoDB, Gremlin (Graph), Table, Cassandra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E2AD97-E7FB-4119-98C7-079039004CDA}"/>
              </a:ext>
            </a:extLst>
          </p:cNvPr>
          <p:cNvGrpSpPr/>
          <p:nvPr/>
        </p:nvGrpSpPr>
        <p:grpSpPr>
          <a:xfrm>
            <a:off x="10845465" y="13452201"/>
            <a:ext cx="2986571" cy="1090751"/>
            <a:chOff x="11233139" y="10354393"/>
            <a:chExt cx="2986571" cy="1090751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7E5434-20E8-4F54-A6A9-8C72F74DBA0B}"/>
                </a:ext>
              </a:extLst>
            </p:cNvPr>
            <p:cNvSpPr/>
            <p:nvPr/>
          </p:nvSpPr>
          <p:spPr bwMode="auto">
            <a:xfrm>
              <a:off x="11233139" y="103543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F0AF9B-12D8-4132-B80D-7285B70F6BEC}"/>
                </a:ext>
              </a:extLst>
            </p:cNvPr>
            <p:cNvSpPr/>
            <p:nvPr/>
          </p:nvSpPr>
          <p:spPr bwMode="auto">
            <a:xfrm>
              <a:off x="11233140" y="10710992"/>
              <a:ext cx="2986570" cy="734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Rich search experience over Azure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 Database,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CosmosDB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Text search, analysis, and linguistic analysis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Free, Basic, Standard S1/S2/S3/HD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6297"/>
              <a:chOff x="4520351" y="881287"/>
              <a:chExt cx="2986571" cy="2496297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96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  <a:p>
                <a:pPr indent="-69980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Extensibility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9C199E-4579-40B0-9665-05DD82AF49FA}"/>
              </a:ext>
            </a:extLst>
          </p:cNvPr>
          <p:cNvGrpSpPr/>
          <p:nvPr/>
        </p:nvGrpSpPr>
        <p:grpSpPr>
          <a:xfrm>
            <a:off x="14814404" y="5357311"/>
            <a:ext cx="6164046" cy="704678"/>
            <a:chOff x="1409999" y="881288"/>
            <a:chExt cx="2986571" cy="70467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B4367C0-3788-4873-AB47-3348DEBE0565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IoT Hub vs Event Hub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2BB9DAE-23BC-4832-95D4-E9C273980D7A}"/>
                </a:ext>
              </a:extLst>
            </p:cNvPr>
            <p:cNvSpPr/>
            <p:nvPr/>
          </p:nvSpPr>
          <p:spPr bwMode="auto">
            <a:xfrm>
              <a:off x="1410000" y="1237887"/>
              <a:ext cx="2986570" cy="34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IoT Hub –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Two-way communication Azure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 Devices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Cost effective data ingest, on-way communication from Devices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 Azure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- </a:t>
              </a:r>
              <a:r>
                <a:rPr lang="en-CA" sz="8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Bus</a:t>
              </a: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068578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2/3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7E0BB-FF17-4D28-A70C-7662E1A71074}"/>
              </a:ext>
            </a:extLst>
          </p:cNvPr>
          <p:cNvGrpSpPr/>
          <p:nvPr/>
        </p:nvGrpSpPr>
        <p:grpSpPr>
          <a:xfrm>
            <a:off x="569970" y="384852"/>
            <a:ext cx="6152526" cy="4789493"/>
            <a:chOff x="569970" y="384852"/>
            <a:chExt cx="6152526" cy="4789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69970" y="384852"/>
              <a:ext cx="6152526" cy="67267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Resources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69970" y="907209"/>
              <a:ext cx="2986571" cy="1811607"/>
              <a:chOff x="1409999" y="881288"/>
              <a:chExt cx="2986571" cy="181160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Active Directory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4550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Directory and identity management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Plans – Free (no SLA, 500k objects), Basic, Premium P1/P2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Protocols – OAuth 2.0, OpenID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V1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 and school accounts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Active Directory Library (ADAL)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V2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Work, school, and personal accounts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Microsoft Authentication Library (MSAL)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Graph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Connects multi services and provides single endpoint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AAD is integrated in Microsoft Graph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35925" y="907209"/>
              <a:ext cx="2986571" cy="1360503"/>
              <a:chOff x="4520351" y="881287"/>
              <a:chExt cx="2986571" cy="1360503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Connect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0039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Synchronise on-prem AD identities with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password hash synchronisation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passwords hashes synched between AD and AAD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Hash synched with any change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pass-through authentication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Passwords are not synchronised, but validated on-prem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64CBE3-0F3D-4327-B7D5-053F5FC8ED6D}"/>
                </a:ext>
              </a:extLst>
            </p:cNvPr>
            <p:cNvGrpSpPr/>
            <p:nvPr/>
          </p:nvGrpSpPr>
          <p:grpSpPr>
            <a:xfrm>
              <a:off x="569970" y="2824021"/>
              <a:ext cx="2986571" cy="1304519"/>
              <a:chOff x="1409999" y="881288"/>
              <a:chExt cx="2986571" cy="13045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9E85396-C93D-4633-B243-532D6E070D6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Federation Services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FB01E7-60C3-49FC-B074-80E9977EB5C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479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Authentication provider for external users to on-prem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SSO for federated users accessing on-prem apps, using Azure AD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Services (WS) – WS-Federation compatible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external user account management – own credentials using Security Assertion Markup Language (SAML)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Install on-prem of Azure VM and use MS Graph.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0EEB67-CB7E-4EE9-AB92-5B034CA6ECCB}"/>
                </a:ext>
              </a:extLst>
            </p:cNvPr>
            <p:cNvGrpSpPr/>
            <p:nvPr/>
          </p:nvGrpSpPr>
          <p:grpSpPr>
            <a:xfrm>
              <a:off x="569970" y="4233746"/>
              <a:ext cx="2986571" cy="940599"/>
              <a:chOff x="4520351" y="881287"/>
              <a:chExt cx="2986571" cy="9405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FC2E51-A4FA-4C3E-A37D-88FEFEDCA51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Multi-Factor Authentication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80154-19B9-45AF-AA90-919EC8C89FCB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58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Two step verification (MFA)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Know –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Have – phone, verification app, 3</a:t>
                </a:r>
                <a:r>
                  <a:rPr lang="en-CA" sz="800" baseline="300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party OAuth tokens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Are - biometrics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5405A0-7090-464D-B785-4967F2C640A3}"/>
                </a:ext>
              </a:extLst>
            </p:cNvPr>
            <p:cNvGrpSpPr/>
            <p:nvPr/>
          </p:nvGrpSpPr>
          <p:grpSpPr>
            <a:xfrm>
              <a:off x="3735925" y="3863949"/>
              <a:ext cx="2986571" cy="1310396"/>
              <a:chOff x="1409999" y="881288"/>
              <a:chExt cx="2986571" cy="131039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F44725D-B076-4411-A937-6B8A50E1D27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Business B2B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80703F-A8BD-4A02-A3E2-6C7E32C294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53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organizations to work safely with others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Enabled by default for all AAD tenants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with Office 365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 Premium Features requires license ration of 5:1</a:t>
                </a:r>
                <a:b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</a:b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Every AS Premium licence = five external users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conditions for users, for example, enforce MFA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policies to delegate permissions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961375-2B7D-4E95-B96C-9FA733515BF3}"/>
                </a:ext>
              </a:extLst>
            </p:cNvPr>
            <p:cNvGrpSpPr/>
            <p:nvPr/>
          </p:nvGrpSpPr>
          <p:grpSpPr>
            <a:xfrm>
              <a:off x="3735925" y="2460357"/>
              <a:ext cx="2986571" cy="1210946"/>
              <a:chOff x="4520351" y="881287"/>
              <a:chExt cx="2986571" cy="121094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9553AE0-9C04-4219-A1AB-A948A0765F09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Consumer B2C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4758C-CD83-4C31-BF3A-EF47C3D37B65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543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identity management for mobile and web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Leveraged using MSAL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Social Accounts – Facebook, Google,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LinkedInn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Accounts – OpenID Connect, SAM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 accounts – email/user and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 must be registered inside Azure B2C tenant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33535A6-0C07-41A6-8039-DAF1AA4D0935}"/>
              </a:ext>
            </a:extLst>
          </p:cNvPr>
          <p:cNvSpPr/>
          <p:nvPr/>
        </p:nvSpPr>
        <p:spPr bwMode="auto">
          <a:xfrm>
            <a:off x="747729" y="10079127"/>
            <a:ext cx="615252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Monitoring and Logging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FDE472B-FBEE-447B-87DB-D96C47E18AEF}"/>
              </a:ext>
            </a:extLst>
          </p:cNvPr>
          <p:cNvGrpSpPr/>
          <p:nvPr/>
        </p:nvGrpSpPr>
        <p:grpSpPr>
          <a:xfrm>
            <a:off x="747730" y="10601482"/>
            <a:ext cx="2986571" cy="1552113"/>
            <a:chOff x="1409999" y="881288"/>
            <a:chExt cx="2986571" cy="155091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931DEAB-50B7-4EFB-BC18-8F5AC8884902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 Analysis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F7D08C-343D-4328-A769-C1A57120D084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1943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A806D5-0892-438E-BCBC-547AAAE5BAA0}"/>
              </a:ext>
            </a:extLst>
          </p:cNvPr>
          <p:cNvGrpSpPr/>
          <p:nvPr/>
        </p:nvGrpSpPr>
        <p:grpSpPr>
          <a:xfrm>
            <a:off x="3913684" y="10601483"/>
            <a:ext cx="2986571" cy="1551839"/>
            <a:chOff x="4520351" y="881287"/>
            <a:chExt cx="2986571" cy="1551839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FD18988-FE7F-4442-A735-DAFFB22514EC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Monitor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C234B1F-8872-44AC-97BE-44AC46A01BF3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1952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F896-7372-4F28-8CF1-EC1D58DCDB98}"/>
              </a:ext>
            </a:extLst>
          </p:cNvPr>
          <p:cNvSpPr/>
          <p:nvPr/>
        </p:nvSpPr>
        <p:spPr bwMode="auto">
          <a:xfrm>
            <a:off x="664724" y="5856052"/>
            <a:ext cx="6152525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Operations </a:t>
            </a:r>
            <a:r>
              <a:rPr lang="en-CA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Automation Strategies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503BEE-4A00-4E06-A294-0CE2D6BD77FE}"/>
              </a:ext>
            </a:extLst>
          </p:cNvPr>
          <p:cNvGrpSpPr/>
          <p:nvPr/>
        </p:nvGrpSpPr>
        <p:grpSpPr>
          <a:xfrm>
            <a:off x="664725" y="6378408"/>
            <a:ext cx="2986571" cy="2494372"/>
            <a:chOff x="1409999" y="881288"/>
            <a:chExt cx="2986571" cy="2494372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CBBA76-7249-4E79-A4D9-CB50B9B1A389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Operation Automation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DEBF43-5D36-4461-863A-DA00D8A4CBE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7E64DB-4FEE-44E4-8442-84C23B883804}"/>
              </a:ext>
            </a:extLst>
          </p:cNvPr>
          <p:cNvGrpSpPr/>
          <p:nvPr/>
        </p:nvGrpSpPr>
        <p:grpSpPr>
          <a:xfrm>
            <a:off x="3830679" y="6378408"/>
            <a:ext cx="2986571" cy="2496297"/>
            <a:chOff x="4520351" y="881287"/>
            <a:chExt cx="2986571" cy="2496297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0CE0502-5472-4A5D-A43E-B5CDC187EE66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Autoscaling Strategy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9361108-8AF7-4172-AFA7-E5300572FEB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F7C2-B66F-4E61-880D-CD56C302A51A}"/>
              </a:ext>
            </a:extLst>
          </p:cNvPr>
          <p:cNvGrpSpPr/>
          <p:nvPr/>
        </p:nvGrpSpPr>
        <p:grpSpPr>
          <a:xfrm>
            <a:off x="7705237" y="384852"/>
            <a:ext cx="6165400" cy="4789493"/>
            <a:chOff x="7705237" y="384852"/>
            <a:chExt cx="6165400" cy="478949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FBF3081-3F12-4772-9B44-BF18D74A4976}"/>
                </a:ext>
              </a:extLst>
            </p:cNvPr>
            <p:cNvSpPr/>
            <p:nvPr/>
          </p:nvSpPr>
          <p:spPr bwMode="auto">
            <a:xfrm>
              <a:off x="7705237" y="384852"/>
              <a:ext cx="6165400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Data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6FF1970-4525-4D9E-A64A-90396C63C395}"/>
                </a:ext>
              </a:extLst>
            </p:cNvPr>
            <p:cNvGrpSpPr/>
            <p:nvPr/>
          </p:nvGrpSpPr>
          <p:grpSpPr>
            <a:xfrm>
              <a:off x="7705238" y="907208"/>
              <a:ext cx="2986571" cy="888246"/>
              <a:chOff x="1409999" y="881288"/>
              <a:chExt cx="2986571" cy="88824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09FDFA2-51D6-484C-A883-D5726479F65F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Key Vault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7DC1112-94D3-4F29-AA82-B12D85B68F2D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31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Store cryptographic keys and secrets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Tiers: Standard and Premium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Hardware Security Modules (HSM) with Premium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6DB0622-0F76-4C27-9D8C-49A25CF0EEDC}"/>
                </a:ext>
              </a:extLst>
            </p:cNvPr>
            <p:cNvGrpSpPr/>
            <p:nvPr/>
          </p:nvGrpSpPr>
          <p:grpSpPr>
            <a:xfrm>
              <a:off x="10884066" y="4215595"/>
              <a:ext cx="2986571" cy="958750"/>
              <a:chOff x="4520351" y="881287"/>
              <a:chExt cx="2986571" cy="95875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CBE471B1-E2F7-4398-8E44-0EC2D677260B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Encryption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A1A0B1-5C82-4F0B-A9FB-BC7C8BA9F857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02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Encryption for data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Service Encryption (SSE)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Written to storage account using 256-bit AES encryption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Set with Portal, PowerShell. CLI, and REST API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16A9A2-2853-48F7-8902-388B0E6553F2}"/>
                </a:ext>
              </a:extLst>
            </p:cNvPr>
            <p:cNvGrpSpPr/>
            <p:nvPr/>
          </p:nvGrpSpPr>
          <p:grpSpPr>
            <a:xfrm>
              <a:off x="7705238" y="2560084"/>
              <a:ext cx="2986571" cy="902062"/>
              <a:chOff x="1409999" y="881288"/>
              <a:chExt cx="2986571" cy="90206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FF75B13-1875-4D78-9CBF-02F9466D847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Encryption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33A0E3-EBA8-4114-A58A-12DEC28F8265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454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 Windows and Linux VMs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Windows –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Bitlocker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Linux – dm-crypt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976A9A-C377-4DD7-845B-2FCBFBCD1B06}"/>
                </a:ext>
              </a:extLst>
            </p:cNvPr>
            <p:cNvGrpSpPr/>
            <p:nvPr/>
          </p:nvGrpSpPr>
          <p:grpSpPr>
            <a:xfrm>
              <a:off x="10884066" y="886546"/>
              <a:ext cx="2986571" cy="1022206"/>
              <a:chOff x="4520351" y="881287"/>
              <a:chExt cx="2986571" cy="102220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0EE29A0-2CAA-414D-BD10-85443109A0F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 Security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4F705A-62B5-48BE-AA37-F2811E3ED74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656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for data in transit, rest, and in use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HTTPS – security in transit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Transparent Data Encryption – security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 Encrypted – data in use,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AlwaysEncrypted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columns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EC9DC9-C17D-4D00-933C-082BB96DA70A}"/>
                </a:ext>
              </a:extLst>
            </p:cNvPr>
            <p:cNvGrpSpPr/>
            <p:nvPr/>
          </p:nvGrpSpPr>
          <p:grpSpPr>
            <a:xfrm>
              <a:off x="7705238" y="4226776"/>
              <a:ext cx="2986571" cy="947569"/>
              <a:chOff x="1409999" y="881288"/>
              <a:chExt cx="2986571" cy="94756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192323-CD5A-4C7F-B231-C70CBB8C778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Managed Service Identity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B4E6719-54AA-42E9-B4D1-8171D14FB6D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09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Managed identity for resources in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Principal only known within bounds of Az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Assign appropriate Role-based Access Control (RBAC)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241DD-2B1D-460A-93A5-DC090344EBA5}"/>
              </a:ext>
            </a:extLst>
          </p:cNvPr>
          <p:cNvGrpSpPr/>
          <p:nvPr/>
        </p:nvGrpSpPr>
        <p:grpSpPr>
          <a:xfrm>
            <a:off x="15018501" y="384852"/>
            <a:ext cx="6182255" cy="4789493"/>
            <a:chOff x="15018501" y="384852"/>
            <a:chExt cx="6182255" cy="47894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1AAE07-9842-44FD-9426-B949B79DEE77}"/>
                </a:ext>
              </a:extLst>
            </p:cNvPr>
            <p:cNvSpPr/>
            <p:nvPr/>
          </p:nvSpPr>
          <p:spPr bwMode="auto">
            <a:xfrm>
              <a:off x="15018501" y="384852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Governance and Policies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2A356E-FA4A-4951-A419-CAC92AEDF9E8}"/>
                </a:ext>
              </a:extLst>
            </p:cNvPr>
            <p:cNvGrpSpPr/>
            <p:nvPr/>
          </p:nvGrpSpPr>
          <p:grpSpPr>
            <a:xfrm>
              <a:off x="15018501" y="907208"/>
              <a:ext cx="2986571" cy="1145859"/>
              <a:chOff x="1409999" y="881288"/>
              <a:chExt cx="2986571" cy="114585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82BD42E-E09B-41BA-B545-07A0B4C42F2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Role-Based Access Control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389EA-1B77-423F-9345-0A952C4EA4E0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892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Implement the principle of least permissions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Roles in Azure can be added to a scope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Scope cam be subscription, Resource Group, or Web App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2000 role assignments from Portal, PS, CLI, Rest API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Built-in Roles: Owner, Reader, Contributor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0D59AB-F473-4635-AB81-9F280B83AEC3}"/>
                </a:ext>
              </a:extLst>
            </p:cNvPr>
            <p:cNvGrpSpPr/>
            <p:nvPr/>
          </p:nvGrpSpPr>
          <p:grpSpPr>
            <a:xfrm>
              <a:off x="15018501" y="2254304"/>
              <a:ext cx="2986571" cy="1068453"/>
              <a:chOff x="1409999" y="881288"/>
              <a:chExt cx="2986571" cy="106845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F7E4818-12EA-44DB-8349-A17C6D8AC15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Privileged Identity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41BB54-C09B-4D84-B988-90D4474FDFB8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1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 and control access inside an Az AD tenant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AD Prem P2 or Enterprise Mobility + Security E5 feature 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Grant permanent or temporary role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Flow: User request, review, approval, notification, action, monitor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EC7523-C4B1-4B8D-AD59-417E115AB210}"/>
                </a:ext>
              </a:extLst>
            </p:cNvPr>
            <p:cNvGrpSpPr/>
            <p:nvPr/>
          </p:nvGrpSpPr>
          <p:grpSpPr>
            <a:xfrm>
              <a:off x="18214185" y="3237225"/>
              <a:ext cx="2986571" cy="1937120"/>
              <a:chOff x="1409999" y="881288"/>
              <a:chExt cx="2986571" cy="193712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6AE7516-381D-44CF-9BF7-7DFE7BAFFD8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Security Center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35B26C-D090-4C94-A96A-BD4B5CAE4A9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5805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Advanced Thread Protection and Security 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Features: 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Centralised policy management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Continuous security assessment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Actionable recommendations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Cloud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Prioritised alerts and incidents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security solutions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Tiers: Free and Standard (hybrid environments)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Threat Detection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Activity group, campaign, and threat summary report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Endpoint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Anti malware protection for Az and on-prem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VMw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FF892F2-685C-40D9-8A02-9D0648D3E889}"/>
                </a:ext>
              </a:extLst>
            </p:cNvPr>
            <p:cNvGrpSpPr/>
            <p:nvPr/>
          </p:nvGrpSpPr>
          <p:grpSpPr>
            <a:xfrm>
              <a:off x="18214185" y="907208"/>
              <a:ext cx="2986571" cy="952791"/>
              <a:chOff x="1409999" y="881288"/>
              <a:chExt cx="2986571" cy="952791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E347BC1-37DE-458A-935B-33E38C37EBD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Resource Policies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864B26-15C6-4732-B031-53D1248C344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Define and enforce rules and actions for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 about users, groups, or application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Apply governance strategy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Example: All VMs use managed disks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2798C59-752B-47E5-884E-688E814ED341}"/>
                </a:ext>
              </a:extLst>
            </p:cNvPr>
            <p:cNvGrpSpPr/>
            <p:nvPr/>
          </p:nvGrpSpPr>
          <p:grpSpPr>
            <a:xfrm>
              <a:off x="18214184" y="2074111"/>
              <a:ext cx="2986572" cy="949003"/>
              <a:chOff x="1409998" y="885076"/>
              <a:chExt cx="2986572" cy="949003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6904A747-3455-452C-9FBC-FA37449764F0}"/>
                  </a:ext>
                </a:extLst>
              </p:cNvPr>
              <p:cNvSpPr/>
              <p:nvPr/>
            </p:nvSpPr>
            <p:spPr bwMode="auto">
              <a:xfrm>
                <a:off x="1409998" y="88507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Identity Protection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6B9A3-5298-48CC-8EFF-1E1220F16C1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protection for Az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identity based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compromised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Policies: MFA registration, user risk, sign-in risk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D49972B-8873-4EBA-85D5-CC1FF035F3E3}"/>
                </a:ext>
              </a:extLst>
            </p:cNvPr>
            <p:cNvGrpSpPr/>
            <p:nvPr/>
          </p:nvGrpSpPr>
          <p:grpSpPr>
            <a:xfrm>
              <a:off x="15018501" y="3523994"/>
              <a:ext cx="2986571" cy="1650351"/>
              <a:chOff x="1409999" y="881288"/>
              <a:chExt cx="2986571" cy="16503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5BFDB79-0F02-425B-9596-3D54734FB19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Operations Management Suite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4B1DA3-EA2E-4C23-A232-305B73549F9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12937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cloud and data management tool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 on-prem and Az infrastructure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Azure, AWS, Win Server, Linux, VMWare and OpenStack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Compliance Solution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Audit 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Domains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Notable Issues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Detection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Thread Intelligence</a:t>
                </a:r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5EDC57B-C3AE-495A-8223-B6C690ED017D}"/>
              </a:ext>
            </a:extLst>
          </p:cNvPr>
          <p:cNvSpPr/>
          <p:nvPr/>
        </p:nvSpPr>
        <p:spPr bwMode="auto">
          <a:xfrm>
            <a:off x="7705237" y="8177718"/>
            <a:ext cx="6165400" cy="545463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Messaging Services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AA18FE-B2F5-4EE8-811F-CD76586772FA}"/>
              </a:ext>
            </a:extLst>
          </p:cNvPr>
          <p:cNvGrpSpPr/>
          <p:nvPr/>
        </p:nvGrpSpPr>
        <p:grpSpPr>
          <a:xfrm>
            <a:off x="7705238" y="8704456"/>
            <a:ext cx="2986571" cy="1129611"/>
            <a:chOff x="1409999" y="881288"/>
            <a:chExt cx="2986571" cy="112961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BD67479-2FD2-4CF7-A3CC-64D4F6B06236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Queue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5C1549-B7E1-47C7-BC5F-445D64617D49}"/>
                </a:ext>
              </a:extLst>
            </p:cNvPr>
            <p:cNvSpPr/>
            <p:nvPr/>
          </p:nvSpPr>
          <p:spPr bwMode="auto">
            <a:xfrm>
              <a:off x="1410000" y="1237887"/>
              <a:ext cx="2986570" cy="7730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Asynchronous processing of messages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Messages up to 64KB in size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7 days retention maximum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Messages become visible after 30sec if not deleted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Multiple receivers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C5C93F-664E-4570-BA2F-F73494718CFE}"/>
              </a:ext>
            </a:extLst>
          </p:cNvPr>
          <p:cNvGrpSpPr/>
          <p:nvPr/>
        </p:nvGrpSpPr>
        <p:grpSpPr>
          <a:xfrm>
            <a:off x="10884066" y="8704455"/>
            <a:ext cx="2986571" cy="1604032"/>
            <a:chOff x="4520351" y="881287"/>
            <a:chExt cx="2986571" cy="160403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253A917-36E9-4895-ACF5-D51AAAB85800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Bus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3CC65F-880C-4D38-9BA9-ACE002C14391}"/>
                </a:ext>
              </a:extLst>
            </p:cNvPr>
            <p:cNvSpPr/>
            <p:nvPr/>
          </p:nvSpPr>
          <p:spPr bwMode="auto">
            <a:xfrm>
              <a:off x="4520352" y="1237887"/>
              <a:ext cx="2986570" cy="12474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Reliable, brokered messaging system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Ideal for Integration and IoT scenarios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Messages up to 256KB (basic) and 1MB (premium)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Queues – first in first out (FIFO), one consumer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Sessions – grouping of messages by session ID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Topics – Publish/subscribe by multiple consumers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Subscriptions – Apps connect to sub to get to topics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WCF Relays – gateway for on-prem WCF services to Azure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 – Basic, Standard (topics,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tx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sessions), Premium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CA217E-5471-4ED8-A353-FB2BE366D4CC}"/>
              </a:ext>
            </a:extLst>
          </p:cNvPr>
          <p:cNvGrpSpPr/>
          <p:nvPr/>
        </p:nvGrpSpPr>
        <p:grpSpPr>
          <a:xfrm>
            <a:off x="7705237" y="13455551"/>
            <a:ext cx="2986571" cy="1122131"/>
            <a:chOff x="1409999" y="881288"/>
            <a:chExt cx="2986571" cy="112213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91805997-B45C-43A6-88E3-AFAD1271093D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4135C22-F8AC-4FA7-A37A-5AA87B276FD6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7655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 management across Azure resources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Apps are notified when an event happens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Throughput of millions of events and 24h retry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Publishers – Az subscriptions, Event Hubs, Topics, IoT Hub, Resource Groups, Blob storage, Service Bus, V2 storage, …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2BFDA83-CB1F-4F84-A3AE-BD5B7C7E633E}"/>
              </a:ext>
            </a:extLst>
          </p:cNvPr>
          <p:cNvGrpSpPr/>
          <p:nvPr/>
        </p:nvGrpSpPr>
        <p:grpSpPr>
          <a:xfrm>
            <a:off x="10884066" y="13384296"/>
            <a:ext cx="2986571" cy="1193386"/>
            <a:chOff x="4520351" y="881287"/>
            <a:chExt cx="2986571" cy="11933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E977EC0-F15C-44DA-AC9A-B4EAA54B49C1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Notification Hubs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5A414B9-1D74-4CB7-BE34-3AF77A2D6BF2}"/>
                </a:ext>
              </a:extLst>
            </p:cNvPr>
            <p:cNvSpPr/>
            <p:nvPr/>
          </p:nvSpPr>
          <p:spPr bwMode="auto">
            <a:xfrm>
              <a:off x="4520352" y="1237887"/>
              <a:ext cx="2986570" cy="8367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Push notifications from backends to mobile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Scenarios – Send codes, notifications, news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– 1 million messages / month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 – 10 million messages / month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Standards – 10 million messages / month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028DF0D-AEE2-4859-88B9-31EFD114B2BE}"/>
              </a:ext>
            </a:extLst>
          </p:cNvPr>
          <p:cNvGrpSpPr/>
          <p:nvPr/>
        </p:nvGrpSpPr>
        <p:grpSpPr>
          <a:xfrm>
            <a:off x="7705237" y="11478987"/>
            <a:ext cx="6165399" cy="734810"/>
            <a:chOff x="1409999" y="881288"/>
            <a:chExt cx="2986571" cy="734810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4816A08-2751-4916-B133-66A7E09159B2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Queue or Bus?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5043E67-C591-446E-AF58-27A69F657B23}"/>
                </a:ext>
              </a:extLst>
            </p:cNvPr>
            <p:cNvSpPr/>
            <p:nvPr/>
          </p:nvSpPr>
          <p:spPr bwMode="auto">
            <a:xfrm>
              <a:off x="1410000" y="1237887"/>
              <a:ext cx="2986570" cy="378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Queues -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Standard queuing with messages up to 64KB</a:t>
              </a: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Brokering at enterprise scale with messages up to 1MB, transactions, and sessions - </a:t>
              </a:r>
              <a:r>
                <a:rPr lang="en-CA" sz="8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Bus</a:t>
              </a: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5E21B2-6064-4F20-B688-6435E3A6D1C8}"/>
              </a:ext>
            </a:extLst>
          </p:cNvPr>
          <p:cNvGrpSpPr/>
          <p:nvPr/>
        </p:nvGrpSpPr>
        <p:grpSpPr>
          <a:xfrm>
            <a:off x="15018501" y="8197240"/>
            <a:ext cx="6182255" cy="6380442"/>
            <a:chOff x="15018501" y="8197240"/>
            <a:chExt cx="6182255" cy="63804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B9FBB0A-9CD7-4F99-BA10-634CF1310ECB}"/>
                </a:ext>
              </a:extLst>
            </p:cNvPr>
            <p:cNvSpPr/>
            <p:nvPr/>
          </p:nvSpPr>
          <p:spPr bwMode="auto">
            <a:xfrm>
              <a:off x="15018501" y="8197240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AI, IoT, and Media Services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3126F7-F303-41E4-9BB4-43D0E3A2D82A}"/>
                </a:ext>
              </a:extLst>
            </p:cNvPr>
            <p:cNvGrpSpPr/>
            <p:nvPr/>
          </p:nvGrpSpPr>
          <p:grpSpPr>
            <a:xfrm>
              <a:off x="15018501" y="8719596"/>
              <a:ext cx="2986571" cy="1383581"/>
              <a:chOff x="1409999" y="881288"/>
              <a:chExt cx="2986571" cy="1383581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1FA059B-3E4D-404D-8854-5C666946713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Cognitive Services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77A260F-2B02-4B76-A75A-EA425FEA28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0269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modern, intelligent applications, with AI/ML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Artificial Intelligence (AI) &amp; Machine Learning (ML)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 Vision, Speech, Language, Knowledge, Search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Vision – Categorise, moderate, classify, index, … images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Speech – Speech enabled, recognition, translate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Language – LUIS, spelling, linguistic, text analysis, web, …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KB – Personal experience, train AI to converse naturally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Search – Bing, autosuggest, entity and custom search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5D52478-90EE-4DE3-B19A-6388E474F342}"/>
                </a:ext>
              </a:extLst>
            </p:cNvPr>
            <p:cNvGrpSpPr/>
            <p:nvPr/>
          </p:nvGrpSpPr>
          <p:grpSpPr>
            <a:xfrm>
              <a:off x="18214185" y="8719596"/>
              <a:ext cx="2986571" cy="1063396"/>
              <a:chOff x="4520351" y="881287"/>
              <a:chExt cx="2986571" cy="106339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784E968D-80A7-480C-811C-98B8A84A6A72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Bot Service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D199DFD-EE7F-4275-A206-F7AA517D13D0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Environment to build and deploy bots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Freeform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up to 10,000 messages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S1 – pay for 1,000 messages at a time, SLA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39EC28-01B0-4CDB-9D6E-CD9F5B1962FE}"/>
                </a:ext>
              </a:extLst>
            </p:cNvPr>
            <p:cNvGrpSpPr/>
            <p:nvPr/>
          </p:nvGrpSpPr>
          <p:grpSpPr>
            <a:xfrm>
              <a:off x="15018501" y="10237834"/>
              <a:ext cx="2986571" cy="1268682"/>
              <a:chOff x="1409999" y="881288"/>
              <a:chExt cx="2986571" cy="126868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4756B760-808B-4EF9-8CF7-00349682756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Machine Learning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E5C72FB-B3F1-4CC6-AE47-1324741356A9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12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Algorithms to apply complex math calc to big data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Tools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Machine Learning Studio – drag/drop predictive models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Leaning Workbench – end-end science solution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AI Gallery – community-driven solutions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ML Modules – out-box models for analyzing data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Science VMs – preconfigured workloads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A28BFD-C7C7-4E6B-A98A-F2B91AF2C4D0}"/>
                </a:ext>
              </a:extLst>
            </p:cNvPr>
            <p:cNvGrpSpPr/>
            <p:nvPr/>
          </p:nvGrpSpPr>
          <p:grpSpPr>
            <a:xfrm>
              <a:off x="18214185" y="10089895"/>
              <a:ext cx="2986571" cy="2063361"/>
              <a:chOff x="4520351" y="881287"/>
              <a:chExt cx="2986571" cy="2063361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FE8A89E-D0DD-4A30-A30E-1AB4A8C8E58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Hub, Event Hubs, IoT Edge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385EDBB-7C61-4044-AE6B-37230C6298D9}"/>
                  </a:ext>
                </a:extLst>
              </p:cNvPr>
              <p:cNvSpPr/>
              <p:nvPr/>
            </p:nvSpPr>
            <p:spPr bwMode="auto">
              <a:xfrm>
                <a:off x="4520352" y="1237885"/>
                <a:ext cx="2986570" cy="17067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Internet of Things (IoT)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Send massive amounts of data to Az for processing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Bi-directional, secure and routable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up to millions of connected devices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with Azure Monitor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(8k msg/day), S1 (400k), S2 (6M), S3 (300M)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Ingress of device data streams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One-way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Aggregated metrics monitoring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(100 connect), Standard (1K), Dedicated (25K)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Edge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Installed at the edge of on-prem network, DMZ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 device data and send to IoT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A71FE32-27AC-4DA2-9ABB-A5CF35BBB7E9}"/>
                </a:ext>
              </a:extLst>
            </p:cNvPr>
            <p:cNvGrpSpPr/>
            <p:nvPr/>
          </p:nvGrpSpPr>
          <p:grpSpPr>
            <a:xfrm>
              <a:off x="15018501" y="11641173"/>
              <a:ext cx="2986571" cy="874204"/>
              <a:chOff x="1409999" y="881288"/>
              <a:chExt cx="2986571" cy="874204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759F1842-C5B7-46E7-A81B-AF0C24A19C0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Stream Analytics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91649B0-BD3F-4477-B846-56612F2CE40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1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Pipeline for event processing and real-time analysis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Sources – Apps, sensors, IoT Hub, Event Hub, Blog storage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Targets – Data Lake,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, SQL data Warehouse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8FF4A8F-0552-4AA0-9E32-9D5D205E33CA}"/>
                </a:ext>
              </a:extLst>
            </p:cNvPr>
            <p:cNvGrpSpPr/>
            <p:nvPr/>
          </p:nvGrpSpPr>
          <p:grpSpPr>
            <a:xfrm>
              <a:off x="18214185" y="12460159"/>
              <a:ext cx="2986571" cy="1063396"/>
              <a:chOff x="4520351" y="881287"/>
              <a:chExt cx="2986571" cy="1063396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1FE76C61-6035-45A2-AE0F-D9F102BF38E7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Time Series Insights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5AFA6-D0ED-4D18-BE9A-BA25CFF268E1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 valuable insights into IoT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DB storage for massive amounts of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IoT Hub, 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data – metadata, telemetry, and visualise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Features – Integration, storage, visualization, query 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78AD13C-5DAA-4155-B5E2-7914FF05916F}"/>
                </a:ext>
              </a:extLst>
            </p:cNvPr>
            <p:cNvGrpSpPr/>
            <p:nvPr/>
          </p:nvGrpSpPr>
          <p:grpSpPr>
            <a:xfrm>
              <a:off x="15018501" y="12650034"/>
              <a:ext cx="2986571" cy="1045768"/>
              <a:chOff x="1409999" y="881288"/>
              <a:chExt cx="2986571" cy="1129578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5019134-89C7-4C34-88B4-CAE23D75A52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Media Services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B5963F7-5BCF-48A1-BE73-13C1352A31FE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729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Secure and high-quality streaming and storage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 – Upload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 Encode  Secure  Analyse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Cognitive Azure Media Analytics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Indexer, Hyper lapse, Motion detect, summarize, character recognition, face recognition, and moderation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D78487A-DC92-4DCB-9B74-B13078334D4A}"/>
                </a:ext>
              </a:extLst>
            </p:cNvPr>
            <p:cNvGrpSpPr/>
            <p:nvPr/>
          </p:nvGrpSpPr>
          <p:grpSpPr>
            <a:xfrm>
              <a:off x="15018501" y="13830459"/>
              <a:ext cx="6182254" cy="747223"/>
              <a:chOff x="1409999" y="881288"/>
              <a:chExt cx="2986571" cy="747223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3332F98-0ED5-4F4F-A934-0B066ACC388E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 vs Event Hub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3DA8E3D-09F0-4A2F-A611-1E4A4DD819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906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Hub –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Two-way communication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One-way communication for cost effective data ingest –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10BDFE-1E6D-4666-AC62-D5C4E7D7B64C}"/>
              </a:ext>
            </a:extLst>
          </p:cNvPr>
          <p:cNvGrpSpPr/>
          <p:nvPr/>
        </p:nvGrpSpPr>
        <p:grpSpPr>
          <a:xfrm>
            <a:off x="791689" y="12330185"/>
            <a:ext cx="2986571" cy="1552113"/>
            <a:chOff x="1409999" y="881288"/>
            <a:chExt cx="2986571" cy="155091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9AA0ED-49F8-4071-852E-766EA86D6CFA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Application Insights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D2C77C0-9E20-4FEE-AB6D-ABC00685B877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1943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992937-9DB4-4FAE-9DFD-7D4F28B4E93A}"/>
              </a:ext>
            </a:extLst>
          </p:cNvPr>
          <p:cNvGrpSpPr/>
          <p:nvPr/>
        </p:nvGrpSpPr>
        <p:grpSpPr>
          <a:xfrm>
            <a:off x="3957643" y="12330186"/>
            <a:ext cx="2986571" cy="1551839"/>
            <a:chOff x="4520351" y="881287"/>
            <a:chExt cx="2986571" cy="1551839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6CAF48C-8F38-42C2-BE9A-A3AA32E2CDBE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Health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E9932D7-C928-41A8-BD9D-854B5C7F4F6F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1952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D6A0AA4-FCBA-4902-9C34-A28D9079EAA8}"/>
              </a:ext>
            </a:extLst>
          </p:cNvPr>
          <p:cNvGrpSpPr/>
          <p:nvPr/>
        </p:nvGrpSpPr>
        <p:grpSpPr>
          <a:xfrm>
            <a:off x="791689" y="14078845"/>
            <a:ext cx="2986571" cy="1552113"/>
            <a:chOff x="1409999" y="881288"/>
            <a:chExt cx="2986571" cy="155091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BC3CACD6-9679-4135-98D5-D3CB85BCDCFC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Advisor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81020C3-FB52-4980-82F0-541177CB5972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1943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BBF52BE-D1A5-48EC-84FE-B03095F1FD93}"/>
              </a:ext>
            </a:extLst>
          </p:cNvPr>
          <p:cNvGrpSpPr/>
          <p:nvPr/>
        </p:nvGrpSpPr>
        <p:grpSpPr>
          <a:xfrm>
            <a:off x="3957643" y="14078846"/>
            <a:ext cx="2986571" cy="1551839"/>
            <a:chOff x="4520351" y="881287"/>
            <a:chExt cx="2986571" cy="1551839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D964FFAB-A189-4D67-8E01-A2DF38BD24D3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 Watcher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936997B-A351-4B94-87D5-87C241B2776F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1952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A95A07F-5171-4F9A-9177-794BE8AF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4251">
            <a:off x="8879228" y="5251685"/>
            <a:ext cx="9982821" cy="31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290378"/>
            <a:ext cx="8015579" cy="4296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7552488"/>
            <a:ext cx="7983316" cy="27886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10975158"/>
            <a:ext cx="8015579" cy="38940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67" y="8581879"/>
            <a:ext cx="10242662" cy="6287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335289" y="7654991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1156187" y="11513222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19" y="280769"/>
            <a:ext cx="10340510" cy="563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334498" y="11048738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6186126" y="7167220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98" y="5220358"/>
            <a:ext cx="6702639" cy="16981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C609DF-BE2E-429E-86DE-A6346D885183}"/>
              </a:ext>
            </a:extLst>
          </p:cNvPr>
          <p:cNvSpPr txBox="1"/>
          <p:nvPr/>
        </p:nvSpPr>
        <p:spPr>
          <a:xfrm>
            <a:off x="8374236" y="692241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3/3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6C5202B-2066-45BB-880B-700659B6AF54}"/>
              </a:ext>
            </a:extLst>
          </p:cNvPr>
          <p:cNvSpPr/>
          <p:nvPr/>
        </p:nvSpPr>
        <p:spPr bwMode="auto">
          <a:xfrm rot="10800000" flipV="1">
            <a:off x="5629651" y="4855162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038C8-E203-4941-9C05-61F87A98CC47}"/>
              </a:ext>
            </a:extLst>
          </p:cNvPr>
          <p:cNvSpPr txBox="1"/>
          <p:nvPr/>
        </p:nvSpPr>
        <p:spPr>
          <a:xfrm flipH="1">
            <a:off x="12926113" y="148516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46470-0A1C-4DBB-ADD8-A67CCC9AE41B}"/>
              </a:ext>
            </a:extLst>
          </p:cNvPr>
          <p:cNvSpPr txBox="1"/>
          <p:nvPr/>
        </p:nvSpPr>
        <p:spPr>
          <a:xfrm>
            <a:off x="1562198" y="14060162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DC/OS, Docker Swarm,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6A18E-A023-48DC-9FDC-8AA1A0108A21}"/>
              </a:ext>
            </a:extLst>
          </p:cNvPr>
          <p:cNvSpPr txBox="1"/>
          <p:nvPr/>
        </p:nvSpPr>
        <p:spPr>
          <a:xfrm>
            <a:off x="446630" y="14291810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Kubernetes )</a:t>
            </a:r>
          </a:p>
        </p:txBody>
      </p:sp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http://schemas.microsoft.com/sharepoint/v4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15c98cf3-0896-4040-874f-f436925621df"/>
    <ds:schemaRef ds:uri="http://schemas.microsoft.com/office/2006/metadata/properties"/>
    <ds:schemaRef ds:uri="http://schemas.microsoft.com/sharepoint/v3"/>
    <ds:schemaRef ds:uri="af610f50-4aee-43ff-9d65-64420adb70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3373</Words>
  <Application>Microsoft Office PowerPoint</Application>
  <PresentationFormat>Custom</PresentationFormat>
  <Paragraphs>631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2018-09-30T14:51:27Z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