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294" autoAdjust="0"/>
  </p:normalViewPr>
  <p:slideViewPr>
    <p:cSldViewPr snapToGrid="0">
      <p:cViewPr>
        <p:scale>
          <a:sx n="25" d="100"/>
          <a:sy n="25" d="100"/>
        </p:scale>
        <p:origin x="260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11/16/2018 2:26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studies, solution design, and quick reference.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1568"/>
            <a:ext cx="2986571" cy="2594625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Maximum 10GB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React.js, Java, Python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06466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55609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59100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50683" y="13416189"/>
            <a:ext cx="2986571" cy="1126763"/>
            <a:chOff x="11233139" y="10354393"/>
            <a:chExt cx="2986571" cy="112676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1"/>
              <a:ext cx="2986570" cy="7701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S1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25GB,50 indexes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S2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100,200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/S3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200GB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/HD</a:t>
              </a:r>
              <a:r>
                <a:rPr lang="en-CA" sz="800" baseline="300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1000 indexes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11636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A0-7, Av2, B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4372"/>
              <a:chOff x="4520351" y="881287"/>
              <a:chExt cx="2986571" cy="2494372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77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A8-11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marL="0" lvl="1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Batch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Most cost-effective option for scientific calculations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512214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476186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481249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Automation Strategies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481250" y="6378408"/>
            <a:ext cx="2986571" cy="2306593"/>
            <a:chOff x="1409999" y="881288"/>
            <a:chExt cx="2986571" cy="230659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949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Automation ensures consistency and saves time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Development, testing, acceptance, and production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PowerShell – create resources and configure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Desired State Configuration (DSC) – enforce config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Features: Configurations, Resources, Local Config Mgr.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Automation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Process Automation – automate management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Configuration Management – DSC, PowerShell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Update Management – Cloud + on-prem environments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Shared capabilities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</a:t>
              </a:r>
              <a:r>
                <a:rPr lang="en-CA" sz="800" baseline="30000" dirty="0">
                  <a:solidFill>
                    <a:srgbClr val="0070C0"/>
                  </a:solidFill>
                  <a:cs typeface="Segoe UI" pitchFamily="34" charset="0"/>
                </a:rPr>
                <a:t>rd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Party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Chef – virtual and physical config management, Windows + Linux + Mac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Puppet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Event Grid – supports automation tasks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Logic Apps – supports call to automation runbooks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DevOps – CI/CD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736895" y="6378408"/>
            <a:ext cx="2891817" cy="1621763"/>
            <a:chOff x="4520351" y="881287"/>
            <a:chExt cx="2986571" cy="16217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26516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Meet performance and SLA requirements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Vertical scaling – change VM sizes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Horizontal Scaling – add / resource resources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Strategies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Monitoring and alerting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Decision Making Logic – automation runbooks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 Monitoring Scale – integrated in Az Monitor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 Architectures – Service Fabric scales horizontally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4854379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CFB86-BCDB-4DC7-BCD2-8E6BD8615FF9}"/>
              </a:ext>
            </a:extLst>
          </p:cNvPr>
          <p:cNvGrpSpPr/>
          <p:nvPr/>
        </p:nvGrpSpPr>
        <p:grpSpPr>
          <a:xfrm>
            <a:off x="476184" y="10094726"/>
            <a:ext cx="6260157" cy="4487690"/>
            <a:chOff x="569968" y="10094726"/>
            <a:chExt cx="6260157" cy="44876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EDC57B-C3AE-495A-8223-B6C690ED017D}"/>
                </a:ext>
              </a:extLst>
            </p:cNvPr>
            <p:cNvSpPr/>
            <p:nvPr/>
          </p:nvSpPr>
          <p:spPr bwMode="auto">
            <a:xfrm>
              <a:off x="569968" y="10094726"/>
              <a:ext cx="6260156" cy="54546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Messaging Services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AA18FE-B2F5-4EE8-811F-CD76586772FA}"/>
                </a:ext>
              </a:extLst>
            </p:cNvPr>
            <p:cNvGrpSpPr/>
            <p:nvPr/>
          </p:nvGrpSpPr>
          <p:grpSpPr>
            <a:xfrm>
              <a:off x="569969" y="10612124"/>
              <a:ext cx="2986571" cy="1129611"/>
              <a:chOff x="1409999" y="881288"/>
              <a:chExt cx="2986571" cy="11296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67479-2FD2-4CF7-A3CC-64D4F6B0623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Queue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5C1549-B7E1-47C7-BC5F-445D64617D49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73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up to 64KB in size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7 days retention maximum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become visible after 30sec if not deleted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Multiple receivers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C5C93F-664E-4570-BA2F-F73494718CFE}"/>
                </a:ext>
              </a:extLst>
            </p:cNvPr>
            <p:cNvGrpSpPr/>
            <p:nvPr/>
          </p:nvGrpSpPr>
          <p:grpSpPr>
            <a:xfrm>
              <a:off x="3843553" y="10621463"/>
              <a:ext cx="2986571" cy="1604032"/>
              <a:chOff x="4520351" y="881287"/>
              <a:chExt cx="2986571" cy="160403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253A917-36E9-4895-ACF5-D51AAAB8580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CC65F-880C-4D38-9BA9-ACE002C14391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12474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Reliable, brokered messaging system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Ideal for Integration and IoT scenarios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up to 256KB (basic) and 1MB (premium)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– first in first out (FIFO), one consumer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Sessions – grouping of messages by session ID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Topics – Publish/subscribe by multiple consumers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Subscriptions – Apps connect to sub to get to topics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– gateway for on-prem WCF services to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 – Basic, Standard (topics,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tx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sessions), Premium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CA217E-5471-4ED8-A353-FB2BE366D4CC}"/>
                </a:ext>
              </a:extLst>
            </p:cNvPr>
            <p:cNvGrpSpPr/>
            <p:nvPr/>
          </p:nvGrpSpPr>
          <p:grpSpPr>
            <a:xfrm>
              <a:off x="569968" y="13460285"/>
              <a:ext cx="2986571" cy="1122131"/>
              <a:chOff x="1409999" y="881288"/>
              <a:chExt cx="2986571" cy="11221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1805997-B45C-43A6-88E3-AFAD1271093D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Event Grid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135C22-F8AC-4FA7-A37A-5AA87B276FD6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655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management across Azure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Apps are notified when an event happens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Throughput of millions of events and 24h retry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Publishers – Az subscriptions, Event Hubs, Topics, IoT Hub, Resource Groups, Blob storage, Service Bus, V2 storage, …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BFDA83-CB1F-4F84-A3AE-BD5B7C7E633E}"/>
                </a:ext>
              </a:extLst>
            </p:cNvPr>
            <p:cNvGrpSpPr/>
            <p:nvPr/>
          </p:nvGrpSpPr>
          <p:grpSpPr>
            <a:xfrm>
              <a:off x="3843554" y="13389030"/>
              <a:ext cx="2986571" cy="1193386"/>
              <a:chOff x="4520351" y="881287"/>
              <a:chExt cx="2986571" cy="119338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EE977EC0-F15C-44DA-AC9A-B4EAA54B49C1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Notification Hubs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5A414B9-1D74-4CB7-BE34-3AF77A2D6BF2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8367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Push notifications from backends to mobile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Scenarios – Send codes, notifications, news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1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10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Standards – 10 million messages / month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28DF0D-AEE2-4859-88B9-31EFD114B2BE}"/>
                </a:ext>
              </a:extLst>
            </p:cNvPr>
            <p:cNvGrpSpPr/>
            <p:nvPr/>
          </p:nvGrpSpPr>
          <p:grpSpPr>
            <a:xfrm>
              <a:off x="569969" y="12454087"/>
              <a:ext cx="6260155" cy="734810"/>
              <a:chOff x="1409999" y="881288"/>
              <a:chExt cx="2986571" cy="73481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4816A08-2751-4916-B133-66A7E09159B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or Bus?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043E67-C591-446E-AF58-27A69F657B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782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-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Standard queuing with messages up to 64KB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Brokering at enterprise scale with messages up to 1MB, transactions, and sessions -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4854379" y="8202896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91E0A-2254-4002-B869-87FBC67168A4}"/>
              </a:ext>
            </a:extLst>
          </p:cNvPr>
          <p:cNvGrpSpPr/>
          <p:nvPr/>
        </p:nvGrpSpPr>
        <p:grpSpPr>
          <a:xfrm>
            <a:off x="7760909" y="9735407"/>
            <a:ext cx="6180096" cy="4847009"/>
            <a:chOff x="754416" y="9736329"/>
            <a:chExt cx="6180096" cy="48470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3535A6-0C07-41A6-8039-DAF1AA4D0935}"/>
                </a:ext>
              </a:extLst>
            </p:cNvPr>
            <p:cNvSpPr/>
            <p:nvPr/>
          </p:nvSpPr>
          <p:spPr bwMode="auto">
            <a:xfrm>
              <a:off x="754416" y="9736329"/>
              <a:ext cx="615252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Monitoring and Logging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DE472B-FBEE-447B-87DB-D96C47E18AEF}"/>
                </a:ext>
              </a:extLst>
            </p:cNvPr>
            <p:cNvGrpSpPr/>
            <p:nvPr/>
          </p:nvGrpSpPr>
          <p:grpSpPr>
            <a:xfrm>
              <a:off x="754417" y="10258684"/>
              <a:ext cx="2986571" cy="953692"/>
              <a:chOff x="1409999" y="881288"/>
              <a:chExt cx="2986571" cy="95295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931DEAB-50B7-4EFB-BC18-8F5AC888490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 Analytics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F7D08C-343D-4328-A769-C1A57120D08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3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Collects and analyzes log files from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and on-prem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Analysis tools – OMS, Security Center, AI,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A806D5-0892-438E-BCBC-547AAAE5BAA0}"/>
                </a:ext>
              </a:extLst>
            </p:cNvPr>
            <p:cNvGrpSpPr/>
            <p:nvPr/>
          </p:nvGrpSpPr>
          <p:grpSpPr>
            <a:xfrm>
              <a:off x="3947941" y="10258685"/>
              <a:ext cx="2986571" cy="1328756"/>
              <a:chOff x="4520351" y="881287"/>
              <a:chExt cx="2986571" cy="13287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FD18988-FE7F-4442-A735-DAFFB22514EC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Monitor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234B1F-8872-44AC-97BE-44AC46A01BF3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9721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in Az Portal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Infrastructure metrics and logs for Az services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Capabilities: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Activity Log – info on all types of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Diagnostics Settings – info on events within specific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srv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Metrics – time-based metric points for resources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Alerts – View and manage Az alerts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F10BDFE-1E6D-4666-AC62-D5C4E7D7B64C}"/>
                </a:ext>
              </a:extLst>
            </p:cNvPr>
            <p:cNvGrpSpPr/>
            <p:nvPr/>
          </p:nvGrpSpPr>
          <p:grpSpPr>
            <a:xfrm>
              <a:off x="3947941" y="13105182"/>
              <a:ext cx="2986571" cy="1478156"/>
              <a:chOff x="1409999" y="881288"/>
              <a:chExt cx="2986571" cy="147701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9AA0ED-49F8-4071-852E-766EA86D6CF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Insights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C77C0-9E20-4FEE-AB6D-ABC00685B87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1204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for cross-platform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and on-prem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Rate data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Exceptions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Page views and performance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Diagnostic logs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Custom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2992937-9DB4-4FAE-9DFD-7D4F28B4E93A}"/>
                </a:ext>
              </a:extLst>
            </p:cNvPr>
            <p:cNvGrpSpPr/>
            <p:nvPr/>
          </p:nvGrpSpPr>
          <p:grpSpPr>
            <a:xfrm>
              <a:off x="3947941" y="11763108"/>
              <a:ext cx="2986571" cy="1166407"/>
              <a:chOff x="4520351" y="881287"/>
              <a:chExt cx="2986571" cy="1166407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CAF48C-8F38-42C2-BE9A-A3AA32E2CDBE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Health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E9932D7-C928-41A8-BD9D-854B5C7F4F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09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Portal Dashboard showing resource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Views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issues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Planned Maintenance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Resource Health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Health Alerts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6A0AA4-FCBA-4902-9C34-A28D9079EAA8}"/>
                </a:ext>
              </a:extLst>
            </p:cNvPr>
            <p:cNvGrpSpPr/>
            <p:nvPr/>
          </p:nvGrpSpPr>
          <p:grpSpPr>
            <a:xfrm>
              <a:off x="754417" y="11538597"/>
              <a:ext cx="2986571" cy="1166681"/>
              <a:chOff x="1409999" y="881288"/>
              <a:chExt cx="2986571" cy="11657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C3CACD6-9679-4135-98D5-D3CB85BCDCF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Advisor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1020C3-FB52-4980-82F0-541177CB5972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8091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Helps you follow best practices for Az deployments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Costs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BBF52BE-D1A5-48EC-84FE-B03095F1FD93}"/>
                </a:ext>
              </a:extLst>
            </p:cNvPr>
            <p:cNvGrpSpPr/>
            <p:nvPr/>
          </p:nvGrpSpPr>
          <p:grpSpPr>
            <a:xfrm>
              <a:off x="754417" y="13031499"/>
              <a:ext cx="2986571" cy="1551839"/>
              <a:chOff x="4520351" y="881287"/>
              <a:chExt cx="2986571" cy="1551839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964FFAB-A189-4D67-8E01-A2DF38BD24D3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Watcher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936997B-A351-4B94-87D5-87C241B277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195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resource network monitoring for network comms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Topology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IP flow velocity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Next Hop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Group View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diagnostics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Packet Capture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Connection Troubleshooting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8959A-7506-4961-96E3-C7B0AC097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125" y="7630051"/>
            <a:ext cx="1066726" cy="2353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763FA-89A1-40F8-BB15-83014478B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0011" y="7612826"/>
            <a:ext cx="1049140" cy="231060"/>
          </a:xfrm>
          <a:prstGeom prst="rect">
            <a:avLst/>
          </a:prstGeom>
        </p:spPr>
      </p:pic>
      <p:pic>
        <p:nvPicPr>
          <p:cNvPr id="23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BA6BFAAD-7AA9-4E8F-9FCA-37F2B554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217615"/>
            <a:ext cx="8015579" cy="429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FA1D75EE-0D61-4AA9-AA5C-C13EC49C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10902395"/>
            <a:ext cx="8015579" cy="389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Diagram of load-balancing architecture">
            <a:extLst>
              <a:ext uri="{FF2B5EF4-FFF2-40B4-BE49-F238E27FC236}">
                <a16:creationId xmlns:a16="http://schemas.microsoft.com/office/drawing/2014/main" id="{3586B1CF-48D0-4D96-B445-FA14FAA0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27" y="8509116"/>
            <a:ext cx="10242662" cy="628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DE02346C-B87D-4836-BCA1-1FF3FE9D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79" y="208006"/>
            <a:ext cx="10340510" cy="563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4"/>
    <ds:schemaRef ds:uri="http://schemas.microsoft.com/office/infopath/2007/PartnerControls"/>
    <ds:schemaRef ds:uri="http://schemas.openxmlformats.org/package/2006/metadata/core-properties"/>
    <ds:schemaRef ds:uri="15c98cf3-0896-4040-874f-f436925621df"/>
    <ds:schemaRef ds:uri="http://www.w3.org/XML/1998/namespace"/>
    <ds:schemaRef ds:uri="http://purl.org/dc/terms/"/>
    <ds:schemaRef ds:uri="af610f50-4aee-43ff-9d65-64420adb70d2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3629</Words>
  <Application>Microsoft Office PowerPoint</Application>
  <PresentationFormat>Custom</PresentationFormat>
  <Paragraphs>679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2018-11-16T22:28:10Z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