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42" r:id="rId1"/>
  </p:sldMasterIdLst>
  <p:notesMasterIdLst>
    <p:notesMasterId r:id="rId4"/>
  </p:notesMasterIdLst>
  <p:handoutMasterIdLst>
    <p:handoutMasterId r:id="rId5"/>
  </p:handoutMasterIdLst>
  <p:sldIdLst>
    <p:sldId id="536" r:id="rId2"/>
    <p:sldId id="1716" r:id="rId3"/>
  </p:sldIdLst>
  <p:sldSz cx="12436475" cy="6994525"/>
  <p:notesSz cx="7077075" cy="936307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50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94D19"/>
    <a:srgbClr val="336600"/>
    <a:srgbClr val="009900"/>
    <a:srgbClr val="339966"/>
    <a:srgbClr val="005AA1"/>
    <a:srgbClr val="F8F8F8"/>
    <a:srgbClr val="008000"/>
    <a:srgbClr val="FF7C8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59E01-6B02-4D83-942B-6538A795CFF3}" v="618" dt="2018-07-24T15:57:25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6370" autoAdjust="0"/>
  </p:normalViewPr>
  <p:slideViewPr>
    <p:cSldViewPr>
      <p:cViewPr varScale="1">
        <p:scale>
          <a:sx n="83" d="100"/>
          <a:sy n="83" d="100"/>
        </p:scale>
        <p:origin x="634" y="48"/>
      </p:cViewPr>
      <p:guideLst/>
    </p:cSldViewPr>
  </p:slideViewPr>
  <p:outlineViewPr>
    <p:cViewPr>
      <p:scale>
        <a:sx n="33" d="100"/>
        <a:sy n="33" d="100"/>
      </p:scale>
      <p:origin x="0" y="-9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72" y="58"/>
      </p:cViewPr>
      <p:guideLst>
        <p:guide orient="horz" pos="2950"/>
        <p:guide pos="22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2" y="-11852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4008707" y="0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9/4/2018 1:14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68332" y="8893297"/>
            <a:ext cx="1107104" cy="468154"/>
          </a:xfrm>
          <a:prstGeom prst="rect">
            <a:avLst/>
          </a:prstGeom>
        </p:spPr>
        <p:txBody>
          <a:bodyPr vert="horz" lIns="93932" tIns="46966" rIns="93932" bIns="46966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444625" y="627063"/>
            <a:ext cx="4187825" cy="2355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2" tIns="46966" rIns="93932" bIns="46966" rtlCol="0" anchor="ctr"/>
          <a:lstStyle/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4008707" y="0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9/4/2018 1:11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268974" y="3280607"/>
            <a:ext cx="6390510" cy="5380238"/>
          </a:xfrm>
          <a:prstGeom prst="rect">
            <a:avLst/>
          </a:prstGeom>
        </p:spPr>
        <p:txBody>
          <a:bodyPr vert="horz" lIns="93932" tIns="46966" rIns="93932" bIns="469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98079" y="8893297"/>
            <a:ext cx="977358" cy="468154"/>
          </a:xfrm>
          <a:prstGeom prst="rect">
            <a:avLst/>
          </a:prstGeom>
        </p:spPr>
        <p:txBody>
          <a:bodyPr vert="horz" lIns="93932" tIns="46966" rIns="93932" bIns="46966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9/4/2018 1:11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7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69565" y="2705174"/>
            <a:ext cx="12025336" cy="1828786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74294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Split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07966" y="476911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154006" y="688255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307966" y="2051094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154006" y="2262437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5307966" y="3625276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154006" y="3836620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307966" y="5199458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7154006" y="5410802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02DA5-A887-4EFB-8199-73B4D1E97426}"/>
              </a:ext>
            </a:extLst>
          </p:cNvPr>
          <p:cNvSpPr/>
          <p:nvPr/>
        </p:nvSpPr>
        <p:spPr bwMode="auto">
          <a:xfrm>
            <a:off x="0" y="0"/>
            <a:ext cx="4197310" cy="699452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3F185BC-E195-4969-ACD7-3AB0BDE3B0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4183178" cy="2250090"/>
          </a:xfrm>
          <a:solidFill>
            <a:srgbClr val="002060"/>
          </a:solidFill>
        </p:spPr>
        <p:txBody>
          <a:bodyPr lIns="274320" tIns="393192" rIns="274320" bIns="91440">
            <a:normAutofit/>
          </a:bodyPr>
          <a:lstStyle>
            <a:lvl1pPr marL="0" indent="0">
              <a:buNone/>
              <a:defRPr sz="4488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46BDC27-B79B-4986-86A6-74E4075696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50092"/>
            <a:ext cx="4169783" cy="4744434"/>
          </a:xfrm>
          <a:solidFill>
            <a:srgbClr val="002060"/>
          </a:solidFill>
        </p:spPr>
        <p:txBody>
          <a:bodyPr lIns="274320" tIns="91440" rIns="27432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 sz="1836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2520060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277718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63528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53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58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59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34061" y="400930"/>
            <a:ext cx="7704856" cy="3574860"/>
          </a:xfrm>
          <a:noFill/>
        </p:spPr>
        <p:txBody>
          <a:bodyPr lIns="146304" tIns="91440" rIns="146304" bIns="91440" anchor="ctr" anchorCtr="0"/>
          <a:lstStyle>
            <a:lvl1pPr>
              <a:defRPr sz="6000" b="1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60837-4E08-46F9-9A7F-C9C4BA79F8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24" y="-7047"/>
            <a:ext cx="4475821" cy="70015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F7823D-9B85-4294-93E9-CEF75FBF89BB}"/>
              </a:ext>
            </a:extLst>
          </p:cNvPr>
          <p:cNvCxnSpPr/>
          <p:nvPr userDrawn="1"/>
        </p:nvCxnSpPr>
        <p:spPr>
          <a:xfrm>
            <a:off x="4490045" y="411866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ACC561-3BE6-4AC4-BDE0-1E8D62FF1FEE}"/>
              </a:ext>
            </a:extLst>
          </p:cNvPr>
          <p:cNvCxnSpPr/>
          <p:nvPr userDrawn="1"/>
        </p:nvCxnSpPr>
        <p:spPr>
          <a:xfrm>
            <a:off x="4490045" y="420248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4670CE-62DE-4CB3-A89A-1D57CD32C4AB}"/>
              </a:ext>
            </a:extLst>
          </p:cNvPr>
          <p:cNvCxnSpPr/>
          <p:nvPr userDrawn="1"/>
        </p:nvCxnSpPr>
        <p:spPr>
          <a:xfrm>
            <a:off x="4490045" y="4274110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E4D0C5-B681-4C5F-AADD-34ACDA8E8699}"/>
              </a:ext>
            </a:extLst>
          </p:cNvPr>
          <p:cNvCxnSpPr/>
          <p:nvPr userDrawn="1"/>
        </p:nvCxnSpPr>
        <p:spPr>
          <a:xfrm>
            <a:off x="4490045" y="4329355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8CC0AF-1655-4066-AF37-3805023D927F}"/>
              </a:ext>
            </a:extLst>
          </p:cNvPr>
          <p:cNvCxnSpPr/>
          <p:nvPr userDrawn="1"/>
        </p:nvCxnSpPr>
        <p:spPr>
          <a:xfrm>
            <a:off x="4490045" y="440441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698447-12CE-4067-B5EC-AAF9FD15146C}"/>
              </a:ext>
            </a:extLst>
          </p:cNvPr>
          <p:cNvCxnSpPr/>
          <p:nvPr userDrawn="1"/>
        </p:nvCxnSpPr>
        <p:spPr>
          <a:xfrm>
            <a:off x="4490045" y="449585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37DF7E-62F1-439A-903F-644AB2A0206E}"/>
              </a:ext>
            </a:extLst>
          </p:cNvPr>
          <p:cNvCxnSpPr/>
          <p:nvPr userDrawn="1"/>
        </p:nvCxnSpPr>
        <p:spPr>
          <a:xfrm>
            <a:off x="4490045" y="45606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15A390-EEC3-4826-9DB3-5AC19CB2BFF4}"/>
              </a:ext>
            </a:extLst>
          </p:cNvPr>
          <p:cNvCxnSpPr/>
          <p:nvPr userDrawn="1"/>
        </p:nvCxnSpPr>
        <p:spPr>
          <a:xfrm>
            <a:off x="4490045" y="460824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742EB9-DAF1-4D7A-AF36-6BE9739FBDD2}"/>
              </a:ext>
            </a:extLst>
          </p:cNvPr>
          <p:cNvCxnSpPr/>
          <p:nvPr userDrawn="1"/>
        </p:nvCxnSpPr>
        <p:spPr>
          <a:xfrm>
            <a:off x="4490045" y="47511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793A24-A2AF-4B04-9886-565BF4C78EBD}"/>
              </a:ext>
            </a:extLst>
          </p:cNvPr>
          <p:cNvCxnSpPr/>
          <p:nvPr userDrawn="1"/>
        </p:nvCxnSpPr>
        <p:spPr>
          <a:xfrm>
            <a:off x="4490045" y="481589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120507-71F8-4DB0-A30A-B3D0E5A5B607}"/>
              </a:ext>
            </a:extLst>
          </p:cNvPr>
          <p:cNvCxnSpPr/>
          <p:nvPr userDrawn="1"/>
        </p:nvCxnSpPr>
        <p:spPr>
          <a:xfrm>
            <a:off x="4490045" y="49416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AF68B6-A82A-46E4-AD87-3B1EA36B79E1}"/>
              </a:ext>
            </a:extLst>
          </p:cNvPr>
          <p:cNvCxnSpPr/>
          <p:nvPr userDrawn="1"/>
        </p:nvCxnSpPr>
        <p:spPr>
          <a:xfrm>
            <a:off x="4490045" y="5009038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A09C6A-0D18-40C1-A228-BD650E21DBF7}"/>
              </a:ext>
            </a:extLst>
          </p:cNvPr>
          <p:cNvCxnSpPr/>
          <p:nvPr userDrawn="1"/>
        </p:nvCxnSpPr>
        <p:spPr>
          <a:xfrm>
            <a:off x="4490045" y="507306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5A237C-7A94-4CEA-B848-9D4D88EB441F}"/>
              </a:ext>
            </a:extLst>
          </p:cNvPr>
          <p:cNvCxnSpPr/>
          <p:nvPr userDrawn="1"/>
        </p:nvCxnSpPr>
        <p:spPr>
          <a:xfrm>
            <a:off x="4490045" y="513021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8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3843" y="1409030"/>
            <a:ext cx="11888787" cy="5400600"/>
          </a:xfrm>
        </p:spPr>
        <p:txBody>
          <a:bodyPr anchor="ctr" anchorCtr="0">
            <a:norm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506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FC9AC-C55E-4B8C-93B7-CE731C1BD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843" y="1409030"/>
            <a:ext cx="11888787" cy="5400600"/>
          </a:xfrm>
        </p:spPr>
        <p:txBody>
          <a:bodyPr anchor="ctr" anchorCtr="0">
            <a:normAutofit/>
          </a:bodyPr>
          <a:lstStyle>
            <a:lvl1pPr marL="571500" indent="-571500">
              <a:buFont typeface="Arial" panose="020B0604020202020204" pitchFamily="34" charset="0"/>
              <a:buChar char="•"/>
              <a:defRPr/>
            </a:lvl1pPr>
            <a:lvl2pPr marL="685800" indent="-457200">
              <a:buFont typeface="Arial" panose="020B0604020202020204" pitchFamily="34" charset="0"/>
              <a:buChar char="•"/>
              <a:defRPr/>
            </a:lvl2pPr>
            <a:lvl3pPr marL="800100" indent="-342900">
              <a:buFont typeface="Arial" panose="020B0604020202020204" pitchFamily="34" charset="0"/>
              <a:buChar char="•"/>
              <a:defRPr/>
            </a:lvl3pPr>
            <a:lvl4pPr marL="1028700" indent="-342900">
              <a:buFont typeface="Arial" panose="020B0604020202020204" pitchFamily="34" charset="0"/>
              <a:buChar char="•"/>
              <a:defRPr/>
            </a:lvl4pPr>
            <a:lvl5pPr marL="12573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703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44" y="1678320"/>
            <a:ext cx="5486399" cy="4752528"/>
          </a:xfrm>
        </p:spPr>
        <p:txBody>
          <a:bodyPr wrap="square" anchor="ctr" anchorCtr="0">
            <a:norm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6745ABC-1769-46F1-800C-6640882059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7433" y="1697062"/>
            <a:ext cx="5486399" cy="4752528"/>
          </a:xfrm>
        </p:spPr>
        <p:txBody>
          <a:bodyPr wrap="square" anchor="ctr" anchorCtr="0">
            <a:norm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091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3CBB1AE-5779-42F7-88A7-43003AFDC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2644" y="1678320"/>
            <a:ext cx="5486399" cy="4752528"/>
          </a:xfrm>
        </p:spPr>
        <p:txBody>
          <a:bodyPr wrap="square" anchor="ctr" anchorCtr="0">
            <a:normAutofit/>
          </a:bodyPr>
          <a:lstStyle>
            <a:lvl1pPr marL="457200" indent="-45720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000" b="0">
                <a:latin typeface="+mn-lt"/>
              </a:defRPr>
            </a:lvl1pPr>
            <a:lvl2pPr marL="598488" indent="-342900">
              <a:buFont typeface="Arial" panose="020B0604020202020204" pitchFamily="34" charset="0"/>
              <a:buChar char="•"/>
              <a:defRPr sz="2400" b="0"/>
            </a:lvl2pPr>
            <a:lvl3pPr marL="793750" indent="-342900">
              <a:buFont typeface="Arial" panose="020B0604020202020204" pitchFamily="34" charset="0"/>
              <a:buChar char="•"/>
              <a:tabLst/>
              <a:defRPr sz="2200" b="0"/>
            </a:lvl3pPr>
            <a:lvl4pPr marL="995362" indent="-342900">
              <a:buFont typeface="Arial" panose="020B0604020202020204" pitchFamily="34" charset="0"/>
              <a:buChar char="•"/>
              <a:defRPr sz="2200" b="0"/>
            </a:lvl4pPr>
            <a:lvl5pPr marL="1196975" indent="-342900">
              <a:buFont typeface="Arial" panose="020B0604020202020204" pitchFamily="34" charset="0"/>
              <a:buChar char="•"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17CA6BE-3A80-4AD8-8C59-2479A0A27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7433" y="1697062"/>
            <a:ext cx="5486399" cy="4752528"/>
          </a:xfrm>
        </p:spPr>
        <p:txBody>
          <a:bodyPr wrap="square" anchor="ctr" anchorCtr="0">
            <a:normAutofit/>
          </a:bodyPr>
          <a:lstStyle>
            <a:lvl1pPr marL="457200" indent="-45720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000" b="0">
                <a:latin typeface="+mn-lt"/>
              </a:defRPr>
            </a:lvl1pPr>
            <a:lvl2pPr marL="598488" indent="-342900">
              <a:buFont typeface="Arial" panose="020B0604020202020204" pitchFamily="34" charset="0"/>
              <a:buChar char="•"/>
              <a:defRPr sz="2400" b="0"/>
            </a:lvl2pPr>
            <a:lvl3pPr marL="793750" indent="-342900">
              <a:buFont typeface="Arial" panose="020B0604020202020204" pitchFamily="34" charset="0"/>
              <a:buChar char="•"/>
              <a:tabLst/>
              <a:defRPr sz="2200" b="0"/>
            </a:lvl3pPr>
            <a:lvl4pPr marL="995362" indent="-342900">
              <a:buFont typeface="Arial" panose="020B0604020202020204" pitchFamily="34" charset="0"/>
              <a:buChar char="•"/>
              <a:defRPr sz="2200" b="0"/>
            </a:lvl4pPr>
            <a:lvl5pPr marL="1196975" indent="-342900">
              <a:buFont typeface="Arial" panose="020B0604020202020204" pitchFamily="34" charset="0"/>
              <a:buChar char="•"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61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/sub-title/boxes_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9C0968-A7FB-47F9-AB88-493BFC6E44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639" y="2129110"/>
            <a:ext cx="2107298" cy="4211286"/>
          </a:xfrm>
          <a:solidFill>
            <a:srgbClr val="0078D7"/>
          </a:solidFill>
        </p:spPr>
        <p:txBody>
          <a:bodyPr tIns="91440" bIns="91440">
            <a:normAutofit/>
          </a:bodyPr>
          <a:lstStyle>
            <a:lvl1pPr marL="0" indent="0">
              <a:buNone/>
              <a:defRPr sz="1836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9011D7D-60B6-4A3A-905E-7B0D6C780F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206" y="2129110"/>
            <a:ext cx="2107298" cy="4211286"/>
          </a:xfrm>
          <a:solidFill>
            <a:srgbClr val="0050D7"/>
          </a:solidFill>
        </p:spPr>
        <p:txBody>
          <a:bodyPr tIns="91440" bIns="91440">
            <a:normAutofit/>
          </a:bodyPr>
          <a:lstStyle>
            <a:lvl1pPr marL="0" indent="0">
              <a:buNone/>
              <a:defRPr sz="1836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FBE8CB9C-8DF0-4F65-AAF4-3C42CBA855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65772" y="2129110"/>
            <a:ext cx="2107298" cy="4211286"/>
          </a:xfrm>
          <a:solidFill>
            <a:srgbClr val="0028D7"/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36674C8-B1BC-41F7-9D1B-F3A8F34A443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11339" y="2129110"/>
            <a:ext cx="2107298" cy="4211286"/>
          </a:xfrm>
          <a:solidFill>
            <a:srgbClr val="0000D7"/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8643E47D-FC93-43C1-BC7F-E1BA420F1B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56905" y="2129110"/>
            <a:ext cx="2107298" cy="4211286"/>
          </a:xfrm>
          <a:solidFill>
            <a:schemeClr val="accent2">
              <a:lumMod val="75000"/>
            </a:schemeClr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078F751D-9297-49B8-94D1-AEE8207B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</p:spPr>
        <p:txBody>
          <a:bodyPr/>
          <a:lstStyle>
            <a:lvl1pPr>
              <a:defRPr>
                <a:solidFill>
                  <a:srgbClr val="005AA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3395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blue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4197310" cy="699452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1"/>
            <a:ext cx="4183178" cy="1687567"/>
          </a:xfrm>
          <a:solidFill>
            <a:srgbClr val="002060"/>
          </a:solidFill>
        </p:spPr>
        <p:txBody>
          <a:bodyPr lIns="274320" tIns="393192" rIns="274320" bIns="91440">
            <a:normAutofit/>
          </a:bodyPr>
          <a:lstStyle>
            <a:lvl1pPr marL="0" indent="0">
              <a:buNone/>
              <a:defRPr sz="4488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87568"/>
            <a:ext cx="4169783" cy="5306958"/>
          </a:xfrm>
          <a:solidFill>
            <a:srgbClr val="002060"/>
          </a:solidFill>
        </p:spPr>
        <p:txBody>
          <a:bodyPr lIns="274320" tIns="91440" rIns="27432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 sz="1836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4251E13-DFD1-4EC1-945D-3E91F6B2C6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2738" y="-1"/>
            <a:ext cx="8253738" cy="6994526"/>
          </a:xfrm>
        </p:spPr>
        <p:txBody>
          <a:bodyPr lIns="393192" tIns="393192" rIns="182880" anchor="ctr" anchorCtr="0">
            <a:normAutofit/>
          </a:bodyPr>
          <a:lstStyle>
            <a:lvl1pPr marL="0" indent="0">
              <a:spcAft>
                <a:spcPts val="612"/>
              </a:spcAft>
              <a:buNone/>
              <a:defRPr lang="en-US" sz="36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0" indent="0">
              <a:spcBef>
                <a:spcPts val="1632"/>
              </a:spcBef>
              <a:spcAft>
                <a:spcPts val="1632"/>
              </a:spcAft>
              <a:buNone/>
              <a:defRPr sz="1632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marL="0" marR="0" lvl="0" indent="0" algn="l" defTabSz="932681" rtl="0" eaLnBrk="1" fontAlgn="auto" latinLnBrk="0" hangingPunct="1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533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457049-CCDB-4E68-AD9B-5784C85FEE9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2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65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52" r:id="rId8"/>
    <p:sldLayoutId id="2147484553" r:id="rId9"/>
    <p:sldLayoutId id="2147484556" r:id="rId10"/>
    <p:sldLayoutId id="2147484559" r:id="rId11"/>
    <p:sldLayoutId id="2147484560" r:id="rId12"/>
    <p:sldLayoutId id="2147484563" r:id="rId13"/>
    <p:sldLayoutId id="2147484564" r:id="rId1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devopsassessment" TargetMode="External"/><Relationship Id="rId2" Type="http://schemas.openxmlformats.org/officeDocument/2006/relationships/hyperlink" Target="https://www.devops-survey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43EFF-6CF5-47AE-A589-E591BDF25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481" y="1213175"/>
            <a:ext cx="11885514" cy="511253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WHO IS YOUR AUDIENCE</a:t>
            </a:r>
          </a:p>
          <a:p>
            <a:pPr lvl="1">
              <a:lnSpc>
                <a:spcPct val="100000"/>
              </a:lnSpc>
            </a:pPr>
            <a:r>
              <a:rPr lang="en-US" sz="2448" dirty="0"/>
              <a:t>Users interested in embracing a DevOps mindset in their organization.</a:t>
            </a:r>
          </a:p>
          <a:p>
            <a:pPr lvl="1">
              <a:lnSpc>
                <a:spcPct val="100000"/>
              </a:lnSpc>
            </a:pPr>
            <a:endParaRPr lang="en-US" sz="2448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SHOULD YOUR AUDIENCE TAKE AWAY? (factual)</a:t>
            </a:r>
          </a:p>
          <a:p>
            <a:pPr lvl="1">
              <a:lnSpc>
                <a:spcPct val="100000"/>
              </a:lnSpc>
            </a:pPr>
            <a:r>
              <a:rPr lang="en-CA" sz="2448" dirty="0"/>
              <a:t>They need to understand how we’re transforming, what we’re learning, and that we need to focus on PEOPLE, PROCESS, PRODUCTS … in that order.</a:t>
            </a:r>
          </a:p>
          <a:p>
            <a:pPr lvl="1">
              <a:lnSpc>
                <a:spcPct val="100000"/>
              </a:lnSpc>
            </a:pPr>
            <a:endParaRPr lang="en-US" sz="2448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DO YOU WANT YOUR AUDIENCE TO KNOW? (feeling)</a:t>
            </a:r>
          </a:p>
          <a:p>
            <a:pPr lvl="1">
              <a:lnSpc>
                <a:spcPct val="100000"/>
              </a:lnSpc>
            </a:pPr>
            <a:r>
              <a:rPr lang="en-CA" sz="2448" dirty="0"/>
              <a:t>They need to leave with a positive feeling that they can rely on proven practices, real-world learnings, and that they are not alone.</a:t>
            </a:r>
          </a:p>
          <a:p>
            <a:pPr lvl="1">
              <a:lnSpc>
                <a:spcPct val="100000"/>
              </a:lnSpc>
            </a:pPr>
            <a:endParaRPr lang="en-US" sz="2448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HOW MUCH TIME DO YOU NEED?</a:t>
            </a:r>
          </a:p>
          <a:p>
            <a:pPr lvl="1">
              <a:lnSpc>
                <a:spcPct val="100000"/>
              </a:lnSpc>
            </a:pPr>
            <a:r>
              <a:rPr lang="en-US" sz="2448" dirty="0"/>
              <a:t>25min for presentation ad 5min for [off-line] discussions and Q&amp;A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69C1C-106E-4D30-AA06-66BA26B8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60" dirty="0"/>
              <a:t>Deck intent                 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C972-68E9-49E9-8594-73052C384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82042" y="3066066"/>
            <a:ext cx="6994526" cy="862394"/>
          </a:xfrm>
          <a:solidFill>
            <a:srgbClr val="002060"/>
          </a:solidFill>
          <a:ln>
            <a:noFill/>
          </a:ln>
        </p:spPr>
        <p:txBody>
          <a:bodyPr lIns="108000" tIns="72000" rIns="108000" bIns="7200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DevOps Getting Started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E05E7B4-D622-4E7B-A30D-6FCF9256793E}"/>
              </a:ext>
            </a:extLst>
          </p:cNvPr>
          <p:cNvGrpSpPr/>
          <p:nvPr/>
        </p:nvGrpSpPr>
        <p:grpSpPr>
          <a:xfrm>
            <a:off x="2032213" y="1316643"/>
            <a:ext cx="6747009" cy="3381637"/>
            <a:chOff x="609600" y="2168968"/>
            <a:chExt cx="6747009" cy="3381637"/>
          </a:xfrm>
        </p:grpSpPr>
        <p:sp>
          <p:nvSpPr>
            <p:cNvPr id="48" name="Rectangle 13">
              <a:extLst>
                <a:ext uri="{FF2B5EF4-FFF2-40B4-BE49-F238E27FC236}">
                  <a16:creationId xmlns:a16="http://schemas.microsoft.com/office/drawing/2014/main" id="{A2BED50F-C8C6-45D8-9647-513228039918}"/>
                </a:ext>
              </a:extLst>
            </p:cNvPr>
            <p:cNvSpPr/>
            <p:nvPr/>
          </p:nvSpPr>
          <p:spPr>
            <a:xfrm>
              <a:off x="609600" y="2168969"/>
              <a:ext cx="2295984" cy="2814889"/>
            </a:xfrm>
            <a:custGeom>
              <a:avLst/>
              <a:gdLst/>
              <a:ahLst/>
              <a:cxnLst/>
              <a:rect l="l" t="t" r="r" b="b"/>
              <a:pathLst>
                <a:path w="2295984" h="2814889">
                  <a:moveTo>
                    <a:pt x="1645651" y="604"/>
                  </a:moveTo>
                  <a:cubicBezTo>
                    <a:pt x="1848094" y="-4791"/>
                    <a:pt x="2051499" y="25958"/>
                    <a:pt x="2244859" y="94574"/>
                  </a:cubicBezTo>
                  <a:lnTo>
                    <a:pt x="2295984" y="548672"/>
                  </a:lnTo>
                  <a:lnTo>
                    <a:pt x="1939713" y="858085"/>
                  </a:lnTo>
                  <a:cubicBezTo>
                    <a:pt x="1851219" y="830807"/>
                    <a:pt x="1759178" y="818848"/>
                    <a:pt x="1667521" y="821290"/>
                  </a:cubicBezTo>
                  <a:cubicBezTo>
                    <a:pt x="1444990" y="827220"/>
                    <a:pt x="1224720" y="918043"/>
                    <a:pt x="1059459" y="1092354"/>
                  </a:cubicBezTo>
                  <a:cubicBezTo>
                    <a:pt x="748248" y="1420605"/>
                    <a:pt x="743071" y="1927881"/>
                    <a:pt x="1034747" y="2261767"/>
                  </a:cubicBezTo>
                  <a:lnTo>
                    <a:pt x="593561" y="2372999"/>
                  </a:lnTo>
                  <a:lnTo>
                    <a:pt x="429229" y="2814889"/>
                  </a:lnTo>
                  <a:cubicBezTo>
                    <a:pt x="-151440" y="2166643"/>
                    <a:pt x="-145858" y="1170421"/>
                    <a:pt x="463682" y="527506"/>
                  </a:cubicBezTo>
                  <a:cubicBezTo>
                    <a:pt x="784921" y="188676"/>
                    <a:pt x="1213088" y="12131"/>
                    <a:pt x="1645651" y="604"/>
                  </a:cubicBezTo>
                  <a:close/>
                </a:path>
              </a:pathLst>
            </a:custGeom>
            <a:solidFill>
              <a:srgbClr val="FFC000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ectangle 13">
              <a:extLst>
                <a:ext uri="{FF2B5EF4-FFF2-40B4-BE49-F238E27FC236}">
                  <a16:creationId xmlns:a16="http://schemas.microsoft.com/office/drawing/2014/main" id="{AED1E79A-1D41-42B3-8F28-52798745B82E}"/>
                </a:ext>
              </a:extLst>
            </p:cNvPr>
            <p:cNvSpPr/>
            <p:nvPr/>
          </p:nvSpPr>
          <p:spPr>
            <a:xfrm>
              <a:off x="1076601" y="3605468"/>
              <a:ext cx="3170290" cy="1945137"/>
            </a:xfrm>
            <a:custGeom>
              <a:avLst/>
              <a:gdLst/>
              <a:ahLst/>
              <a:cxnLst/>
              <a:rect l="l" t="t" r="r" b="b"/>
              <a:pathLst>
                <a:path w="3170290" h="1945137">
                  <a:moveTo>
                    <a:pt x="2538473" y="0"/>
                  </a:moveTo>
                  <a:lnTo>
                    <a:pt x="2704691" y="446231"/>
                  </a:lnTo>
                  <a:lnTo>
                    <a:pt x="3170290" y="568606"/>
                  </a:lnTo>
                  <a:lnTo>
                    <a:pt x="2883214" y="909342"/>
                  </a:lnTo>
                  <a:lnTo>
                    <a:pt x="2710946" y="1130357"/>
                  </a:lnTo>
                  <a:cubicBezTo>
                    <a:pt x="2626326" y="1228132"/>
                    <a:pt x="2539578" y="1323891"/>
                    <a:pt x="2450703" y="1417632"/>
                  </a:cubicBezTo>
                  <a:cubicBezTo>
                    <a:pt x="1808223" y="2095292"/>
                    <a:pt x="738039" y="2123810"/>
                    <a:pt x="60379" y="1481330"/>
                  </a:cubicBezTo>
                  <a:lnTo>
                    <a:pt x="0" y="1418005"/>
                  </a:lnTo>
                  <a:lnTo>
                    <a:pt x="163670" y="977895"/>
                  </a:lnTo>
                  <a:lnTo>
                    <a:pt x="606758" y="866184"/>
                  </a:lnTo>
                  <a:cubicBezTo>
                    <a:pt x="612350" y="873160"/>
                    <a:pt x="618731" y="879395"/>
                    <a:pt x="625227" y="885554"/>
                  </a:cubicBezTo>
                  <a:cubicBezTo>
                    <a:pt x="973848" y="1216077"/>
                    <a:pt x="1524403" y="1201405"/>
                    <a:pt x="1854926" y="852784"/>
                  </a:cubicBezTo>
                  <a:cubicBezTo>
                    <a:pt x="2037813" y="659882"/>
                    <a:pt x="2203189" y="450381"/>
                    <a:pt x="2351055" y="224277"/>
                  </a:cubicBezTo>
                  <a:close/>
                </a:path>
              </a:pathLst>
            </a:custGeom>
            <a:solidFill>
              <a:srgbClr val="BF0000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ectangle 13">
              <a:extLst>
                <a:ext uri="{FF2B5EF4-FFF2-40B4-BE49-F238E27FC236}">
                  <a16:creationId xmlns:a16="http://schemas.microsoft.com/office/drawing/2014/main" id="{4EFAF5C8-0B86-49BB-AFD4-B08FF0115470}"/>
                </a:ext>
              </a:extLst>
            </p:cNvPr>
            <p:cNvSpPr/>
            <p:nvPr/>
          </p:nvSpPr>
          <p:spPr>
            <a:xfrm>
              <a:off x="4837952" y="2533089"/>
              <a:ext cx="2518657" cy="3017372"/>
            </a:xfrm>
            <a:custGeom>
              <a:avLst/>
              <a:gdLst/>
              <a:ahLst/>
              <a:cxnLst/>
              <a:rect l="l" t="t" r="r" b="b"/>
              <a:pathLst>
                <a:path w="2518657" h="3017372">
                  <a:moveTo>
                    <a:pt x="1873033" y="0"/>
                  </a:moveTo>
                  <a:cubicBezTo>
                    <a:pt x="1937485" y="48251"/>
                    <a:pt x="1997851" y="103263"/>
                    <a:pt x="2054851" y="163384"/>
                  </a:cubicBezTo>
                  <a:cubicBezTo>
                    <a:pt x="2697331" y="841044"/>
                    <a:pt x="2668812" y="1911228"/>
                    <a:pt x="1991153" y="2553707"/>
                  </a:cubicBezTo>
                  <a:cubicBezTo>
                    <a:pt x="1439880" y="3076363"/>
                    <a:pt x="628844" y="3154966"/>
                    <a:pt x="0" y="2800607"/>
                  </a:cubicBezTo>
                  <a:lnTo>
                    <a:pt x="349" y="2800287"/>
                  </a:lnTo>
                  <a:lnTo>
                    <a:pt x="3361" y="2801637"/>
                  </a:lnTo>
                  <a:lnTo>
                    <a:pt x="380086" y="2505975"/>
                  </a:lnTo>
                  <a:lnTo>
                    <a:pt x="351837" y="2053894"/>
                  </a:lnTo>
                  <a:cubicBezTo>
                    <a:pt x="681072" y="2270879"/>
                    <a:pt x="1127742" y="2240995"/>
                    <a:pt x="1426305" y="1957931"/>
                  </a:cubicBezTo>
                  <a:cubicBezTo>
                    <a:pt x="1774926" y="1627408"/>
                    <a:pt x="1789598" y="1076853"/>
                    <a:pt x="1459074" y="728232"/>
                  </a:cubicBezTo>
                  <a:cubicBezTo>
                    <a:pt x="1418098" y="685012"/>
                    <a:pt x="1373739" y="646924"/>
                    <a:pt x="1326763" y="614048"/>
                  </a:cubicBezTo>
                  <a:lnTo>
                    <a:pt x="1444008" y="159210"/>
                  </a:lnTo>
                  <a:lnTo>
                    <a:pt x="1667443" y="75217"/>
                  </a:lnTo>
                  <a:close/>
                </a:path>
              </a:pathLst>
            </a:custGeom>
            <a:solidFill>
              <a:srgbClr val="FF4925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E0039179-6217-4DC1-8A5E-990254A6B8AC}"/>
                </a:ext>
              </a:extLst>
            </p:cNvPr>
            <p:cNvSpPr/>
            <p:nvPr/>
          </p:nvSpPr>
          <p:spPr>
            <a:xfrm>
              <a:off x="2604149" y="2281314"/>
              <a:ext cx="2563161" cy="3026645"/>
            </a:xfrm>
            <a:custGeom>
              <a:avLst/>
              <a:gdLst/>
              <a:ahLst/>
              <a:cxnLst/>
              <a:rect l="l" t="t" r="r" b="b"/>
              <a:pathLst>
                <a:path w="2563161" h="3026645">
                  <a:moveTo>
                    <a:pt x="1942699" y="1560137"/>
                  </a:moveTo>
                  <a:lnTo>
                    <a:pt x="2169211" y="1875134"/>
                  </a:lnTo>
                  <a:cubicBezTo>
                    <a:pt x="2251899" y="1979885"/>
                    <a:pt x="2338965" y="2080485"/>
                    <a:pt x="2430408" y="2176936"/>
                  </a:cubicBezTo>
                  <a:cubicBezTo>
                    <a:pt x="2462755" y="2211054"/>
                    <a:pt x="2497208" y="2241973"/>
                    <a:pt x="2534030" y="2268826"/>
                  </a:cubicBezTo>
                  <a:lnTo>
                    <a:pt x="2563161" y="2735006"/>
                  </a:lnTo>
                  <a:lnTo>
                    <a:pt x="2191561" y="3026645"/>
                  </a:lnTo>
                  <a:cubicBezTo>
                    <a:pt x="2062496" y="2951092"/>
                    <a:pt x="1942532" y="2855593"/>
                    <a:pt x="1834631" y="2741784"/>
                  </a:cubicBezTo>
                  <a:cubicBezTo>
                    <a:pt x="1745756" y="2648042"/>
                    <a:pt x="1659008" y="2552284"/>
                    <a:pt x="1574389" y="2454509"/>
                  </a:cubicBezTo>
                  <a:lnTo>
                    <a:pt x="1385634" y="2226171"/>
                  </a:lnTo>
                  <a:close/>
                  <a:moveTo>
                    <a:pt x="301833" y="0"/>
                  </a:moveTo>
                  <a:cubicBezTo>
                    <a:pt x="503389" y="76643"/>
                    <a:pt x="693231" y="193866"/>
                    <a:pt x="859456" y="351461"/>
                  </a:cubicBezTo>
                  <a:cubicBezTo>
                    <a:pt x="953198" y="440336"/>
                    <a:pt x="1044922" y="531339"/>
                    <a:pt x="1134630" y="624468"/>
                  </a:cubicBezTo>
                  <a:lnTo>
                    <a:pt x="1363777" y="873387"/>
                  </a:lnTo>
                  <a:lnTo>
                    <a:pt x="811588" y="1533592"/>
                  </a:lnTo>
                  <a:lnTo>
                    <a:pt x="571509" y="1234701"/>
                  </a:lnTo>
                  <a:cubicBezTo>
                    <a:pt x="483360" y="1134503"/>
                    <a:pt x="391059" y="1038681"/>
                    <a:pt x="294608" y="947238"/>
                  </a:cubicBezTo>
                  <a:cubicBezTo>
                    <a:pt x="206948" y="864129"/>
                    <a:pt x="106520" y="802845"/>
                    <a:pt x="0" y="763295"/>
                  </a:cubicBezTo>
                  <a:lnTo>
                    <a:pt x="353231" y="456521"/>
                  </a:lnTo>
                  <a:close/>
                </a:path>
              </a:pathLst>
            </a:custGeom>
            <a:solidFill>
              <a:srgbClr val="92D050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00BA0E57-51E7-4093-AA35-FA56BF972C4B}"/>
                </a:ext>
              </a:extLst>
            </p:cNvPr>
            <p:cNvSpPr/>
            <p:nvPr/>
          </p:nvSpPr>
          <p:spPr>
            <a:xfrm>
              <a:off x="3651498" y="2168968"/>
              <a:ext cx="3011958" cy="1963332"/>
            </a:xfrm>
            <a:custGeom>
              <a:avLst/>
              <a:gdLst/>
              <a:ahLst/>
              <a:cxnLst/>
              <a:rect l="l" t="t" r="r" b="b"/>
              <a:pathLst>
                <a:path w="3011958" h="1963332">
                  <a:moveTo>
                    <a:pt x="2059336" y="603"/>
                  </a:moveTo>
                  <a:cubicBezTo>
                    <a:pt x="2395966" y="9574"/>
                    <a:pt x="2729934" y="118484"/>
                    <a:pt x="3011958" y="327346"/>
                  </a:cubicBezTo>
                  <a:lnTo>
                    <a:pt x="2836835" y="393178"/>
                  </a:lnTo>
                  <a:lnTo>
                    <a:pt x="2589903" y="483520"/>
                  </a:lnTo>
                  <a:lnTo>
                    <a:pt x="2589194" y="486270"/>
                  </a:lnTo>
                  <a:lnTo>
                    <a:pt x="2583509" y="488407"/>
                  </a:lnTo>
                  <a:lnTo>
                    <a:pt x="2468589" y="951117"/>
                  </a:lnTo>
                  <a:cubicBezTo>
                    <a:pt x="2337511" y="868163"/>
                    <a:pt x="2188007" y="825301"/>
                    <a:pt x="2037466" y="821288"/>
                  </a:cubicBezTo>
                  <a:cubicBezTo>
                    <a:pt x="1814934" y="815359"/>
                    <a:pt x="1590140" y="894321"/>
                    <a:pt x="1415829" y="1059583"/>
                  </a:cubicBezTo>
                  <a:cubicBezTo>
                    <a:pt x="1319379" y="1151027"/>
                    <a:pt x="1227079" y="1246848"/>
                    <a:pt x="1138928" y="1347046"/>
                  </a:cubicBezTo>
                  <a:lnTo>
                    <a:pt x="916266" y="1624253"/>
                  </a:lnTo>
                  <a:lnTo>
                    <a:pt x="630587" y="1963332"/>
                  </a:lnTo>
                  <a:lnTo>
                    <a:pt x="167101" y="1841512"/>
                  </a:lnTo>
                  <a:lnTo>
                    <a:pt x="0" y="1392912"/>
                  </a:lnTo>
                  <a:lnTo>
                    <a:pt x="328920" y="999303"/>
                  </a:lnTo>
                  <a:cubicBezTo>
                    <a:pt x="411216" y="911806"/>
                    <a:pt x="493512" y="824310"/>
                    <a:pt x="575807" y="736813"/>
                  </a:cubicBezTo>
                  <a:cubicBezTo>
                    <a:pt x="665515" y="643684"/>
                    <a:pt x="757240" y="552682"/>
                    <a:pt x="850981" y="463806"/>
                  </a:cubicBezTo>
                  <a:cubicBezTo>
                    <a:pt x="1189811" y="142566"/>
                    <a:pt x="1626773" y="-10923"/>
                    <a:pt x="2059336" y="603"/>
                  </a:cubicBezTo>
                  <a:close/>
                </a:path>
              </a:pathLst>
            </a:custGeom>
            <a:solidFill>
              <a:srgbClr val="0070C0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6B8F5D2-3EFF-476A-BF3B-367F87715D52}"/>
              </a:ext>
            </a:extLst>
          </p:cNvPr>
          <p:cNvSpPr txBox="1"/>
          <p:nvPr/>
        </p:nvSpPr>
        <p:spPr>
          <a:xfrm>
            <a:off x="1080114" y="161817"/>
            <a:ext cx="2257865" cy="1007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lvl="0"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DevOps X-Ray Assessment</a:t>
            </a:r>
          </a:p>
          <a:p>
            <a:pPr lvl="0"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  <a:hlinkClick r:id="rId2"/>
              </a:rPr>
              <a:t>https://www.devops-survey.com</a:t>
            </a:r>
            <a:r>
              <a:rPr lang="en-US" sz="1100" kern="0" dirty="0">
                <a:solidFill>
                  <a:schemeClr val="bg1"/>
                </a:solidFill>
                <a:latin typeface="Calibri"/>
              </a:rPr>
              <a:t>   </a:t>
            </a:r>
          </a:p>
          <a:p>
            <a:pPr lvl="0" defTabSz="914400">
              <a:defRPr/>
            </a:pPr>
            <a:endParaRPr lang="en-US" sz="1100" kern="0" dirty="0">
              <a:solidFill>
                <a:schemeClr val="bg1"/>
              </a:solidFill>
              <a:latin typeface="Calibri"/>
            </a:endParaRPr>
          </a:p>
          <a:p>
            <a:pPr lvl="0"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Microsoft DevOps Self-Assessment</a:t>
            </a:r>
          </a:p>
          <a:p>
            <a:pPr lvl="0"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  <a:hlinkClick r:id="rId3"/>
              </a:rPr>
              <a:t>https://aka.ms/devopsassessment</a:t>
            </a:r>
            <a:r>
              <a:rPr lang="en-US" sz="1100" kern="0" dirty="0">
                <a:solidFill>
                  <a:schemeClr val="bg1"/>
                </a:solidFill>
                <a:latin typeface="Calibri"/>
              </a:rPr>
              <a:t>  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4A784C1-04B8-4289-BEEC-77FB4851E1FD}"/>
              </a:ext>
            </a:extLst>
          </p:cNvPr>
          <p:cNvCxnSpPr>
            <a:cxnSpLocks/>
          </p:cNvCxnSpPr>
          <p:nvPr/>
        </p:nvCxnSpPr>
        <p:spPr>
          <a:xfrm flipH="1" flipV="1">
            <a:off x="2480252" y="1236450"/>
            <a:ext cx="1" cy="870283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55A95B5-50CD-4812-8241-4DA266E897DB}"/>
              </a:ext>
            </a:extLst>
          </p:cNvPr>
          <p:cNvSpPr txBox="1"/>
          <p:nvPr/>
        </p:nvSpPr>
        <p:spPr>
          <a:xfrm>
            <a:off x="9166162" y="866874"/>
            <a:ext cx="3206993" cy="1952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Key </a:t>
            </a:r>
            <a:r>
              <a:rPr lang="en-US" sz="1100" b="1" kern="0" dirty="0">
                <a:solidFill>
                  <a:schemeClr val="bg1"/>
                </a:solidFill>
                <a:latin typeface="Calibri"/>
              </a:rPr>
              <a:t>PROCESS</a:t>
            </a:r>
            <a:r>
              <a:rPr lang="en-US" sz="1100" kern="0" dirty="0">
                <a:solidFill>
                  <a:schemeClr val="bg1"/>
                </a:solidFill>
                <a:latin typeface="Calibri"/>
              </a:rPr>
              <a:t> Goals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Automate everything – fast, stable, consistent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Celebrate success as a team and organization!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Focus on quality (security, test, deploy,…)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Lightweight change management process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Loosely coupled architectures enable scaling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Multiple releases per day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endParaRPr lang="en-US" sz="1100" kern="0" dirty="0">
              <a:solidFill>
                <a:schemeClr val="bg1"/>
              </a:solidFill>
              <a:highlight>
                <a:srgbClr val="FFFF00"/>
              </a:highlight>
              <a:latin typeface="Calibri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11F68B4-51AB-4088-99CB-372D0B7649F6}"/>
              </a:ext>
            </a:extLst>
          </p:cNvPr>
          <p:cNvCxnSpPr>
            <a:cxnSpLocks/>
          </p:cNvCxnSpPr>
          <p:nvPr/>
        </p:nvCxnSpPr>
        <p:spPr>
          <a:xfrm flipH="1">
            <a:off x="8629296" y="3000616"/>
            <a:ext cx="452567" cy="0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4D3B889-D89A-457E-970D-748251D82A25}"/>
              </a:ext>
            </a:extLst>
          </p:cNvPr>
          <p:cNvSpPr txBox="1"/>
          <p:nvPr/>
        </p:nvSpPr>
        <p:spPr>
          <a:xfrm>
            <a:off x="4158310" y="4871635"/>
            <a:ext cx="2404113" cy="18411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Leadership</a:t>
            </a:r>
          </a:p>
          <a:p>
            <a:pPr marL="358775" lvl="1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Accept failures </a:t>
            </a:r>
            <a:r>
              <a:rPr lang="en-US" sz="1100" kern="0">
                <a:solidFill>
                  <a:schemeClr val="bg1"/>
                </a:solidFill>
                <a:latin typeface="Calibri"/>
              </a:rPr>
              <a:t>as normal</a:t>
            </a:r>
          </a:p>
          <a:p>
            <a:pPr marL="358775" lvl="1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>
                <a:solidFill>
                  <a:schemeClr val="bg1"/>
                </a:solidFill>
                <a:latin typeface="Calibri"/>
              </a:rPr>
              <a:t>Inspirational </a:t>
            </a:r>
            <a:r>
              <a:rPr lang="en-US" sz="1100" kern="0" dirty="0">
                <a:solidFill>
                  <a:schemeClr val="bg1"/>
                </a:solidFill>
                <a:latin typeface="Calibri"/>
              </a:rPr>
              <a:t>communications</a:t>
            </a:r>
          </a:p>
          <a:p>
            <a:pPr marL="358775" lvl="1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Intellectual stimulation</a:t>
            </a:r>
          </a:p>
          <a:p>
            <a:pPr marL="358775" lvl="1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Own the vision</a:t>
            </a:r>
          </a:p>
          <a:p>
            <a:pPr marL="358775" lvl="1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Personal recognition</a:t>
            </a:r>
          </a:p>
          <a:p>
            <a:pPr marL="358775" lvl="1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Supportive leadership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AA34A7B-660F-4774-A3AA-F04BBD5B202F}"/>
              </a:ext>
            </a:extLst>
          </p:cNvPr>
          <p:cNvCxnSpPr>
            <a:cxnSpLocks/>
          </p:cNvCxnSpPr>
          <p:nvPr/>
        </p:nvCxnSpPr>
        <p:spPr>
          <a:xfrm flipV="1">
            <a:off x="4994101" y="1222583"/>
            <a:ext cx="0" cy="908725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36316EC-F357-4A50-8C21-0EBC527FE093}"/>
              </a:ext>
            </a:extLst>
          </p:cNvPr>
          <p:cNvSpPr txBox="1"/>
          <p:nvPr/>
        </p:nvSpPr>
        <p:spPr>
          <a:xfrm>
            <a:off x="1027318" y="4865997"/>
            <a:ext cx="2905871" cy="1267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It’s about delighting our customers with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VALUE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!</a:t>
            </a:r>
          </a:p>
          <a:p>
            <a:pPr lvl="0" defTabSz="914400">
              <a:defRPr/>
            </a:pPr>
            <a:endParaRPr lang="en-CA" sz="1100" kern="0" dirty="0">
              <a:solidFill>
                <a:schemeClr val="bg1"/>
              </a:solidFill>
              <a:latin typeface="Calibri"/>
            </a:endParaRPr>
          </a:p>
          <a:p>
            <a:pPr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Key performance indicators</a:t>
            </a:r>
          </a:p>
          <a:p>
            <a:pPr marL="266700" indent="-180975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Change failure rate</a:t>
            </a:r>
          </a:p>
          <a:p>
            <a:pPr marL="266700" indent="-180975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Deployment frequency</a:t>
            </a:r>
          </a:p>
          <a:p>
            <a:pPr marL="266700" indent="-180975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Lead time for changes</a:t>
            </a:r>
          </a:p>
          <a:p>
            <a:pPr marL="266700" indent="-180975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Time to recover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07F7DDF-C7AC-4A58-BE52-13C71F193548}"/>
              </a:ext>
            </a:extLst>
          </p:cNvPr>
          <p:cNvCxnSpPr>
            <a:cxnSpLocks/>
          </p:cNvCxnSpPr>
          <p:nvPr/>
        </p:nvCxnSpPr>
        <p:spPr>
          <a:xfrm flipV="1">
            <a:off x="2788784" y="4210568"/>
            <a:ext cx="0" cy="520407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9211C76-50A9-4328-8BAD-C371A7CAA6B6}"/>
              </a:ext>
            </a:extLst>
          </p:cNvPr>
          <p:cNvSpPr txBox="1"/>
          <p:nvPr/>
        </p:nvSpPr>
        <p:spPr>
          <a:xfrm>
            <a:off x="7768441" y="153648"/>
            <a:ext cx="4271994" cy="503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914400">
              <a:defRPr/>
            </a:pPr>
            <a:r>
              <a:rPr lang="en-US" sz="1100" b="1" kern="0" dirty="0">
                <a:solidFill>
                  <a:schemeClr val="bg1"/>
                </a:solidFill>
                <a:latin typeface="Calibri"/>
              </a:rPr>
              <a:t>PRODUCTS</a:t>
            </a:r>
            <a:r>
              <a:rPr lang="en-US" sz="1100" kern="0" dirty="0">
                <a:solidFill>
                  <a:schemeClr val="bg1"/>
                </a:solidFill>
                <a:latin typeface="Calibri"/>
              </a:rPr>
              <a:t> and technology are enablers, allowing teams and architects to focus on outcomes.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127561-E78D-46B2-83AC-D1DD2A0104C1}"/>
              </a:ext>
            </a:extLst>
          </p:cNvPr>
          <p:cNvCxnSpPr>
            <a:cxnSpLocks/>
          </p:cNvCxnSpPr>
          <p:nvPr/>
        </p:nvCxnSpPr>
        <p:spPr>
          <a:xfrm flipV="1">
            <a:off x="7946429" y="667230"/>
            <a:ext cx="0" cy="946837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71CD16-D5B4-4C13-99BC-6C5D5C54B296}"/>
              </a:ext>
            </a:extLst>
          </p:cNvPr>
          <p:cNvSpPr txBox="1"/>
          <p:nvPr/>
        </p:nvSpPr>
        <p:spPr>
          <a:xfrm rot="18562164">
            <a:off x="2390745" y="1860061"/>
            <a:ext cx="2547271" cy="220554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CA" dirty="0">
                <a:solidFill>
                  <a:schemeClr val="bg2">
                    <a:lumMod val="25000"/>
                  </a:schemeClr>
                </a:solidFill>
              </a:rPr>
              <a:t> ASSESSMENT</a:t>
            </a:r>
            <a:endParaRPr lang="en-CA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F75376-ADAD-441F-94A0-F5CB16CA9FDC}"/>
              </a:ext>
            </a:extLst>
          </p:cNvPr>
          <p:cNvSpPr txBox="1"/>
          <p:nvPr/>
        </p:nvSpPr>
        <p:spPr>
          <a:xfrm rot="20335165">
            <a:off x="2747840" y="2864113"/>
            <a:ext cx="2163097" cy="1386577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⑤ </a:t>
            </a:r>
            <a:r>
              <a:rPr lang="en-US" dirty="0">
                <a:solidFill>
                  <a:schemeClr val="bg1"/>
                </a:solidFill>
              </a:rPr>
              <a:t> VALUE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CC08D0-D791-4DBE-8EF8-BD009080A442}"/>
              </a:ext>
            </a:extLst>
          </p:cNvPr>
          <p:cNvSpPr txBox="1"/>
          <p:nvPr/>
        </p:nvSpPr>
        <p:spPr>
          <a:xfrm rot="2926339">
            <a:off x="4332406" y="297689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②  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               PEOPLE</a:t>
            </a:r>
            <a:endParaRPr lang="en-CA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BD23DD-9925-4AB2-8F62-5A3EEAFB5B9D}"/>
              </a:ext>
            </a:extLst>
          </p:cNvPr>
          <p:cNvSpPr txBox="1"/>
          <p:nvPr/>
        </p:nvSpPr>
        <p:spPr>
          <a:xfrm rot="19750452">
            <a:off x="5620110" y="1850660"/>
            <a:ext cx="2877066" cy="2345996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r>
              <a:rPr lang="en-US" sz="1800" dirty="0">
                <a:solidFill>
                  <a:schemeClr val="bg1"/>
                </a:solidFill>
              </a:rPr>
              <a:t>  PRODUCTS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DFD0FB-3D9B-4FC9-95D9-89EFB41B5C34}"/>
              </a:ext>
            </a:extLst>
          </p:cNvPr>
          <p:cNvSpPr txBox="1"/>
          <p:nvPr/>
        </p:nvSpPr>
        <p:spPr>
          <a:xfrm rot="18236355">
            <a:off x="6447353" y="2615659"/>
            <a:ext cx="2163097" cy="1386577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CA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r>
              <a:rPr lang="en-US" sz="1800" dirty="0">
                <a:solidFill>
                  <a:schemeClr val="bg1"/>
                </a:solidFill>
              </a:rPr>
              <a:t>  PROCESS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CF8CE3-8BAE-4CFE-9906-676B1B86A844}"/>
              </a:ext>
            </a:extLst>
          </p:cNvPr>
          <p:cNvSpPr txBox="1"/>
          <p:nvPr/>
        </p:nvSpPr>
        <p:spPr>
          <a:xfrm>
            <a:off x="9244736" y="5376218"/>
            <a:ext cx="2831835" cy="11835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lvl="0" defTabSz="914400"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Continuous Delivery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Built-in quality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Continuous improvement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Everyone is responsible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Use computer for repetitive tasks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Work in small batches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27CA6A-C488-49EB-8F2F-32155F1C2E3E}"/>
              </a:ext>
            </a:extLst>
          </p:cNvPr>
          <p:cNvSpPr txBox="1"/>
          <p:nvPr/>
        </p:nvSpPr>
        <p:spPr>
          <a:xfrm>
            <a:off x="9208600" y="3638580"/>
            <a:ext cx="2831835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R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Lean Development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Experiment, learn, and influence</a:t>
            </a:r>
            <a:endParaRPr lang="en-US" sz="1100" kern="0" dirty="0">
              <a:solidFill>
                <a:schemeClr val="bg1"/>
              </a:solidFill>
              <a:latin typeface="Calibri"/>
            </a:endParaRPr>
          </a:p>
          <a:p>
            <a:pPr marL="358775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Gather &amp; action feedback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Make flow of work visible (dashboards)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Work in small batches (WIP)</a:t>
            </a:r>
          </a:p>
          <a:p>
            <a:pPr marL="358775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sz="11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C612E-A5D7-46EC-B6E5-9DD6639EB1DD}"/>
              </a:ext>
            </a:extLst>
          </p:cNvPr>
          <p:cNvSpPr/>
          <p:nvPr/>
        </p:nvSpPr>
        <p:spPr>
          <a:xfrm>
            <a:off x="9199646" y="2699861"/>
            <a:ext cx="326320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Lean Management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Create a production feedback loop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Lightweight (empower, trust) change approvals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Limit work in progress (WIP)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Visual (dashboards) work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91B144-D39B-4630-84CA-B50CE493985E}"/>
              </a:ext>
            </a:extLst>
          </p:cNvPr>
          <p:cNvSpPr txBox="1"/>
          <p:nvPr/>
        </p:nvSpPr>
        <p:spPr>
          <a:xfrm>
            <a:off x="9101578" y="1991896"/>
            <a:ext cx="2432397" cy="80329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defTabSz="914400"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Live Site Incidents</a:t>
            </a:r>
          </a:p>
          <a:p>
            <a:pPr marL="360363" indent="-184150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Track live site incidents</a:t>
            </a:r>
          </a:p>
          <a:p>
            <a:pPr marL="360363" indent="-184150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Remediate at root cause level</a:t>
            </a:r>
            <a:endParaRPr lang="en-US" sz="1100" kern="0" dirty="0" err="1">
              <a:solidFill>
                <a:schemeClr val="bg1"/>
              </a:solidFill>
              <a:latin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C18DC9-0F8F-4173-8C62-4C4B793A0909}"/>
              </a:ext>
            </a:extLst>
          </p:cNvPr>
          <p:cNvSpPr txBox="1"/>
          <p:nvPr/>
        </p:nvSpPr>
        <p:spPr>
          <a:xfrm>
            <a:off x="3530009" y="170251"/>
            <a:ext cx="4032441" cy="9938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Transforming the culture is the biggest challenge.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kern="0" dirty="0">
              <a:solidFill>
                <a:schemeClr val="bg1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All </a:t>
            </a:r>
            <a:r>
              <a:rPr lang="en-CA" sz="1100" b="1" kern="0" dirty="0">
                <a:solidFill>
                  <a:schemeClr val="bg1"/>
                </a:solidFill>
                <a:latin typeface="Calibri"/>
              </a:rPr>
              <a:t>PEOPLE</a:t>
            </a:r>
            <a:r>
              <a:rPr lang="en-CA" sz="1100" kern="0" dirty="0">
                <a:solidFill>
                  <a:schemeClr val="bg1"/>
                </a:solidFill>
                <a:latin typeface="Calibri"/>
              </a:rPr>
              <a:t> need to buy into the transformation, be kept up to date on all initiatives, understand how their roles will be affected, collaborate transparently, and take responsibility for their features.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D9CEA4-1664-41DB-9E71-F7D4A8020E13}"/>
              </a:ext>
            </a:extLst>
          </p:cNvPr>
          <p:cNvSpPr txBox="1"/>
          <p:nvPr/>
        </p:nvSpPr>
        <p:spPr>
          <a:xfrm>
            <a:off x="6344334" y="4862933"/>
            <a:ext cx="2821825" cy="11546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Culture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Climate of learning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Cross-functional collaboration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Dogfooding and canary environments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Effective use of tools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Everyone empowered  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Everyone responsible and on call 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Trained to run the business  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Value stream-based teams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B50A189-F40D-4B8E-AE0D-585583815611}"/>
              </a:ext>
            </a:extLst>
          </p:cNvPr>
          <p:cNvCxnSpPr>
            <a:cxnSpLocks/>
          </p:cNvCxnSpPr>
          <p:nvPr/>
        </p:nvCxnSpPr>
        <p:spPr>
          <a:xfrm flipV="1">
            <a:off x="5802506" y="3982261"/>
            <a:ext cx="0" cy="977019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383C7E1-D707-48EC-8023-8EC4117C0565}"/>
              </a:ext>
            </a:extLst>
          </p:cNvPr>
          <p:cNvSpPr/>
          <p:nvPr/>
        </p:nvSpPr>
        <p:spPr>
          <a:xfrm>
            <a:off x="10317776" y="4694937"/>
            <a:ext cx="1915292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believe {customer/</a:t>
            </a:r>
            <a:r>
              <a:rPr lang="en-US" sz="800" b="1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segment} </a:t>
            </a:r>
            <a:b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wants {product/feature/</a:t>
            </a:r>
            <a:r>
              <a:rPr lang="en-US" sz="800" b="1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b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because {</a:t>
            </a:r>
            <a:r>
              <a:rPr lang="en-US" sz="800" b="1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prop}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2D2CD-FCD3-4A76-A6A0-E8372698B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019" y="4557697"/>
            <a:ext cx="1233852" cy="86592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F9B35EE-81E1-47B0-9337-4EE28DCE9C16}"/>
              </a:ext>
            </a:extLst>
          </p:cNvPr>
          <p:cNvSpPr txBox="1"/>
          <p:nvPr/>
        </p:nvSpPr>
        <p:spPr>
          <a:xfrm flipH="1">
            <a:off x="3625948" y="6645039"/>
            <a:ext cx="8868383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2018.07 | github.com/wpschaub/DevOps-mindset-essentials | </a:t>
            </a:r>
            <a:r>
              <a:rPr lang="en-CA" sz="900" dirty="0">
                <a:solidFill>
                  <a:schemeClr val="bg1"/>
                </a:solidFill>
              </a:rPr>
              <a:t>References: aka.ms/devops, ACCELERATE, and DevOps Handbook</a:t>
            </a:r>
            <a:endParaRPr lang="en-US" sz="9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74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3_Microsoft_Ready_Light_Template">
  <a:themeElements>
    <a:clrScheme name="Custom 1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7F7F7F"/>
      </a:hlink>
      <a:folHlink>
        <a:srgbClr val="97BAFF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Template_16x9 [Read-Only]" id="{D5549292-727A-4046-BF7A-F66234CD7E37}" vid="{F28478DD-8F20-489A-A117-3C1DC29D6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Microsoft_2017_16x9_Template</Template>
  <TotalTime>0</TotalTime>
  <Words>440</Words>
  <Application>Microsoft Office PowerPoint</Application>
  <PresentationFormat>Custom</PresentationFormat>
  <Paragraphs>81</Paragraphs>
  <Slides>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Segoe UI Semilight</vt:lpstr>
      <vt:lpstr>Wingdings</vt:lpstr>
      <vt:lpstr>5-50113_Microsoft_Ready_Light_Template</vt:lpstr>
      <vt:lpstr>Deck intent                   </vt:lpstr>
      <vt:lpstr>DevOps Getting Started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2018-06-12T23:45:57Z</dcterms:created>
  <dcterms:modified xsi:type="dcterms:W3CDTF">2018-09-04T20:14:26Z</dcterms:modified>
  <cp:category/>
</cp:coreProperties>
</file>