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42" r:id="rId1"/>
  </p:sldMasterIdLst>
  <p:notesMasterIdLst>
    <p:notesMasterId r:id="rId4"/>
  </p:notesMasterIdLst>
  <p:handoutMasterIdLst>
    <p:handoutMasterId r:id="rId5"/>
  </p:handoutMasterIdLst>
  <p:sldIdLst>
    <p:sldId id="536" r:id="rId2"/>
    <p:sldId id="1714" r:id="rId3"/>
  </p:sldIdLst>
  <p:sldSz cx="12436475" cy="6994525"/>
  <p:notesSz cx="7077075" cy="936307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94D19"/>
    <a:srgbClr val="336600"/>
    <a:srgbClr val="009900"/>
    <a:srgbClr val="339966"/>
    <a:srgbClr val="005AA1"/>
    <a:srgbClr val="F8F8F8"/>
    <a:srgbClr val="008000"/>
    <a:srgbClr val="FF7C8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59E01-6B02-4D83-942B-6538A795CFF3}" v="618" dt="2018-07-24T15:57:25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370" autoAdjust="0"/>
  </p:normalViewPr>
  <p:slideViewPr>
    <p:cSldViewPr>
      <p:cViewPr varScale="1">
        <p:scale>
          <a:sx n="83" d="100"/>
          <a:sy n="83" d="100"/>
        </p:scale>
        <p:origin x="254" y="48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72" y="58"/>
      </p:cViewPr>
      <p:guideLst>
        <p:guide orient="horz" pos="2950"/>
        <p:guide pos="22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2" y="-11852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9/4/2018 1:13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968332" y="8893297"/>
            <a:ext cx="1107104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627063"/>
            <a:ext cx="4187825" cy="235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2" tIns="46966" rIns="93932" bIns="46966" rtlCol="0" anchor="ctr"/>
          <a:lstStyle/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4008707" y="0"/>
            <a:ext cx="3066733" cy="468154"/>
          </a:xfrm>
          <a:prstGeom prst="rect">
            <a:avLst/>
          </a:prstGeom>
        </p:spPr>
        <p:txBody>
          <a:bodyPr vert="horz" lIns="93932" tIns="46966" rIns="93932" bIns="46966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9/4/2018 1:11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268974" y="3280607"/>
            <a:ext cx="6390510" cy="5380238"/>
          </a:xfrm>
          <a:prstGeom prst="rect">
            <a:avLst/>
          </a:prstGeom>
        </p:spPr>
        <p:txBody>
          <a:bodyPr vert="horz" lIns="93932" tIns="46966" rIns="93932" bIns="469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98079" y="8893297"/>
            <a:ext cx="977358" cy="468154"/>
          </a:xfrm>
          <a:prstGeom prst="rect">
            <a:avLst/>
          </a:prstGeom>
        </p:spPr>
        <p:txBody>
          <a:bodyPr vert="horz" lIns="93932" tIns="46966" rIns="93932" bIns="46966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9/4/2018 1:11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7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69565" y="2705174"/>
            <a:ext cx="12025336" cy="1828786"/>
          </a:xfrm>
          <a:noFill/>
        </p:spPr>
        <p:txBody>
          <a:bodyPr lIns="146304" tIns="91440" rIns="146304" bIns="91440" anchor="t" anchorCtr="0"/>
          <a:lstStyle>
            <a:lvl1pPr>
              <a:defRPr sz="60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474294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pli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07966" y="476911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154006" y="688255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307966" y="2051094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7154006" y="2262437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5307966" y="3625276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7154006" y="3836620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5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307966" y="5199458"/>
            <a:ext cx="1399103" cy="1398905"/>
          </a:xfrm>
        </p:spPr>
        <p:txBody>
          <a:bodyPr>
            <a:normAutofit/>
          </a:bodyPr>
          <a:lstStyle>
            <a:lvl1pPr marL="0" indent="0">
              <a:buNone/>
              <a:defRPr sz="1632"/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7154006" y="5410802"/>
            <a:ext cx="4872330" cy="102855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6"/>
                </a:solidFill>
                <a:latin typeface="+mj-lt"/>
              </a:defRPr>
            </a:lvl1pPr>
            <a:lvl2pPr marL="0" indent="0">
              <a:buNone/>
              <a:defRPr sz="204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932619" indent="0">
              <a:buNone/>
              <a:defRPr/>
            </a:lvl3pPr>
            <a:lvl4pPr marL="1398929" indent="0">
              <a:buNone/>
              <a:defRPr/>
            </a:lvl4pPr>
            <a:lvl5pPr marL="1865239" indent="0">
              <a:buNone/>
              <a:defRPr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02DA5-A887-4EFB-8199-73B4D1E97426}"/>
              </a:ext>
            </a:extLst>
          </p:cNvPr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3F185BC-E195-4969-ACD7-3AB0BDE3B0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" y="0"/>
            <a:ext cx="4183178" cy="2250090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46BDC27-B79B-4986-86A6-74E4075696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50092"/>
            <a:ext cx="4169783" cy="4744434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25200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277718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63528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5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58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59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34061" y="400930"/>
            <a:ext cx="7704856" cy="3574860"/>
          </a:xfrm>
          <a:noFill/>
        </p:spPr>
        <p:txBody>
          <a:bodyPr lIns="146304" tIns="91440" rIns="146304" bIns="91440" anchor="ctr" anchorCtr="0"/>
          <a:lstStyle>
            <a:lvl1pPr>
              <a:defRPr sz="6000" b="1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0837-4E08-46F9-9A7F-C9C4BA79F8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9FBFA"/>
              </a:clrFrom>
              <a:clrTo>
                <a:srgbClr val="F9FB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24" y="-7047"/>
            <a:ext cx="4475821" cy="700157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7823D-9B85-4294-93E9-CEF75FBF89BB}"/>
              </a:ext>
            </a:extLst>
          </p:cNvPr>
          <p:cNvCxnSpPr/>
          <p:nvPr userDrawn="1"/>
        </p:nvCxnSpPr>
        <p:spPr>
          <a:xfrm>
            <a:off x="4490045" y="411866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ACC561-3BE6-4AC4-BDE0-1E8D62FF1FEE}"/>
              </a:ext>
            </a:extLst>
          </p:cNvPr>
          <p:cNvCxnSpPr/>
          <p:nvPr userDrawn="1"/>
        </p:nvCxnSpPr>
        <p:spPr>
          <a:xfrm>
            <a:off x="4490045" y="420248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4670CE-62DE-4CB3-A89A-1D57CD32C4AB}"/>
              </a:ext>
            </a:extLst>
          </p:cNvPr>
          <p:cNvCxnSpPr/>
          <p:nvPr userDrawn="1"/>
        </p:nvCxnSpPr>
        <p:spPr>
          <a:xfrm>
            <a:off x="4490045" y="4274110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E4D0C5-B681-4C5F-AADD-34ACDA8E8699}"/>
              </a:ext>
            </a:extLst>
          </p:cNvPr>
          <p:cNvCxnSpPr/>
          <p:nvPr userDrawn="1"/>
        </p:nvCxnSpPr>
        <p:spPr>
          <a:xfrm>
            <a:off x="4490045" y="4329355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8CC0AF-1655-4066-AF37-3805023D927F}"/>
              </a:ext>
            </a:extLst>
          </p:cNvPr>
          <p:cNvCxnSpPr/>
          <p:nvPr userDrawn="1"/>
        </p:nvCxnSpPr>
        <p:spPr>
          <a:xfrm>
            <a:off x="4490045" y="440441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98447-12CE-4067-B5EC-AAF9FD15146C}"/>
              </a:ext>
            </a:extLst>
          </p:cNvPr>
          <p:cNvCxnSpPr/>
          <p:nvPr userDrawn="1"/>
        </p:nvCxnSpPr>
        <p:spPr>
          <a:xfrm>
            <a:off x="4490045" y="449585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37DF7E-62F1-439A-903F-644AB2A0206E}"/>
              </a:ext>
            </a:extLst>
          </p:cNvPr>
          <p:cNvCxnSpPr/>
          <p:nvPr userDrawn="1"/>
        </p:nvCxnSpPr>
        <p:spPr>
          <a:xfrm>
            <a:off x="4490045" y="4560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5A390-EEC3-4826-9DB3-5AC19CB2BFF4}"/>
              </a:ext>
            </a:extLst>
          </p:cNvPr>
          <p:cNvCxnSpPr/>
          <p:nvPr userDrawn="1"/>
        </p:nvCxnSpPr>
        <p:spPr>
          <a:xfrm>
            <a:off x="4490045" y="460824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742EB9-DAF1-4D7A-AF36-6BE9739FBDD2}"/>
              </a:ext>
            </a:extLst>
          </p:cNvPr>
          <p:cNvCxnSpPr/>
          <p:nvPr userDrawn="1"/>
        </p:nvCxnSpPr>
        <p:spPr>
          <a:xfrm>
            <a:off x="4490045" y="47511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793A24-A2AF-4B04-9886-565BF4C78EBD}"/>
              </a:ext>
            </a:extLst>
          </p:cNvPr>
          <p:cNvCxnSpPr/>
          <p:nvPr userDrawn="1"/>
        </p:nvCxnSpPr>
        <p:spPr>
          <a:xfrm>
            <a:off x="4490045" y="481589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120507-71F8-4DB0-A30A-B3D0E5A5B607}"/>
              </a:ext>
            </a:extLst>
          </p:cNvPr>
          <p:cNvCxnSpPr/>
          <p:nvPr userDrawn="1"/>
        </p:nvCxnSpPr>
        <p:spPr>
          <a:xfrm>
            <a:off x="4490045" y="4941624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AF68B6-A82A-46E4-AD87-3B1EA36B79E1}"/>
              </a:ext>
            </a:extLst>
          </p:cNvPr>
          <p:cNvCxnSpPr/>
          <p:nvPr userDrawn="1"/>
        </p:nvCxnSpPr>
        <p:spPr>
          <a:xfrm>
            <a:off x="4490045" y="5009038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A09C6A-0D18-40C1-A228-BD650E21DBF7}"/>
              </a:ext>
            </a:extLst>
          </p:cNvPr>
          <p:cNvCxnSpPr/>
          <p:nvPr userDrawn="1"/>
        </p:nvCxnSpPr>
        <p:spPr>
          <a:xfrm>
            <a:off x="4490045" y="507306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A237C-7A94-4CEA-B848-9D4D88EB441F}"/>
              </a:ext>
            </a:extLst>
          </p:cNvPr>
          <p:cNvCxnSpPr/>
          <p:nvPr userDrawn="1"/>
        </p:nvCxnSpPr>
        <p:spPr>
          <a:xfrm>
            <a:off x="4490045" y="5130219"/>
            <a:ext cx="7946430" cy="0"/>
          </a:xfrm>
          <a:prstGeom prst="line">
            <a:avLst/>
          </a:prstGeom>
          <a:ln w="9525">
            <a:solidFill>
              <a:srgbClr val="339966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50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C9AC-C55E-4B8C-93B7-CE731C1BD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843" y="1409030"/>
            <a:ext cx="11888787" cy="5400600"/>
          </a:xfrm>
        </p:spPr>
        <p:txBody>
          <a:bodyPr anchor="ctr" anchorCtr="0">
            <a:normAutofit/>
          </a:bodyPr>
          <a:lstStyle>
            <a:lvl1pPr marL="571500" indent="-571500">
              <a:buFont typeface="Arial" panose="020B0604020202020204" pitchFamily="34" charset="0"/>
              <a:buChar char="•"/>
              <a:defRPr/>
            </a:lvl1pPr>
            <a:lvl2pPr marL="685800" indent="-457200">
              <a:buFont typeface="Arial" panose="020B0604020202020204" pitchFamily="34" charset="0"/>
              <a:buChar char="•"/>
              <a:defRPr/>
            </a:lvl2pPr>
            <a:lvl3pPr marL="800100" indent="-342900">
              <a:buFont typeface="Arial" panose="020B0604020202020204" pitchFamily="34" charset="0"/>
              <a:buChar char="•"/>
              <a:defRPr/>
            </a:lvl3pPr>
            <a:lvl4pPr marL="1028700" indent="-342900">
              <a:buFont typeface="Arial" panose="020B0604020202020204" pitchFamily="34" charset="0"/>
              <a:buChar char="•"/>
              <a:defRPr/>
            </a:lvl4pPr>
            <a:lvl5pPr marL="12573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03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6745ABC-1769-46F1-800C-6640882059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091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AA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3CBB1AE-5779-42F7-88A7-43003AFDC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44" y="1678320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17CA6BE-3A80-4AD8-8C59-2479A0A27B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7433" y="1697062"/>
            <a:ext cx="5486399" cy="4752528"/>
          </a:xfrm>
        </p:spPr>
        <p:txBody>
          <a:bodyPr wrap="square" anchor="ctr" anchorCtr="0">
            <a:normAutofit/>
          </a:bodyPr>
          <a:lstStyle>
            <a:lvl1pPr marL="457200" indent="-45720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3000" b="0">
                <a:latin typeface="+mn-lt"/>
              </a:defRPr>
            </a:lvl1pPr>
            <a:lvl2pPr marL="598488" indent="-342900">
              <a:buFont typeface="Arial" panose="020B0604020202020204" pitchFamily="34" charset="0"/>
              <a:buChar char="•"/>
              <a:defRPr sz="2400" b="0"/>
            </a:lvl2pPr>
            <a:lvl3pPr marL="793750" indent="-342900">
              <a:buFont typeface="Arial" panose="020B0604020202020204" pitchFamily="34" charset="0"/>
              <a:buChar char="•"/>
              <a:tabLst/>
              <a:defRPr sz="2200" b="0"/>
            </a:lvl3pPr>
            <a:lvl4pPr marL="995362" indent="-342900">
              <a:buFont typeface="Arial" panose="020B0604020202020204" pitchFamily="34" charset="0"/>
              <a:buChar char="•"/>
              <a:defRPr sz="2200" b="0"/>
            </a:lvl4pPr>
            <a:lvl5pPr marL="1196975" indent="-342900">
              <a:buFont typeface="Arial" panose="020B0604020202020204" pitchFamily="34" charset="0"/>
              <a:buChar char="•"/>
              <a:tabLst/>
              <a:defRPr sz="22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/sub-title/boxes_R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9C0968-A7FB-47F9-AB88-493BFC6E44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4639" y="2129110"/>
            <a:ext cx="2107298" cy="4211286"/>
          </a:xfrm>
          <a:solidFill>
            <a:srgbClr val="0078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9011D7D-60B6-4A3A-905E-7B0D6C780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206" y="2129110"/>
            <a:ext cx="2107298" cy="4211286"/>
          </a:xfrm>
          <a:solidFill>
            <a:srgbClr val="0050D7"/>
          </a:solidFill>
        </p:spPr>
        <p:txBody>
          <a:bodyPr tIns="91440" bIns="91440">
            <a:normAutofit/>
          </a:bodyPr>
          <a:lstStyle>
            <a:lvl1pPr marL="0" indent="0">
              <a:buNone/>
              <a:defRPr sz="1836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BE8CB9C-8DF0-4F65-AAF4-3C42CBA85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65772" y="2129110"/>
            <a:ext cx="2107298" cy="4211286"/>
          </a:xfrm>
          <a:solidFill>
            <a:srgbClr val="0028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36674C8-B1BC-41F7-9D1B-F3A8F34A44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1339" y="2129110"/>
            <a:ext cx="2107298" cy="4211286"/>
          </a:xfrm>
          <a:solidFill>
            <a:srgbClr val="0000D7"/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8643E47D-FC93-43C1-BC7F-E1BA420F1B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56905" y="2129110"/>
            <a:ext cx="2107298" cy="4211286"/>
          </a:xfrm>
          <a:solidFill>
            <a:schemeClr val="accent2">
              <a:lumMod val="75000"/>
            </a:schemeClr>
          </a:solidFill>
        </p:spPr>
        <p:txBody>
          <a:bodyPr vert="horz" wrap="square" lIns="146304" tIns="91440" rIns="146304" bIns="91440" rtlCol="0">
            <a:normAutofit/>
          </a:bodyPr>
          <a:lstStyle>
            <a:lvl1pPr>
              <a:defRPr lang="en-US" sz="1836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text</a:t>
            </a: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078F751D-9297-49B8-94D1-AEE8207B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</p:spPr>
        <p:txBody>
          <a:bodyPr/>
          <a:lstStyle>
            <a:lvl1pPr>
              <a:defRPr>
                <a:solidFill>
                  <a:srgbClr val="005AA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3395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4197310" cy="699452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5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1"/>
            <a:ext cx="4183178" cy="1687567"/>
          </a:xfrm>
          <a:solidFill>
            <a:srgbClr val="002060"/>
          </a:solidFill>
        </p:spPr>
        <p:txBody>
          <a:bodyPr lIns="274320" tIns="393192" rIns="274320" bIns="91440">
            <a:normAutofit/>
          </a:bodyPr>
          <a:lstStyle>
            <a:lvl1pPr marL="0" indent="0">
              <a:buNone/>
              <a:defRPr sz="4488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87568"/>
            <a:ext cx="4169783" cy="5306958"/>
          </a:xfrm>
          <a:solidFill>
            <a:srgbClr val="002060"/>
          </a:solidFill>
        </p:spPr>
        <p:txBody>
          <a:bodyPr lIns="274320" tIns="91440" rIns="27432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None/>
              <a:defRPr sz="1836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4251E13-DFD1-4EC1-945D-3E91F6B2C6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2738" y="-1"/>
            <a:ext cx="8253738" cy="6994526"/>
          </a:xfrm>
        </p:spPr>
        <p:txBody>
          <a:bodyPr lIns="393192" tIns="393192" rIns="182880" anchor="ctr" anchorCtr="0">
            <a:normAutofit/>
          </a:bodyPr>
          <a:lstStyle>
            <a:lvl1pPr marL="0" indent="0">
              <a:spcAft>
                <a:spcPts val="612"/>
              </a:spcAft>
              <a:buNone/>
              <a:defRPr lang="en-US" sz="3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0" indent="0">
              <a:spcBef>
                <a:spcPts val="1632"/>
              </a:spcBef>
              <a:spcAft>
                <a:spcPts val="1632"/>
              </a:spcAft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0" indent="0">
              <a:spcBef>
                <a:spcPts val="1632"/>
              </a:spcBef>
              <a:spcAft>
                <a:spcPts val="1632"/>
              </a:spcAft>
              <a:buNone/>
              <a:defRPr sz="1632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0" marR="0" lvl="0" indent="0" algn="l" defTabSz="932681" rtl="0" eaLnBrk="1" fontAlgn="auto" latinLnBrk="0" hangingPunct="1">
              <a:lnSpc>
                <a:spcPct val="100000"/>
              </a:lnSpc>
              <a:spcBef>
                <a:spcPts val="408"/>
              </a:spcBef>
              <a:spcAft>
                <a:spcPts val="408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53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457049-CCDB-4E68-AD9B-5784C85FEE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65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52" r:id="rId8"/>
    <p:sldLayoutId id="2147484553" r:id="rId9"/>
    <p:sldLayoutId id="2147484556" r:id="rId10"/>
    <p:sldLayoutId id="2147484559" r:id="rId11"/>
    <p:sldLayoutId id="2147484560" r:id="rId12"/>
    <p:sldLayoutId id="2147484563" r:id="rId13"/>
    <p:sldLayoutId id="214748456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43EFF-6CF5-47AE-A589-E591BDF25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481" y="1213175"/>
            <a:ext cx="11885514" cy="51125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WHO IS YOUR AUDIENCE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Users interested in embracing a DevOps mindset in their organization.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SHOULD YOUR AUDIENCE TAKE AWAY? (factual)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understand how we’re transforming, what we’re learning, and that we need to focus on PEOPLE, PROCESS, PRODUCTS … in that order.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WHAT DO YOU WANT YOUR AUDIENCE TO KNOW? (feeling)</a:t>
            </a:r>
          </a:p>
          <a:p>
            <a:pPr lvl="1">
              <a:lnSpc>
                <a:spcPct val="100000"/>
              </a:lnSpc>
            </a:pPr>
            <a:r>
              <a:rPr lang="en-CA" sz="2448" dirty="0"/>
              <a:t>They need to leave with a positive feeling that they can rely on proven practices, real-world learnings, and that they are not alone.</a:t>
            </a:r>
          </a:p>
          <a:p>
            <a:pPr lvl="1">
              <a:lnSpc>
                <a:spcPct val="100000"/>
              </a:lnSpc>
            </a:pPr>
            <a:endParaRPr lang="en-US" sz="2448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HOW MUCH TIME DO YOU NEED?</a:t>
            </a:r>
          </a:p>
          <a:p>
            <a:pPr lvl="1">
              <a:lnSpc>
                <a:spcPct val="100000"/>
              </a:lnSpc>
            </a:pPr>
            <a:r>
              <a:rPr lang="en-US" sz="2448" dirty="0"/>
              <a:t>25min for presentation ad 5min for [off-line] discussions and Q&amp;A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69C1C-106E-4D30-AA06-66BA26B8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60" dirty="0"/>
              <a:t>Deck intent            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C972-68E9-49E9-8594-73052C38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082107" y="3066065"/>
            <a:ext cx="6994526" cy="862394"/>
          </a:xfrm>
          <a:solidFill>
            <a:srgbClr val="002060"/>
          </a:solidFill>
          <a:ln>
            <a:noFill/>
          </a:ln>
        </p:spPr>
        <p:txBody>
          <a:bodyPr lIns="108000" tIns="72000" rIns="108000" bIns="7200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DevOps Habits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05E7B4-D622-4E7B-A30D-6FCF9256793E}"/>
              </a:ext>
            </a:extLst>
          </p:cNvPr>
          <p:cNvGrpSpPr/>
          <p:nvPr/>
        </p:nvGrpSpPr>
        <p:grpSpPr>
          <a:xfrm>
            <a:off x="3233904" y="1985094"/>
            <a:ext cx="6747009" cy="3381637"/>
            <a:chOff x="609600" y="2168968"/>
            <a:chExt cx="6747009" cy="3381637"/>
          </a:xfrm>
        </p:grpSpPr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A2BED50F-C8C6-45D8-9647-513228039918}"/>
                </a:ext>
              </a:extLst>
            </p:cNvPr>
            <p:cNvSpPr/>
            <p:nvPr/>
          </p:nvSpPr>
          <p:spPr>
            <a:xfrm>
              <a:off x="609600" y="2168969"/>
              <a:ext cx="2295984" cy="2814889"/>
            </a:xfrm>
            <a:custGeom>
              <a:avLst/>
              <a:gdLst/>
              <a:ahLst/>
              <a:cxnLst/>
              <a:rect l="l" t="t" r="r" b="b"/>
              <a:pathLst>
                <a:path w="2295984" h="2814889">
                  <a:moveTo>
                    <a:pt x="1645651" y="604"/>
                  </a:moveTo>
                  <a:cubicBezTo>
                    <a:pt x="1848094" y="-4791"/>
                    <a:pt x="2051499" y="25958"/>
                    <a:pt x="2244859" y="94574"/>
                  </a:cubicBezTo>
                  <a:lnTo>
                    <a:pt x="2295984" y="548672"/>
                  </a:lnTo>
                  <a:lnTo>
                    <a:pt x="1939713" y="858085"/>
                  </a:lnTo>
                  <a:cubicBezTo>
                    <a:pt x="1851219" y="830807"/>
                    <a:pt x="1759178" y="818848"/>
                    <a:pt x="1667521" y="821290"/>
                  </a:cubicBezTo>
                  <a:cubicBezTo>
                    <a:pt x="1444990" y="827220"/>
                    <a:pt x="1224720" y="918043"/>
                    <a:pt x="1059459" y="1092354"/>
                  </a:cubicBezTo>
                  <a:cubicBezTo>
                    <a:pt x="748248" y="1420605"/>
                    <a:pt x="743071" y="1927881"/>
                    <a:pt x="1034747" y="2261767"/>
                  </a:cubicBezTo>
                  <a:lnTo>
                    <a:pt x="593561" y="2372999"/>
                  </a:lnTo>
                  <a:lnTo>
                    <a:pt x="429229" y="2814889"/>
                  </a:lnTo>
                  <a:cubicBezTo>
                    <a:pt x="-151440" y="2166643"/>
                    <a:pt x="-145858" y="1170421"/>
                    <a:pt x="463682" y="527506"/>
                  </a:cubicBezTo>
                  <a:cubicBezTo>
                    <a:pt x="784921" y="188676"/>
                    <a:pt x="1213088" y="12131"/>
                    <a:pt x="1645651" y="604"/>
                  </a:cubicBezTo>
                  <a:close/>
                </a:path>
              </a:pathLst>
            </a:custGeom>
            <a:solidFill>
              <a:srgbClr val="FFC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AED1E79A-1D41-42B3-8F28-52798745B82E}"/>
                </a:ext>
              </a:extLst>
            </p:cNvPr>
            <p:cNvSpPr/>
            <p:nvPr/>
          </p:nvSpPr>
          <p:spPr>
            <a:xfrm>
              <a:off x="1076601" y="3605468"/>
              <a:ext cx="3170290" cy="1945137"/>
            </a:xfrm>
            <a:custGeom>
              <a:avLst/>
              <a:gdLst/>
              <a:ahLst/>
              <a:cxnLst/>
              <a:rect l="l" t="t" r="r" b="b"/>
              <a:pathLst>
                <a:path w="3170290" h="1945137">
                  <a:moveTo>
                    <a:pt x="2538473" y="0"/>
                  </a:moveTo>
                  <a:lnTo>
                    <a:pt x="2704691" y="446231"/>
                  </a:lnTo>
                  <a:lnTo>
                    <a:pt x="3170290" y="568606"/>
                  </a:lnTo>
                  <a:lnTo>
                    <a:pt x="2883214" y="909342"/>
                  </a:lnTo>
                  <a:lnTo>
                    <a:pt x="2710946" y="1130357"/>
                  </a:lnTo>
                  <a:cubicBezTo>
                    <a:pt x="2626326" y="1228132"/>
                    <a:pt x="2539578" y="1323891"/>
                    <a:pt x="2450703" y="1417632"/>
                  </a:cubicBezTo>
                  <a:cubicBezTo>
                    <a:pt x="1808223" y="2095292"/>
                    <a:pt x="738039" y="2123810"/>
                    <a:pt x="60379" y="1481330"/>
                  </a:cubicBezTo>
                  <a:lnTo>
                    <a:pt x="0" y="1418005"/>
                  </a:lnTo>
                  <a:lnTo>
                    <a:pt x="163670" y="977895"/>
                  </a:lnTo>
                  <a:lnTo>
                    <a:pt x="606758" y="866184"/>
                  </a:lnTo>
                  <a:cubicBezTo>
                    <a:pt x="612350" y="873160"/>
                    <a:pt x="618731" y="879395"/>
                    <a:pt x="625227" y="885554"/>
                  </a:cubicBezTo>
                  <a:cubicBezTo>
                    <a:pt x="973848" y="1216077"/>
                    <a:pt x="1524403" y="1201405"/>
                    <a:pt x="1854926" y="852784"/>
                  </a:cubicBezTo>
                  <a:cubicBezTo>
                    <a:pt x="2037813" y="659882"/>
                    <a:pt x="2203189" y="450381"/>
                    <a:pt x="2351055" y="224277"/>
                  </a:cubicBezTo>
                  <a:close/>
                </a:path>
              </a:pathLst>
            </a:custGeom>
            <a:solidFill>
              <a:srgbClr val="BF000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4EFAF5C8-0B86-49BB-AFD4-B08FF0115470}"/>
                </a:ext>
              </a:extLst>
            </p:cNvPr>
            <p:cNvSpPr/>
            <p:nvPr/>
          </p:nvSpPr>
          <p:spPr>
            <a:xfrm>
              <a:off x="4837952" y="2533089"/>
              <a:ext cx="2518657" cy="3017372"/>
            </a:xfrm>
            <a:custGeom>
              <a:avLst/>
              <a:gdLst/>
              <a:ahLst/>
              <a:cxnLst/>
              <a:rect l="l" t="t" r="r" b="b"/>
              <a:pathLst>
                <a:path w="2518657" h="3017372">
                  <a:moveTo>
                    <a:pt x="1873033" y="0"/>
                  </a:moveTo>
                  <a:cubicBezTo>
                    <a:pt x="1937485" y="48251"/>
                    <a:pt x="1997851" y="103263"/>
                    <a:pt x="2054851" y="163384"/>
                  </a:cubicBezTo>
                  <a:cubicBezTo>
                    <a:pt x="2697331" y="841044"/>
                    <a:pt x="2668812" y="1911228"/>
                    <a:pt x="1991153" y="2553707"/>
                  </a:cubicBezTo>
                  <a:cubicBezTo>
                    <a:pt x="1439880" y="3076363"/>
                    <a:pt x="628844" y="3154966"/>
                    <a:pt x="0" y="2800607"/>
                  </a:cubicBezTo>
                  <a:lnTo>
                    <a:pt x="349" y="2800287"/>
                  </a:lnTo>
                  <a:lnTo>
                    <a:pt x="3361" y="2801637"/>
                  </a:lnTo>
                  <a:lnTo>
                    <a:pt x="380086" y="2505975"/>
                  </a:lnTo>
                  <a:lnTo>
                    <a:pt x="351837" y="2053894"/>
                  </a:lnTo>
                  <a:cubicBezTo>
                    <a:pt x="681072" y="2270879"/>
                    <a:pt x="1127742" y="2240995"/>
                    <a:pt x="1426305" y="1957931"/>
                  </a:cubicBezTo>
                  <a:cubicBezTo>
                    <a:pt x="1774926" y="1627408"/>
                    <a:pt x="1789598" y="1076853"/>
                    <a:pt x="1459074" y="728232"/>
                  </a:cubicBezTo>
                  <a:cubicBezTo>
                    <a:pt x="1418098" y="685012"/>
                    <a:pt x="1373739" y="646924"/>
                    <a:pt x="1326763" y="614048"/>
                  </a:cubicBezTo>
                  <a:lnTo>
                    <a:pt x="1444008" y="159210"/>
                  </a:lnTo>
                  <a:lnTo>
                    <a:pt x="1667443" y="75217"/>
                  </a:lnTo>
                  <a:close/>
                </a:path>
              </a:pathLst>
            </a:custGeom>
            <a:solidFill>
              <a:srgbClr val="FF4925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E0039179-6217-4DC1-8A5E-990254A6B8AC}"/>
                </a:ext>
              </a:extLst>
            </p:cNvPr>
            <p:cNvSpPr/>
            <p:nvPr/>
          </p:nvSpPr>
          <p:spPr>
            <a:xfrm>
              <a:off x="2604149" y="2281314"/>
              <a:ext cx="2563161" cy="3026645"/>
            </a:xfrm>
            <a:custGeom>
              <a:avLst/>
              <a:gdLst/>
              <a:ahLst/>
              <a:cxnLst/>
              <a:rect l="l" t="t" r="r" b="b"/>
              <a:pathLst>
                <a:path w="2563161" h="3026645">
                  <a:moveTo>
                    <a:pt x="1942699" y="1560137"/>
                  </a:moveTo>
                  <a:lnTo>
                    <a:pt x="2169211" y="1875134"/>
                  </a:lnTo>
                  <a:cubicBezTo>
                    <a:pt x="2251899" y="1979885"/>
                    <a:pt x="2338965" y="2080485"/>
                    <a:pt x="2430408" y="2176936"/>
                  </a:cubicBezTo>
                  <a:cubicBezTo>
                    <a:pt x="2462755" y="2211054"/>
                    <a:pt x="2497208" y="2241973"/>
                    <a:pt x="2534030" y="2268826"/>
                  </a:cubicBezTo>
                  <a:lnTo>
                    <a:pt x="2563161" y="2735006"/>
                  </a:lnTo>
                  <a:lnTo>
                    <a:pt x="2191561" y="3026645"/>
                  </a:lnTo>
                  <a:cubicBezTo>
                    <a:pt x="2062496" y="2951092"/>
                    <a:pt x="1942532" y="2855593"/>
                    <a:pt x="1834631" y="2741784"/>
                  </a:cubicBezTo>
                  <a:cubicBezTo>
                    <a:pt x="1745756" y="2648042"/>
                    <a:pt x="1659008" y="2552284"/>
                    <a:pt x="1574389" y="2454509"/>
                  </a:cubicBezTo>
                  <a:lnTo>
                    <a:pt x="1385634" y="2226171"/>
                  </a:lnTo>
                  <a:close/>
                  <a:moveTo>
                    <a:pt x="301833" y="0"/>
                  </a:moveTo>
                  <a:cubicBezTo>
                    <a:pt x="503389" y="76643"/>
                    <a:pt x="693231" y="193866"/>
                    <a:pt x="859456" y="351461"/>
                  </a:cubicBezTo>
                  <a:cubicBezTo>
                    <a:pt x="953198" y="440336"/>
                    <a:pt x="1044922" y="531339"/>
                    <a:pt x="1134630" y="624468"/>
                  </a:cubicBezTo>
                  <a:lnTo>
                    <a:pt x="1363777" y="873387"/>
                  </a:lnTo>
                  <a:lnTo>
                    <a:pt x="811588" y="1533592"/>
                  </a:lnTo>
                  <a:lnTo>
                    <a:pt x="571509" y="1234701"/>
                  </a:lnTo>
                  <a:cubicBezTo>
                    <a:pt x="483360" y="1134503"/>
                    <a:pt x="391059" y="1038681"/>
                    <a:pt x="294608" y="947238"/>
                  </a:cubicBezTo>
                  <a:cubicBezTo>
                    <a:pt x="206948" y="864129"/>
                    <a:pt x="106520" y="802845"/>
                    <a:pt x="0" y="763295"/>
                  </a:cubicBezTo>
                  <a:lnTo>
                    <a:pt x="353231" y="456521"/>
                  </a:lnTo>
                  <a:close/>
                </a:path>
              </a:pathLst>
            </a:custGeom>
            <a:solidFill>
              <a:srgbClr val="92D05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00BA0E57-51E7-4093-AA35-FA56BF972C4B}"/>
                </a:ext>
              </a:extLst>
            </p:cNvPr>
            <p:cNvSpPr/>
            <p:nvPr/>
          </p:nvSpPr>
          <p:spPr>
            <a:xfrm>
              <a:off x="3651498" y="2168968"/>
              <a:ext cx="3011958" cy="1963332"/>
            </a:xfrm>
            <a:custGeom>
              <a:avLst/>
              <a:gdLst/>
              <a:ahLst/>
              <a:cxnLst/>
              <a:rect l="l" t="t" r="r" b="b"/>
              <a:pathLst>
                <a:path w="3011958" h="1963332">
                  <a:moveTo>
                    <a:pt x="2059336" y="603"/>
                  </a:moveTo>
                  <a:cubicBezTo>
                    <a:pt x="2395966" y="9574"/>
                    <a:pt x="2729934" y="118484"/>
                    <a:pt x="3011958" y="327346"/>
                  </a:cubicBezTo>
                  <a:lnTo>
                    <a:pt x="2836835" y="393178"/>
                  </a:lnTo>
                  <a:lnTo>
                    <a:pt x="2589903" y="483520"/>
                  </a:lnTo>
                  <a:lnTo>
                    <a:pt x="2589194" y="486270"/>
                  </a:lnTo>
                  <a:lnTo>
                    <a:pt x="2583509" y="488407"/>
                  </a:lnTo>
                  <a:lnTo>
                    <a:pt x="2468589" y="951117"/>
                  </a:lnTo>
                  <a:cubicBezTo>
                    <a:pt x="2337511" y="868163"/>
                    <a:pt x="2188007" y="825301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rgbClr val="0070C0"/>
            </a:solidFill>
            <a:ln w="10000" cap="flat" cmpd="sng" algn="ctr">
              <a:noFill/>
              <a:prstDash val="solid"/>
            </a:ln>
            <a:effectLst>
              <a:outerShdw dist="50800" dir="8100000" algn="tr" rotWithShape="0">
                <a:prstClr val="black">
                  <a:alpha val="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6B8F5D2-3EFF-476A-BF3B-367F87715D52}"/>
              </a:ext>
            </a:extLst>
          </p:cNvPr>
          <p:cNvSpPr txBox="1"/>
          <p:nvPr/>
        </p:nvSpPr>
        <p:spPr>
          <a:xfrm>
            <a:off x="996298" y="278899"/>
            <a:ext cx="3794749" cy="696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Listen to your users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Measure key performance indicators (KPI)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Progressively enable and disable features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Experiment to maximize learning and influence value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A784C1-04B8-4289-BEEC-77FB4851E1FD}"/>
              </a:ext>
            </a:extLst>
          </p:cNvPr>
          <p:cNvCxnSpPr>
            <a:cxnSpLocks/>
          </p:cNvCxnSpPr>
          <p:nvPr/>
        </p:nvCxnSpPr>
        <p:spPr>
          <a:xfrm flipH="1" flipV="1">
            <a:off x="3805635" y="1252201"/>
            <a:ext cx="10452" cy="1289485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55A95B5-50CD-4812-8241-4DA266E897DB}"/>
              </a:ext>
            </a:extLst>
          </p:cNvPr>
          <p:cNvSpPr txBox="1"/>
          <p:nvPr/>
        </p:nvSpPr>
        <p:spPr>
          <a:xfrm>
            <a:off x="6888649" y="5711051"/>
            <a:ext cx="5274247" cy="696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Remediate at root cause level with designated response individuals (DRI)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Be transparent about issues, root cause, and resolution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Fine tune alerts to be actionable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No one-time fixes or commands – automate and version everything!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Rings to limit blast radius and deploy releases progressively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1F68B4-51AB-4088-99CB-372D0B7649F6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9498906" y="4679674"/>
            <a:ext cx="26867" cy="103137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D3B889-D89A-457E-970D-748251D82A25}"/>
              </a:ext>
            </a:extLst>
          </p:cNvPr>
          <p:cNvSpPr txBox="1"/>
          <p:nvPr/>
        </p:nvSpPr>
        <p:spPr>
          <a:xfrm>
            <a:off x="4823221" y="297073"/>
            <a:ext cx="3320827" cy="696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Shift left on testing and security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Fast and reliable tests that run anywhere, by anyone, even in production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Enforce reviews, validation scanning, and approvals with git Pull Requests.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Stop feature work if team exceeds BUG CAP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kern="0" dirty="0">
              <a:solidFill>
                <a:schemeClr val="bg1"/>
              </a:solidFill>
              <a:latin typeface="Calibri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A34A7B-660F-4774-A3AA-F04BBD5B202F}"/>
              </a:ext>
            </a:extLst>
          </p:cNvPr>
          <p:cNvCxnSpPr>
            <a:cxnSpLocks/>
          </p:cNvCxnSpPr>
          <p:nvPr/>
        </p:nvCxnSpPr>
        <p:spPr>
          <a:xfrm flipH="1" flipV="1">
            <a:off x="6094742" y="1485551"/>
            <a:ext cx="3242" cy="1150693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36316EC-F357-4A50-8C21-0EBC527FE093}"/>
              </a:ext>
            </a:extLst>
          </p:cNvPr>
          <p:cNvSpPr txBox="1"/>
          <p:nvPr/>
        </p:nvSpPr>
        <p:spPr>
          <a:xfrm>
            <a:off x="998089" y="4994840"/>
            <a:ext cx="2139356" cy="4324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Cloud and micro-services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Containerization to raise redundant and scalability, and lower cost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7F7DDF-C7AC-4A58-BE52-13C71F193548}"/>
              </a:ext>
            </a:extLst>
          </p:cNvPr>
          <p:cNvCxnSpPr>
            <a:cxnSpLocks/>
          </p:cNvCxnSpPr>
          <p:nvPr/>
        </p:nvCxnSpPr>
        <p:spPr>
          <a:xfrm flipV="1">
            <a:off x="3137445" y="5207325"/>
            <a:ext cx="1244451" cy="1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211C76-50A9-4328-8BAD-C371A7CAA6B6}"/>
              </a:ext>
            </a:extLst>
          </p:cNvPr>
          <p:cNvSpPr txBox="1"/>
          <p:nvPr/>
        </p:nvSpPr>
        <p:spPr>
          <a:xfrm>
            <a:off x="8476793" y="281395"/>
            <a:ext cx="3787533" cy="10185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Common cadence – heartbeat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CA" sz="1100" kern="0" dirty="0">
                <a:solidFill>
                  <a:schemeClr val="bg1"/>
                </a:solidFill>
                <a:latin typeface="Calibri"/>
              </a:rPr>
              <a:t>Feature team owns feature from idea into production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kern="0" dirty="0">
                <a:solidFill>
                  <a:schemeClr val="bg1"/>
                </a:solidFill>
                <a:latin typeface="Calibri"/>
              </a:rPr>
              <a:t>Management owns WHAT + WHY we’re building</a:t>
            </a:r>
            <a:endParaRPr lang="en-CA" sz="1100" kern="0" dirty="0">
              <a:solidFill>
                <a:schemeClr val="bg1"/>
              </a:solidFill>
              <a:latin typeface="Calibri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Engineering owns HOW we’re building features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</a:rPr>
              <a:t>Transparent collaboration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27561-E78D-46B2-83AC-D1DD2A0104C1}"/>
              </a:ext>
            </a:extLst>
          </p:cNvPr>
          <p:cNvCxnSpPr>
            <a:cxnSpLocks/>
          </p:cNvCxnSpPr>
          <p:nvPr/>
        </p:nvCxnSpPr>
        <p:spPr>
          <a:xfrm flipV="1">
            <a:off x="8994544" y="1298324"/>
            <a:ext cx="0" cy="936107"/>
          </a:xfrm>
          <a:prstGeom prst="line">
            <a:avLst/>
          </a:prstGeom>
          <a:noFill/>
          <a:ln w="10000" cap="flat" cmpd="sng" algn="ctr">
            <a:solidFill>
              <a:schemeClr val="bg1"/>
            </a:solidFill>
            <a:prstDash val="solid"/>
            <a:headEnd type="oval"/>
            <a:tailEnd type="oval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171CD16-D5B4-4C13-99BC-6C5D5C54B296}"/>
              </a:ext>
            </a:extLst>
          </p:cNvPr>
          <p:cNvSpPr txBox="1"/>
          <p:nvPr/>
        </p:nvSpPr>
        <p:spPr>
          <a:xfrm rot="18562164">
            <a:off x="3598115" y="2542401"/>
            <a:ext cx="2547271" cy="22055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CA" dirty="0">
                <a:solidFill>
                  <a:schemeClr val="bg2">
                    <a:lumMod val="25000"/>
                  </a:schemeClr>
                </a:solidFill>
              </a:rPr>
              <a:t>Customer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Focused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F75376-ADAD-441F-94A0-F5CB16CA9FDC}"/>
              </a:ext>
            </a:extLst>
          </p:cNvPr>
          <p:cNvSpPr txBox="1"/>
          <p:nvPr/>
        </p:nvSpPr>
        <p:spPr>
          <a:xfrm rot="20335165">
            <a:off x="4020126" y="3413612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Infrastructure as a 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Flexible Resource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CC08D0-D791-4DBE-8EF8-BD009080A442}"/>
              </a:ext>
            </a:extLst>
          </p:cNvPr>
          <p:cNvSpPr txBox="1"/>
          <p:nvPr/>
        </p:nvSpPr>
        <p:spPr>
          <a:xfrm rot="2926339">
            <a:off x="5328351" y="3413667"/>
            <a:ext cx="2310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Shift                     Left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CA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BD23DD-9925-4AB2-8F62-5A3EEAFB5B9D}"/>
              </a:ext>
            </a:extLst>
          </p:cNvPr>
          <p:cNvSpPr txBox="1"/>
          <p:nvPr/>
        </p:nvSpPr>
        <p:spPr>
          <a:xfrm rot="19750452">
            <a:off x="6766343" y="2612523"/>
            <a:ext cx="2877066" cy="2205546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Team Autonomy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Enterprise Alignment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DFD0FB-3D9B-4FC9-95D9-89EFB41B5C34}"/>
              </a:ext>
            </a:extLst>
          </p:cNvPr>
          <p:cNvSpPr txBox="1"/>
          <p:nvPr/>
        </p:nvSpPr>
        <p:spPr>
          <a:xfrm rot="18236355">
            <a:off x="7638030" y="3292117"/>
            <a:ext cx="2163097" cy="1386577"/>
          </a:xfrm>
          <a:prstGeom prst="rect">
            <a:avLst/>
          </a:prstGeom>
          <a:noFill/>
        </p:spPr>
        <p:txBody>
          <a:bodyPr wrap="non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First Mindset</a:t>
            </a:r>
            <a:endParaRPr lang="en-CA" sz="1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F4250-87B2-4956-A0FD-6CBFCD392AFC}"/>
              </a:ext>
            </a:extLst>
          </p:cNvPr>
          <p:cNvSpPr/>
          <p:nvPr/>
        </p:nvSpPr>
        <p:spPr>
          <a:xfrm>
            <a:off x="1175729" y="1227067"/>
            <a:ext cx="2676497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believe {customer/</a:t>
            </a:r>
            <a:r>
              <a:rPr lang="en-US" sz="900" b="1" kern="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segment} </a:t>
            </a:r>
            <a:b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wants {product/feature/</a:t>
            </a:r>
            <a:r>
              <a:rPr lang="en-US" sz="900" b="1" kern="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b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{</a:t>
            </a:r>
            <a:r>
              <a:rPr lang="en-US" sz="900" b="1" kern="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9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prop}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843533-D0B8-4B3D-B4F6-464968A23725}"/>
              </a:ext>
            </a:extLst>
          </p:cNvPr>
          <p:cNvSpPr/>
          <p:nvPr/>
        </p:nvSpPr>
        <p:spPr bwMode="auto">
          <a:xfrm>
            <a:off x="10138467" y="1899100"/>
            <a:ext cx="1352576" cy="2995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6893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own the HOW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E43F8-130C-4575-8F42-1FE4241CA0F1}"/>
              </a:ext>
            </a:extLst>
          </p:cNvPr>
          <p:cNvGrpSpPr/>
          <p:nvPr/>
        </p:nvGrpSpPr>
        <p:grpSpPr>
          <a:xfrm>
            <a:off x="10323850" y="1452234"/>
            <a:ext cx="1681397" cy="429662"/>
            <a:chOff x="4191377" y="2806699"/>
            <a:chExt cx="3666335" cy="890683"/>
          </a:xfrm>
        </p:grpSpPr>
        <p:sp>
          <p:nvSpPr>
            <p:cNvPr id="96" name="Text Placeholder 3">
              <a:extLst>
                <a:ext uri="{FF2B5EF4-FFF2-40B4-BE49-F238E27FC236}">
                  <a16:creationId xmlns:a16="http://schemas.microsoft.com/office/drawing/2014/main" id="{6EBA6BBB-97DF-45EF-8133-8923220F35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91377" y="2810751"/>
              <a:ext cx="848594" cy="885509"/>
            </a:xfrm>
            <a:prstGeom prst="rect">
              <a:avLst/>
            </a:prstGeom>
            <a:solidFill>
              <a:srgbClr val="FFC000">
                <a:lumMod val="75000"/>
              </a:srgbClr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Sprint</a:t>
              </a:r>
            </a:p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weeks</a:t>
              </a:r>
            </a:p>
          </p:txBody>
        </p:sp>
        <p:sp>
          <p:nvSpPr>
            <p:cNvPr id="97" name="Text Placeholder 3">
              <a:extLst>
                <a:ext uri="{FF2B5EF4-FFF2-40B4-BE49-F238E27FC236}">
                  <a16:creationId xmlns:a16="http://schemas.microsoft.com/office/drawing/2014/main" id="{EE6F87BD-4CEE-4620-B126-6FC7C3817FA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140305" y="2806699"/>
              <a:ext cx="848594" cy="885509"/>
            </a:xfrm>
            <a:prstGeom prst="rect">
              <a:avLst/>
            </a:prstGeom>
            <a:solidFill>
              <a:srgbClr val="44546A">
                <a:lumMod val="50000"/>
              </a:srgbClr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</a:t>
              </a:r>
            </a:p>
            <a:p>
              <a:pPr defTabSz="932512">
                <a:defRPr/>
              </a:pPr>
              <a:r>
                <a:rPr lang="en-US" sz="600" kern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sprints</a:t>
              </a:r>
            </a:p>
          </p:txBody>
        </p:sp>
        <p:sp>
          <p:nvSpPr>
            <p:cNvPr id="98" name="Text Placeholder 3">
              <a:extLst>
                <a:ext uri="{FF2B5EF4-FFF2-40B4-BE49-F238E27FC236}">
                  <a16:creationId xmlns:a16="http://schemas.microsoft.com/office/drawing/2014/main" id="{8ABE0641-D457-4F7E-ACF6-65C88274BD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60191" y="2811873"/>
              <a:ext cx="848594" cy="885509"/>
            </a:xfrm>
            <a:prstGeom prst="rect">
              <a:avLst/>
            </a:prstGeom>
            <a:solidFill>
              <a:srgbClr val="4A206A"/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Season</a:t>
              </a:r>
            </a:p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 months</a:t>
              </a:r>
            </a:p>
          </p:txBody>
        </p:sp>
        <p:sp>
          <p:nvSpPr>
            <p:cNvPr id="99" name="Text Placeholder 3">
              <a:extLst>
                <a:ext uri="{FF2B5EF4-FFF2-40B4-BE49-F238E27FC236}">
                  <a16:creationId xmlns:a16="http://schemas.microsoft.com/office/drawing/2014/main" id="{58D0E7D0-04DA-46FF-A7AF-7513DD1F67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009119" y="2808897"/>
              <a:ext cx="848593" cy="885509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</p:spPr>
          <p:txBody>
            <a:bodyPr lIns="45720" rIns="0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Scenario</a:t>
              </a:r>
            </a:p>
            <a:p>
              <a:pPr defTabSz="932512">
                <a:defRPr/>
              </a:pPr>
              <a:r>
                <a:rPr lang="en-US" sz="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18 months</a:t>
              </a:r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086F428E-475A-4B54-BB09-3A5143385C8E}"/>
              </a:ext>
            </a:extLst>
          </p:cNvPr>
          <p:cNvSpPr/>
          <p:nvPr/>
        </p:nvSpPr>
        <p:spPr bwMode="auto">
          <a:xfrm>
            <a:off x="10425698" y="1165494"/>
            <a:ext cx="2187607" cy="2656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6893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Leadership own the WHAT + WHY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3D444A97-61D9-44FF-9A16-C97BC4A14FBA}"/>
              </a:ext>
            </a:extLst>
          </p:cNvPr>
          <p:cNvSpPr/>
          <p:nvPr/>
        </p:nvSpPr>
        <p:spPr>
          <a:xfrm rot="16200000">
            <a:off x="11650655" y="1070967"/>
            <a:ext cx="45719" cy="648734"/>
          </a:xfrm>
          <a:prstGeom prst="rightBrac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CA" sz="800" kern="0">
              <a:cs typeface="Segoe UI" panose="020B0502040204020203" pitchFamily="34" charset="0"/>
            </a:endParaRP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3C6EE307-D5AB-4CF2-BB55-5D7B5D4DF9B7}"/>
              </a:ext>
            </a:extLst>
          </p:cNvPr>
          <p:cNvSpPr/>
          <p:nvPr/>
        </p:nvSpPr>
        <p:spPr>
          <a:xfrm rot="16200000" flipH="1">
            <a:off x="10818923" y="1434256"/>
            <a:ext cx="45719" cy="1035862"/>
          </a:xfrm>
          <a:prstGeom prst="rightBrac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CA" sz="800" kern="0">
              <a:cs typeface="Segoe UI" panose="020B0502040204020203" pitchFamily="34" charset="0"/>
            </a:endParaRPr>
          </a:p>
        </p:txBody>
      </p:sp>
      <p:sp>
        <p:nvSpPr>
          <p:cNvPr id="104" name="TextBox 423">
            <a:extLst>
              <a:ext uri="{FF2B5EF4-FFF2-40B4-BE49-F238E27FC236}">
                <a16:creationId xmlns:a16="http://schemas.microsoft.com/office/drawing/2014/main" id="{72D0A1CA-1021-4D81-9DAB-09E68AF3ED7C}"/>
              </a:ext>
            </a:extLst>
          </p:cNvPr>
          <p:cNvSpPr txBox="1"/>
          <p:nvPr/>
        </p:nvSpPr>
        <p:spPr>
          <a:xfrm>
            <a:off x="10561260" y="2280320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Calibri"/>
              </a:rPr>
              <a:t>STAY IN SYNC</a:t>
            </a:r>
            <a:endParaRPr lang="en-CA" sz="1200" kern="0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47" name="Graphic 421" descr="Open envelope">
            <a:extLst>
              <a:ext uri="{FF2B5EF4-FFF2-40B4-BE49-F238E27FC236}">
                <a16:creationId xmlns:a16="http://schemas.microsoft.com/office/drawing/2014/main" id="{49143CCD-19A8-4D60-A340-E9ADD06C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0757" y="3311767"/>
            <a:ext cx="232041" cy="232041"/>
          </a:xfrm>
          <a:prstGeom prst="rect">
            <a:avLst/>
          </a:prstGeom>
        </p:spPr>
      </p:pic>
      <p:pic>
        <p:nvPicPr>
          <p:cNvPr id="74" name="Graphic 422" descr="Video camera">
            <a:extLst>
              <a:ext uri="{FF2B5EF4-FFF2-40B4-BE49-F238E27FC236}">
                <a16:creationId xmlns:a16="http://schemas.microsoft.com/office/drawing/2014/main" id="{F94BCE14-1837-4251-8342-3CF879273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8201" y="3286020"/>
            <a:ext cx="302900" cy="3029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1BF1C11B-FEAA-4BB5-A8EC-7BAA76DA31FB}"/>
              </a:ext>
            </a:extLst>
          </p:cNvPr>
          <p:cNvSpPr/>
          <p:nvPr/>
        </p:nvSpPr>
        <p:spPr bwMode="auto">
          <a:xfrm>
            <a:off x="11671577" y="3617532"/>
            <a:ext cx="667340" cy="3589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Highlights</a:t>
            </a:r>
          </a:p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Video(s)</a:t>
            </a:r>
          </a:p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Sprint Plan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FCD40CE-192D-4E57-9548-79076EA9DD35}"/>
              </a:ext>
            </a:extLst>
          </p:cNvPr>
          <p:cNvSpPr/>
          <p:nvPr/>
        </p:nvSpPr>
        <p:spPr bwMode="auto">
          <a:xfrm>
            <a:off x="11123415" y="3633754"/>
            <a:ext cx="523795" cy="22248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 2-3min</a:t>
            </a:r>
          </a:p>
          <a:p>
            <a:pPr marL="90488" indent="-90488" defTabSz="16893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it real!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36D52A-75F5-45AB-AB71-5CAA7D3CEBC2}"/>
              </a:ext>
            </a:extLst>
          </p:cNvPr>
          <p:cNvGrpSpPr/>
          <p:nvPr/>
        </p:nvGrpSpPr>
        <p:grpSpPr>
          <a:xfrm>
            <a:off x="10329293" y="2887723"/>
            <a:ext cx="1941488" cy="405201"/>
            <a:chOff x="1301554" y="2732083"/>
            <a:chExt cx="6659434" cy="101954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F88C98D-02A7-4E68-B140-870CD3EE0223}"/>
                </a:ext>
              </a:extLst>
            </p:cNvPr>
            <p:cNvSpPr/>
            <p:nvPr/>
          </p:nvSpPr>
          <p:spPr bwMode="auto">
            <a:xfrm>
              <a:off x="1301554" y="2743220"/>
              <a:ext cx="4928627" cy="100507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22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-68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62CF83-17CF-4344-91DD-0C2C94383B10}"/>
                </a:ext>
              </a:extLst>
            </p:cNvPr>
            <p:cNvSpPr/>
            <p:nvPr/>
          </p:nvSpPr>
          <p:spPr bwMode="auto">
            <a:xfrm>
              <a:off x="6230183" y="2743220"/>
              <a:ext cx="1730805" cy="1005078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2213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-68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Calibri" panose="020F0502020204030204" pitchFamily="34" charset="0"/>
                </a:rPr>
                <a:t>Progressive Deployment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8D5D19F-64D7-448F-A4C7-FA001FFFC8D1}"/>
                </a:ext>
              </a:extLst>
            </p:cNvPr>
            <p:cNvCxnSpPr/>
            <p:nvPr/>
          </p:nvCxnSpPr>
          <p:spPr>
            <a:xfrm>
              <a:off x="2971122" y="2743220"/>
              <a:ext cx="0" cy="1005078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45132A-01A7-4DE0-BA65-70255A547838}"/>
                </a:ext>
              </a:extLst>
            </p:cNvPr>
            <p:cNvSpPr/>
            <p:nvPr/>
          </p:nvSpPr>
          <p:spPr>
            <a:xfrm>
              <a:off x="1385920" y="3075294"/>
              <a:ext cx="1541425" cy="32612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3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B091B-958B-42CF-A90B-BA03FB2E2BB1}"/>
                </a:ext>
              </a:extLst>
            </p:cNvPr>
            <p:cNvCxnSpPr/>
            <p:nvPr/>
          </p:nvCxnSpPr>
          <p:spPr>
            <a:xfrm>
              <a:off x="4599436" y="2743220"/>
              <a:ext cx="0" cy="1005078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06E663-E76A-433F-AD41-DCF641D0BE99}"/>
                </a:ext>
              </a:extLst>
            </p:cNvPr>
            <p:cNvSpPr/>
            <p:nvPr/>
          </p:nvSpPr>
          <p:spPr>
            <a:xfrm>
              <a:off x="2984225" y="3009221"/>
              <a:ext cx="1498532" cy="46023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3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1C6A32-04DB-476F-A95C-4F541CB99D3D}"/>
                </a:ext>
              </a:extLst>
            </p:cNvPr>
            <p:cNvCxnSpPr/>
            <p:nvPr/>
          </p:nvCxnSpPr>
          <p:spPr>
            <a:xfrm>
              <a:off x="6230179" y="2743220"/>
              <a:ext cx="0" cy="1005078"/>
            </a:xfrm>
            <a:prstGeom prst="line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E4F4ACF-ABF0-465B-9C73-63775241C6C0}"/>
                </a:ext>
              </a:extLst>
            </p:cNvPr>
            <p:cNvSpPr/>
            <p:nvPr/>
          </p:nvSpPr>
          <p:spPr>
            <a:xfrm>
              <a:off x="4754855" y="3083611"/>
              <a:ext cx="1456060" cy="27079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243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Week 3</a:t>
              </a:r>
            </a:p>
          </p:txBody>
        </p:sp>
        <p:sp>
          <p:nvSpPr>
            <p:cNvPr id="93" name="Right Triangle 92">
              <a:extLst>
                <a:ext uri="{FF2B5EF4-FFF2-40B4-BE49-F238E27FC236}">
                  <a16:creationId xmlns:a16="http://schemas.microsoft.com/office/drawing/2014/main" id="{BE88967E-04C8-4CE2-A57A-7BC4B846012D}"/>
                </a:ext>
              </a:extLst>
            </p:cNvPr>
            <p:cNvSpPr/>
            <p:nvPr/>
          </p:nvSpPr>
          <p:spPr bwMode="auto">
            <a:xfrm flipH="1">
              <a:off x="4585125" y="2732083"/>
              <a:ext cx="1631955" cy="1019541"/>
            </a:xfrm>
            <a:prstGeom prst="rtTriangle">
              <a:avLst/>
            </a:prstGeom>
            <a:solidFill>
              <a:srgbClr val="002060">
                <a:alpha val="52000"/>
              </a:srgbClr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3256" tIns="46628" rIns="93256" bIns="4662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76021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752042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28064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504085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380106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256127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132148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008170" algn="l" defTabSz="1752042" rtl="0" eaLnBrk="1" latinLnBrk="0" hangingPunct="1">
                <a:defRPr sz="344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229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-51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9" name="TextBox 438">
            <a:extLst>
              <a:ext uri="{FF2B5EF4-FFF2-40B4-BE49-F238E27FC236}">
                <a16:creationId xmlns:a16="http://schemas.microsoft.com/office/drawing/2014/main" id="{246DF994-49C8-4BF1-9F40-97550A47272B}"/>
              </a:ext>
            </a:extLst>
          </p:cNvPr>
          <p:cNvSpPr txBox="1"/>
          <p:nvPr/>
        </p:nvSpPr>
        <p:spPr>
          <a:xfrm>
            <a:off x="11211269" y="2732264"/>
            <a:ext cx="6126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3-week sprint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440">
            <a:extLst>
              <a:ext uri="{FF2B5EF4-FFF2-40B4-BE49-F238E27FC236}">
                <a16:creationId xmlns:a16="http://schemas.microsoft.com/office/drawing/2014/main" id="{B1E7629F-9812-444F-BAE5-A35B8E988C66}"/>
              </a:ext>
            </a:extLst>
          </p:cNvPr>
          <p:cNvSpPr txBox="1"/>
          <p:nvPr/>
        </p:nvSpPr>
        <p:spPr>
          <a:xfrm>
            <a:off x="10144515" y="3505298"/>
            <a:ext cx="5229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Plan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TextBox 442">
            <a:extLst>
              <a:ext uri="{FF2B5EF4-FFF2-40B4-BE49-F238E27FC236}">
                <a16:creationId xmlns:a16="http://schemas.microsoft.com/office/drawing/2014/main" id="{21CFE302-CC72-4E96-98B3-CCC65411A780}"/>
              </a:ext>
            </a:extLst>
          </p:cNvPr>
          <p:cNvSpPr txBox="1"/>
          <p:nvPr/>
        </p:nvSpPr>
        <p:spPr>
          <a:xfrm>
            <a:off x="11576237" y="3403989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Sprint </a:t>
            </a:r>
          </a:p>
          <a:p>
            <a:pPr algn="r"/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Retrospective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6B58054-29BC-43B0-9D7F-877E8E600724}"/>
              </a:ext>
            </a:extLst>
          </p:cNvPr>
          <p:cNvCxnSpPr>
            <a:cxnSpLocks/>
          </p:cNvCxnSpPr>
          <p:nvPr/>
        </p:nvCxnSpPr>
        <p:spPr>
          <a:xfrm flipH="1">
            <a:off x="11469409" y="3457039"/>
            <a:ext cx="139680" cy="0"/>
          </a:xfrm>
          <a:prstGeom prst="line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84" name="TextBox 444">
            <a:extLst>
              <a:ext uri="{FF2B5EF4-FFF2-40B4-BE49-F238E27FC236}">
                <a16:creationId xmlns:a16="http://schemas.microsoft.com/office/drawing/2014/main" id="{799B53F3-0651-4E77-946F-F45D95C519AE}"/>
              </a:ext>
            </a:extLst>
          </p:cNvPr>
          <p:cNvSpPr txBox="1"/>
          <p:nvPr/>
        </p:nvSpPr>
        <p:spPr>
          <a:xfrm>
            <a:off x="10239916" y="2640280"/>
            <a:ext cx="651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transparent</a:t>
            </a:r>
          </a:p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Visualize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4" name="Graphic 421" descr="Open envelope">
            <a:extLst>
              <a:ext uri="{FF2B5EF4-FFF2-40B4-BE49-F238E27FC236}">
                <a16:creationId xmlns:a16="http://schemas.microsoft.com/office/drawing/2014/main" id="{625225CD-6BA3-44E2-9383-1919492C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5909" y="3311767"/>
            <a:ext cx="232321" cy="232321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6EB525-1C03-437F-8A96-C3732CFEEF0A}"/>
              </a:ext>
            </a:extLst>
          </p:cNvPr>
          <p:cNvCxnSpPr>
            <a:cxnSpLocks/>
          </p:cNvCxnSpPr>
          <p:nvPr/>
        </p:nvCxnSpPr>
        <p:spPr>
          <a:xfrm flipV="1">
            <a:off x="10793985" y="2564948"/>
            <a:ext cx="0" cy="256314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headEnd type="oval"/>
            <a:tailEnd type="oval"/>
          </a:ln>
          <a:effectLst/>
        </p:spPr>
      </p:cxnSp>
      <p:pic>
        <p:nvPicPr>
          <p:cNvPr id="106" name="Graphic 23" descr="Teacher">
            <a:extLst>
              <a:ext uri="{FF2B5EF4-FFF2-40B4-BE49-F238E27FC236}">
                <a16:creationId xmlns:a16="http://schemas.microsoft.com/office/drawing/2014/main" id="{8FD67474-58D5-4C06-BB9D-BBDDCB83E2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2276" y="2273126"/>
            <a:ext cx="276999" cy="276999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FF806F8-0DF4-4508-9B7D-F5A57318060D}"/>
              </a:ext>
            </a:extLst>
          </p:cNvPr>
          <p:cNvCxnSpPr>
            <a:cxnSpLocks/>
          </p:cNvCxnSpPr>
          <p:nvPr/>
        </p:nvCxnSpPr>
        <p:spPr>
          <a:xfrm>
            <a:off x="10487496" y="2512560"/>
            <a:ext cx="0" cy="11648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5683AD9-EA7A-4EFE-A79C-8ACE272C4083}"/>
              </a:ext>
            </a:extLst>
          </p:cNvPr>
          <p:cNvCxnSpPr>
            <a:cxnSpLocks/>
          </p:cNvCxnSpPr>
          <p:nvPr/>
        </p:nvCxnSpPr>
        <p:spPr>
          <a:xfrm>
            <a:off x="10506712" y="2156646"/>
            <a:ext cx="0" cy="11648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87" name="Right Triangle 186">
            <a:extLst>
              <a:ext uri="{FF2B5EF4-FFF2-40B4-BE49-F238E27FC236}">
                <a16:creationId xmlns:a16="http://schemas.microsoft.com/office/drawing/2014/main" id="{D5045EC3-4672-4B84-AB91-7DEF916CA9F5}"/>
              </a:ext>
            </a:extLst>
          </p:cNvPr>
          <p:cNvSpPr/>
          <p:nvPr/>
        </p:nvSpPr>
        <p:spPr bwMode="auto">
          <a:xfrm flipH="1">
            <a:off x="3797778" y="6277122"/>
            <a:ext cx="2439919" cy="390971"/>
          </a:xfrm>
          <a:prstGeom prst="rtTriangle">
            <a:avLst/>
          </a:prstGeom>
          <a:solidFill>
            <a:srgbClr val="C0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188" name="Cylinder 187">
            <a:extLst>
              <a:ext uri="{FF2B5EF4-FFF2-40B4-BE49-F238E27FC236}">
                <a16:creationId xmlns:a16="http://schemas.microsoft.com/office/drawing/2014/main" id="{E9B2D57B-2364-4A67-B0CE-D33A2799F0B3}"/>
              </a:ext>
            </a:extLst>
          </p:cNvPr>
          <p:cNvSpPr/>
          <p:nvPr/>
        </p:nvSpPr>
        <p:spPr>
          <a:xfrm rot="16200000">
            <a:off x="4732197" y="4377354"/>
            <a:ext cx="336352" cy="3170289"/>
          </a:xfrm>
          <a:prstGeom prst="can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CA" sz="700" kern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9" name="Graphic 352" descr="Computer">
            <a:extLst>
              <a:ext uri="{FF2B5EF4-FFF2-40B4-BE49-F238E27FC236}">
                <a16:creationId xmlns:a16="http://schemas.microsoft.com/office/drawing/2014/main" id="{1EE440E9-8D65-4BAC-B2F7-2A8F4E3F0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4090" y="5877090"/>
            <a:ext cx="247896" cy="257203"/>
          </a:xfrm>
          <a:prstGeom prst="rect">
            <a:avLst/>
          </a:prstGeom>
        </p:spPr>
      </p:pic>
      <p:pic>
        <p:nvPicPr>
          <p:cNvPr id="190" name="Graphic 353" descr="Gears">
            <a:extLst>
              <a:ext uri="{FF2B5EF4-FFF2-40B4-BE49-F238E27FC236}">
                <a16:creationId xmlns:a16="http://schemas.microsoft.com/office/drawing/2014/main" id="{E077A288-6AFD-40F6-A94C-694AAC8E87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1859" y="5888816"/>
            <a:ext cx="216879" cy="225021"/>
          </a:xfrm>
          <a:prstGeom prst="rect">
            <a:avLst/>
          </a:prstGeom>
        </p:spPr>
      </p:pic>
      <p:pic>
        <p:nvPicPr>
          <p:cNvPr id="191" name="Graphic 354" descr="Box">
            <a:extLst>
              <a:ext uri="{FF2B5EF4-FFF2-40B4-BE49-F238E27FC236}">
                <a16:creationId xmlns:a16="http://schemas.microsoft.com/office/drawing/2014/main" id="{1721BED6-DA5A-4150-93CD-9B76FEDA2C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60430" y="5881051"/>
            <a:ext cx="220017" cy="228276"/>
          </a:xfrm>
          <a:prstGeom prst="rect">
            <a:avLst/>
          </a:prstGeom>
        </p:spPr>
      </p:pic>
      <p:pic>
        <p:nvPicPr>
          <p:cNvPr id="192" name="Graphic 355" descr="Users">
            <a:extLst>
              <a:ext uri="{FF2B5EF4-FFF2-40B4-BE49-F238E27FC236}">
                <a16:creationId xmlns:a16="http://schemas.microsoft.com/office/drawing/2014/main" id="{F6E1E03A-BEAE-4167-B87B-74939692C9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62465" y="5862084"/>
            <a:ext cx="147910" cy="153463"/>
          </a:xfrm>
          <a:prstGeom prst="rect">
            <a:avLst/>
          </a:prstGeom>
        </p:spPr>
      </p:pic>
      <p:pic>
        <p:nvPicPr>
          <p:cNvPr id="193" name="Graphic 356" descr="Box">
            <a:extLst>
              <a:ext uri="{FF2B5EF4-FFF2-40B4-BE49-F238E27FC236}">
                <a16:creationId xmlns:a16="http://schemas.microsoft.com/office/drawing/2014/main" id="{0329AD62-C767-421C-AC9B-1448EED8A9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07002" y="5880241"/>
            <a:ext cx="220017" cy="228276"/>
          </a:xfrm>
          <a:prstGeom prst="rect">
            <a:avLst/>
          </a:prstGeom>
        </p:spPr>
      </p:pic>
      <p:pic>
        <p:nvPicPr>
          <p:cNvPr id="194" name="Graphic 357" descr="Box">
            <a:extLst>
              <a:ext uri="{FF2B5EF4-FFF2-40B4-BE49-F238E27FC236}">
                <a16:creationId xmlns:a16="http://schemas.microsoft.com/office/drawing/2014/main" id="{58BEA0C8-FA35-4612-A796-C0FAB9F776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47431" y="5879642"/>
            <a:ext cx="220017" cy="228276"/>
          </a:xfrm>
          <a:prstGeom prst="rect">
            <a:avLst/>
          </a:prstGeom>
        </p:spPr>
      </p:pic>
      <p:pic>
        <p:nvPicPr>
          <p:cNvPr id="195" name="Graphic 358" descr="Box">
            <a:extLst>
              <a:ext uri="{FF2B5EF4-FFF2-40B4-BE49-F238E27FC236}">
                <a16:creationId xmlns:a16="http://schemas.microsoft.com/office/drawing/2014/main" id="{5E0F2F6F-DC3A-48F1-915C-D3BCFF6572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9040" y="5884949"/>
            <a:ext cx="220017" cy="228276"/>
          </a:xfrm>
          <a:prstGeom prst="rect">
            <a:avLst/>
          </a:prstGeom>
        </p:spPr>
      </p:pic>
      <p:pic>
        <p:nvPicPr>
          <p:cNvPr id="196" name="Graphic 359" descr="Box">
            <a:extLst>
              <a:ext uri="{FF2B5EF4-FFF2-40B4-BE49-F238E27FC236}">
                <a16:creationId xmlns:a16="http://schemas.microsoft.com/office/drawing/2014/main" id="{2D00AC82-C9C7-49E3-A5EB-43320C3274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25557" y="5884949"/>
            <a:ext cx="220017" cy="228276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01D19DC-5264-400B-8DCF-518F370ADE0F}"/>
              </a:ext>
            </a:extLst>
          </p:cNvPr>
          <p:cNvCxnSpPr>
            <a:cxnSpLocks/>
          </p:cNvCxnSpPr>
          <p:nvPr/>
        </p:nvCxnSpPr>
        <p:spPr>
          <a:xfrm>
            <a:off x="3768768" y="6003245"/>
            <a:ext cx="87639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A4A46FF-7C4D-4649-A96A-AFE564596C2B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 flipV="1">
            <a:off x="4068738" y="5995189"/>
            <a:ext cx="291692" cy="6138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A574F21-39A8-4294-80DD-E515216B0B28}"/>
              </a:ext>
            </a:extLst>
          </p:cNvPr>
          <p:cNvCxnSpPr>
            <a:cxnSpLocks/>
            <a:stCxn id="191" idx="3"/>
            <a:endCxn id="193" idx="1"/>
          </p:cNvCxnSpPr>
          <p:nvPr/>
        </p:nvCxnSpPr>
        <p:spPr>
          <a:xfrm flipV="1">
            <a:off x="4580447" y="5994379"/>
            <a:ext cx="226555" cy="81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F80874ED-3CB4-44F7-B794-36BC48DE35D4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 flipV="1">
            <a:off x="5027019" y="5993780"/>
            <a:ext cx="220412" cy="599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86900CA-AE2D-4024-A61B-B9CD9AE8FA9F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>
            <a:off x="5467448" y="5993780"/>
            <a:ext cx="211592" cy="5307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2F6E734-1DFA-41BF-9744-789BEAADF4EB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5899057" y="5999087"/>
            <a:ext cx="226500" cy="0"/>
          </a:xfrm>
          <a:prstGeom prst="straightConnector1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tailEnd type="triangle" w="med" len="sm"/>
          </a:ln>
          <a:effectLst/>
        </p:spPr>
      </p:cxnSp>
      <p:pic>
        <p:nvPicPr>
          <p:cNvPr id="203" name="Graphic 366" descr="Users">
            <a:extLst>
              <a:ext uri="{FF2B5EF4-FFF2-40B4-BE49-F238E27FC236}">
                <a16:creationId xmlns:a16="http://schemas.microsoft.com/office/drawing/2014/main" id="{600F1443-8EDC-4454-947F-600E4A96819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1431" y="5856384"/>
            <a:ext cx="147910" cy="153463"/>
          </a:xfrm>
          <a:prstGeom prst="rect">
            <a:avLst/>
          </a:prstGeom>
        </p:spPr>
      </p:pic>
      <p:pic>
        <p:nvPicPr>
          <p:cNvPr id="204" name="Graphic 367" descr="Users">
            <a:extLst>
              <a:ext uri="{FF2B5EF4-FFF2-40B4-BE49-F238E27FC236}">
                <a16:creationId xmlns:a16="http://schemas.microsoft.com/office/drawing/2014/main" id="{73A95C01-6EC8-4473-BBDA-5E4C3C7C9C7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52541" y="5862046"/>
            <a:ext cx="147910" cy="153463"/>
          </a:xfrm>
          <a:prstGeom prst="rect">
            <a:avLst/>
          </a:prstGeom>
        </p:spPr>
      </p:pic>
      <p:pic>
        <p:nvPicPr>
          <p:cNvPr id="205" name="Graphic 368" descr="Users">
            <a:extLst>
              <a:ext uri="{FF2B5EF4-FFF2-40B4-BE49-F238E27FC236}">
                <a16:creationId xmlns:a16="http://schemas.microsoft.com/office/drawing/2014/main" id="{BC0AC8E0-0365-48CF-9E3C-9D1BD82477C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81924" y="5862519"/>
            <a:ext cx="147910" cy="153463"/>
          </a:xfrm>
          <a:prstGeom prst="rect">
            <a:avLst/>
          </a:prstGeom>
        </p:spPr>
      </p:pic>
      <p:sp>
        <p:nvSpPr>
          <p:cNvPr id="206" name="TextBox 369">
            <a:extLst>
              <a:ext uri="{FF2B5EF4-FFF2-40B4-BE49-F238E27FC236}">
                <a16:creationId xmlns:a16="http://schemas.microsoft.com/office/drawing/2014/main" id="{BC9BBF84-F65B-489F-95F5-221E3F69A2B3}"/>
              </a:ext>
            </a:extLst>
          </p:cNvPr>
          <p:cNvSpPr txBox="1"/>
          <p:nvPr/>
        </p:nvSpPr>
        <p:spPr>
          <a:xfrm>
            <a:off x="5065908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TextBox 370">
            <a:extLst>
              <a:ext uri="{FF2B5EF4-FFF2-40B4-BE49-F238E27FC236}">
                <a16:creationId xmlns:a16="http://schemas.microsoft.com/office/drawing/2014/main" id="{704CF1F8-1D16-45E9-A327-31C3986068B3}"/>
              </a:ext>
            </a:extLst>
          </p:cNvPr>
          <p:cNvSpPr txBox="1"/>
          <p:nvPr/>
        </p:nvSpPr>
        <p:spPr>
          <a:xfrm>
            <a:off x="5500928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371">
            <a:extLst>
              <a:ext uri="{FF2B5EF4-FFF2-40B4-BE49-F238E27FC236}">
                <a16:creationId xmlns:a16="http://schemas.microsoft.com/office/drawing/2014/main" id="{E12F5AE8-BE8D-4546-8AC9-2CF975E2F233}"/>
              </a:ext>
            </a:extLst>
          </p:cNvPr>
          <p:cNvSpPr txBox="1"/>
          <p:nvPr/>
        </p:nvSpPr>
        <p:spPr>
          <a:xfrm>
            <a:off x="5937946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TextBox 372">
            <a:extLst>
              <a:ext uri="{FF2B5EF4-FFF2-40B4-BE49-F238E27FC236}">
                <a16:creationId xmlns:a16="http://schemas.microsoft.com/office/drawing/2014/main" id="{9080F3B2-FBE9-4746-97B9-92D1737473E9}"/>
              </a:ext>
            </a:extLst>
          </p:cNvPr>
          <p:cNvSpPr txBox="1"/>
          <p:nvPr/>
        </p:nvSpPr>
        <p:spPr>
          <a:xfrm>
            <a:off x="3326083" y="6189048"/>
            <a:ext cx="11943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Integration (CI)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Right Brace 209">
            <a:extLst>
              <a:ext uri="{FF2B5EF4-FFF2-40B4-BE49-F238E27FC236}">
                <a16:creationId xmlns:a16="http://schemas.microsoft.com/office/drawing/2014/main" id="{91D7C043-487D-4360-94E0-6A2036F7CF2E}"/>
              </a:ext>
            </a:extLst>
          </p:cNvPr>
          <p:cNvSpPr/>
          <p:nvPr/>
        </p:nvSpPr>
        <p:spPr>
          <a:xfrm rot="16200000" flipH="1">
            <a:off x="3826144" y="5811051"/>
            <a:ext cx="52122" cy="736229"/>
          </a:xfrm>
          <a:prstGeom prst="rightBrac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Right Brace 210">
            <a:extLst>
              <a:ext uri="{FF2B5EF4-FFF2-40B4-BE49-F238E27FC236}">
                <a16:creationId xmlns:a16="http://schemas.microsoft.com/office/drawing/2014/main" id="{62A96AF1-4311-4915-B731-0C01835EE8C4}"/>
              </a:ext>
            </a:extLst>
          </p:cNvPr>
          <p:cNvSpPr/>
          <p:nvPr/>
        </p:nvSpPr>
        <p:spPr>
          <a:xfrm rot="16200000">
            <a:off x="5426291" y="4843923"/>
            <a:ext cx="45719" cy="1792847"/>
          </a:xfrm>
          <a:prstGeom prst="rightBrac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TextBox 375">
            <a:extLst>
              <a:ext uri="{FF2B5EF4-FFF2-40B4-BE49-F238E27FC236}">
                <a16:creationId xmlns:a16="http://schemas.microsoft.com/office/drawing/2014/main" id="{AE3FEC24-837F-425B-97E6-8481B1C021D2}"/>
              </a:ext>
            </a:extLst>
          </p:cNvPr>
          <p:cNvSpPr txBox="1"/>
          <p:nvPr/>
        </p:nvSpPr>
        <p:spPr>
          <a:xfrm>
            <a:off x="3609309" y="5761129"/>
            <a:ext cx="5645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Pull-request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4E6B68B1-91C3-497D-B358-CDD803B9A9C0}"/>
              </a:ext>
            </a:extLst>
          </p:cNvPr>
          <p:cNvSpPr/>
          <p:nvPr/>
        </p:nvSpPr>
        <p:spPr>
          <a:xfrm>
            <a:off x="4307351" y="6523071"/>
            <a:ext cx="325671" cy="142577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CANARY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C36CB806-5298-43F1-81FB-9703BB77D74D}"/>
              </a:ext>
            </a:extLst>
          </p:cNvPr>
          <p:cNvSpPr/>
          <p:nvPr/>
        </p:nvSpPr>
        <p:spPr>
          <a:xfrm>
            <a:off x="4791291" y="6450883"/>
            <a:ext cx="299861" cy="21476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2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3A7E40D6-FB3F-4B10-95A9-FCC3897D6657}"/>
              </a:ext>
            </a:extLst>
          </p:cNvPr>
          <p:cNvSpPr/>
          <p:nvPr/>
        </p:nvSpPr>
        <p:spPr>
          <a:xfrm>
            <a:off x="5214022" y="6395755"/>
            <a:ext cx="294045" cy="26989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3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2EAB9719-9ED3-4019-91A8-99A89C26476C}"/>
              </a:ext>
            </a:extLst>
          </p:cNvPr>
          <p:cNvSpPr/>
          <p:nvPr/>
        </p:nvSpPr>
        <p:spPr>
          <a:xfrm>
            <a:off x="5634777" y="6335989"/>
            <a:ext cx="311695" cy="32965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4</a:t>
            </a:r>
            <a:endParaRPr lang="en-CA" sz="700" kern="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2A9D73FC-4709-4228-B66E-E4229AA4044C}"/>
              </a:ext>
            </a:extLst>
          </p:cNvPr>
          <p:cNvSpPr/>
          <p:nvPr/>
        </p:nvSpPr>
        <p:spPr>
          <a:xfrm>
            <a:off x="6087637" y="6282521"/>
            <a:ext cx="300120" cy="402194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700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RING 5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B8E3AAE-4C86-4894-BD85-AD2DA3BA80E5}"/>
              </a:ext>
            </a:extLst>
          </p:cNvPr>
          <p:cNvCxnSpPr>
            <a:cxnSpLocks/>
            <a:stCxn id="191" idx="2"/>
            <a:endCxn id="213" idx="0"/>
          </p:cNvCxnSpPr>
          <p:nvPr/>
        </p:nvCxnSpPr>
        <p:spPr>
          <a:xfrm flipH="1">
            <a:off x="4470187" y="6109327"/>
            <a:ext cx="252" cy="413744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414B369-3DC6-4C94-971F-856880088E4E}"/>
              </a:ext>
            </a:extLst>
          </p:cNvPr>
          <p:cNvCxnSpPr>
            <a:cxnSpLocks/>
            <a:stCxn id="193" idx="2"/>
            <a:endCxn id="214" idx="0"/>
          </p:cNvCxnSpPr>
          <p:nvPr/>
        </p:nvCxnSpPr>
        <p:spPr>
          <a:xfrm>
            <a:off x="4917011" y="6108517"/>
            <a:ext cx="24211" cy="342366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DF480E-4E11-42BB-8938-0BB7C571D191}"/>
              </a:ext>
            </a:extLst>
          </p:cNvPr>
          <p:cNvCxnSpPr>
            <a:cxnSpLocks/>
            <a:stCxn id="194" idx="2"/>
            <a:endCxn id="215" idx="0"/>
          </p:cNvCxnSpPr>
          <p:nvPr/>
        </p:nvCxnSpPr>
        <p:spPr>
          <a:xfrm>
            <a:off x="5357440" y="6107918"/>
            <a:ext cx="3605" cy="287837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FC1325D-2512-49E7-AC78-330AE92203CF}"/>
              </a:ext>
            </a:extLst>
          </p:cNvPr>
          <p:cNvCxnSpPr>
            <a:cxnSpLocks/>
            <a:stCxn id="195" idx="2"/>
            <a:endCxn id="216" idx="0"/>
          </p:cNvCxnSpPr>
          <p:nvPr/>
        </p:nvCxnSpPr>
        <p:spPr>
          <a:xfrm>
            <a:off x="5789049" y="6113225"/>
            <a:ext cx="1576" cy="222764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5692AE9-511F-4F1E-8A6D-81C13CE7CB6E}"/>
              </a:ext>
            </a:extLst>
          </p:cNvPr>
          <p:cNvCxnSpPr>
            <a:cxnSpLocks/>
            <a:stCxn id="196" idx="2"/>
            <a:endCxn id="217" idx="0"/>
          </p:cNvCxnSpPr>
          <p:nvPr/>
        </p:nvCxnSpPr>
        <p:spPr>
          <a:xfrm>
            <a:off x="6235566" y="6113225"/>
            <a:ext cx="2131" cy="169296"/>
          </a:xfrm>
          <a:prstGeom prst="straightConnector1">
            <a:avLst/>
          </a:prstGeom>
          <a:noFill/>
          <a:ln w="6350" cap="flat" cmpd="sng" algn="ctr">
            <a:solidFill>
              <a:schemeClr val="bg1"/>
            </a:solidFill>
            <a:prstDash val="dash"/>
            <a:miter lim="800000"/>
            <a:tailEnd type="triangle" w="med" len="sm"/>
          </a:ln>
          <a:effectLst/>
        </p:spPr>
      </p:cxnSp>
      <p:sp>
        <p:nvSpPr>
          <p:cNvPr id="223" name="TextBox 386">
            <a:extLst>
              <a:ext uri="{FF2B5EF4-FFF2-40B4-BE49-F238E27FC236}">
                <a16:creationId xmlns:a16="http://schemas.microsoft.com/office/drawing/2014/main" id="{662D2144-76A1-459A-BC93-FCC7926A2FF1}"/>
              </a:ext>
            </a:extLst>
          </p:cNvPr>
          <p:cNvSpPr txBox="1"/>
          <p:nvPr/>
        </p:nvSpPr>
        <p:spPr>
          <a:xfrm>
            <a:off x="4081921" y="5761129"/>
            <a:ext cx="394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TextBox 388">
            <a:extLst>
              <a:ext uri="{FF2B5EF4-FFF2-40B4-BE49-F238E27FC236}">
                <a16:creationId xmlns:a16="http://schemas.microsoft.com/office/drawing/2014/main" id="{58B1E07F-5626-402F-970F-564FC1CBDF2B}"/>
              </a:ext>
            </a:extLst>
          </p:cNvPr>
          <p:cNvSpPr txBox="1"/>
          <p:nvPr/>
        </p:nvSpPr>
        <p:spPr>
          <a:xfrm>
            <a:off x="4996047" y="555345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 Delivery (CD)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3F7EDE-A262-4BF4-9434-A5F6269807FD}"/>
              </a:ext>
            </a:extLst>
          </p:cNvPr>
          <p:cNvSpPr/>
          <p:nvPr/>
        </p:nvSpPr>
        <p:spPr bwMode="auto">
          <a:xfrm>
            <a:off x="3763332" y="6561509"/>
            <a:ext cx="473373" cy="281805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700" b="0" i="0" u="none" strike="noStrike" kern="0" cap="none" spc="0" normalizeH="0" baseline="0" noProof="0" dirty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Calibri" panose="020F0502020204030204" pitchFamily="34" charset="0"/>
            </a:endParaRPr>
          </a:p>
        </p:txBody>
      </p:sp>
      <p:sp>
        <p:nvSpPr>
          <p:cNvPr id="227" name="TextBox 391">
            <a:extLst>
              <a:ext uri="{FF2B5EF4-FFF2-40B4-BE49-F238E27FC236}">
                <a16:creationId xmlns:a16="http://schemas.microsoft.com/office/drawing/2014/main" id="{7CC83301-3F13-4876-BD4B-1AD602C3291D}"/>
              </a:ext>
            </a:extLst>
          </p:cNvPr>
          <p:cNvSpPr txBox="1"/>
          <p:nvPr/>
        </p:nvSpPr>
        <p:spPr>
          <a:xfrm>
            <a:off x="4233897" y="6663269"/>
            <a:ext cx="1030966" cy="92333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rings are in production</a:t>
            </a:r>
            <a:endParaRPr lang="en-CA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TextBox 392">
            <a:extLst>
              <a:ext uri="{FF2B5EF4-FFF2-40B4-BE49-F238E27FC236}">
                <a16:creationId xmlns:a16="http://schemas.microsoft.com/office/drawing/2014/main" id="{DD8F77ED-07E5-448E-B83E-FFF323EF7931}"/>
              </a:ext>
            </a:extLst>
          </p:cNvPr>
          <p:cNvSpPr txBox="1"/>
          <p:nvPr/>
        </p:nvSpPr>
        <p:spPr>
          <a:xfrm>
            <a:off x="3692685" y="6530635"/>
            <a:ext cx="684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Blast Radius</a:t>
            </a:r>
            <a:endParaRPr lang="en-CA" sz="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DDEC96C-034D-4CF1-8EE3-4F1A0C2D5C00}"/>
              </a:ext>
            </a:extLst>
          </p:cNvPr>
          <p:cNvCxnSpPr>
            <a:cxnSpLocks/>
          </p:cNvCxnSpPr>
          <p:nvPr/>
        </p:nvCxnSpPr>
        <p:spPr>
          <a:xfrm flipV="1">
            <a:off x="3384873" y="5683872"/>
            <a:ext cx="0" cy="67228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78A8D1E-68D7-42AB-9BA3-666AD450382A}"/>
              </a:ext>
            </a:extLst>
          </p:cNvPr>
          <p:cNvSpPr/>
          <p:nvPr/>
        </p:nvSpPr>
        <p:spPr bwMode="auto">
          <a:xfrm>
            <a:off x="3370172" y="5513680"/>
            <a:ext cx="1404016" cy="9295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84488" rIns="0" bIns="8448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68939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There’s no difference in the way features and bug fixes are processed by the pipeline </a:t>
            </a:r>
          </a:p>
        </p:txBody>
      </p:sp>
      <p:pic>
        <p:nvPicPr>
          <p:cNvPr id="232" name="Graphic 28" descr="Bug">
            <a:extLst>
              <a:ext uri="{FF2B5EF4-FFF2-40B4-BE49-F238E27FC236}">
                <a16:creationId xmlns:a16="http://schemas.microsoft.com/office/drawing/2014/main" id="{601AAC89-3DE9-43EE-B0AB-A905542A97D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91291" y="5488082"/>
            <a:ext cx="135128" cy="140201"/>
          </a:xfrm>
          <a:prstGeom prst="rect">
            <a:avLst/>
          </a:prstGeom>
        </p:spPr>
      </p:pic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E753A15-D96A-4682-B93C-2205BF445B65}"/>
              </a:ext>
            </a:extLst>
          </p:cNvPr>
          <p:cNvCxnSpPr>
            <a:cxnSpLocks/>
          </p:cNvCxnSpPr>
          <p:nvPr/>
        </p:nvCxnSpPr>
        <p:spPr>
          <a:xfrm flipH="1">
            <a:off x="6546683" y="6386529"/>
            <a:ext cx="288735" cy="1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69" name="TextBox 369">
            <a:extLst>
              <a:ext uri="{FF2B5EF4-FFF2-40B4-BE49-F238E27FC236}">
                <a16:creationId xmlns:a16="http://schemas.microsoft.com/office/drawing/2014/main" id="{4D7B9661-93B3-4AAE-A95E-630B8B371D77}"/>
              </a:ext>
            </a:extLst>
          </p:cNvPr>
          <p:cNvSpPr txBox="1"/>
          <p:nvPr/>
        </p:nvSpPr>
        <p:spPr>
          <a:xfrm>
            <a:off x="4609009" y="5761129"/>
            <a:ext cx="3529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gates</a:t>
            </a:r>
            <a:endParaRPr lang="en-CA" sz="6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A0FFE68D-A382-4AE4-8F97-85A1C583FCD3}"/>
              </a:ext>
            </a:extLst>
          </p:cNvPr>
          <p:cNvSpPr/>
          <p:nvPr/>
        </p:nvSpPr>
        <p:spPr>
          <a:xfrm>
            <a:off x="7001278" y="1449005"/>
            <a:ext cx="2155950" cy="32723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021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52042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28064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04085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380106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256127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32148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008170" algn="l" defTabSz="1752042" rtl="0" eaLnBrk="1" latinLnBrk="0" hangingPunct="1">
              <a:defRPr sz="34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 = engineers on team x 5</a:t>
            </a:r>
          </a:p>
        </p:txBody>
      </p:sp>
      <p:pic>
        <p:nvPicPr>
          <p:cNvPr id="277" name="Graphic 28" descr="Bug">
            <a:extLst>
              <a:ext uri="{FF2B5EF4-FFF2-40B4-BE49-F238E27FC236}">
                <a16:creationId xmlns:a16="http://schemas.microsoft.com/office/drawing/2014/main" id="{B1611AE3-431B-4141-B2BE-5C0FBB5863E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94085" y="1477188"/>
            <a:ext cx="223981" cy="232390"/>
          </a:xfrm>
          <a:prstGeom prst="rect">
            <a:avLst/>
          </a:prstGeom>
        </p:spPr>
      </p:pic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5FB1EC7A-5760-45E3-9E40-F6F8DA4EE159}"/>
              </a:ext>
            </a:extLst>
          </p:cNvPr>
          <p:cNvCxnSpPr>
            <a:cxnSpLocks/>
          </p:cNvCxnSpPr>
          <p:nvPr/>
        </p:nvCxnSpPr>
        <p:spPr>
          <a:xfrm>
            <a:off x="7448468" y="1386170"/>
            <a:ext cx="0" cy="11648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BD46EA1-0BE3-4161-8B21-90F096EA3853}"/>
              </a:ext>
            </a:extLst>
          </p:cNvPr>
          <p:cNvCxnSpPr>
            <a:cxnSpLocks/>
          </p:cNvCxnSpPr>
          <p:nvPr/>
        </p:nvCxnSpPr>
        <p:spPr>
          <a:xfrm>
            <a:off x="11211270" y="1048990"/>
            <a:ext cx="3181" cy="13986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0356E90-3F52-49BE-BBD7-DB2356B7028B}"/>
              </a:ext>
            </a:extLst>
          </p:cNvPr>
          <p:cNvCxnSpPr>
            <a:cxnSpLocks/>
          </p:cNvCxnSpPr>
          <p:nvPr/>
        </p:nvCxnSpPr>
        <p:spPr>
          <a:xfrm>
            <a:off x="1558860" y="1047959"/>
            <a:ext cx="3181" cy="139860"/>
          </a:xfrm>
          <a:prstGeom prst="line">
            <a:avLst/>
          </a:prstGeom>
          <a:noFill/>
          <a:ln w="3175" cap="flat" cmpd="sng" algn="ctr">
            <a:solidFill>
              <a:schemeClr val="bg1"/>
            </a:solidFill>
            <a:prstDash val="solid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6B0D5D8-B53D-45F8-865F-F671944D61A4}"/>
              </a:ext>
            </a:extLst>
          </p:cNvPr>
          <p:cNvSpPr txBox="1"/>
          <p:nvPr/>
        </p:nvSpPr>
        <p:spPr>
          <a:xfrm flipH="1">
            <a:off x="4996047" y="6673228"/>
            <a:ext cx="7547539" cy="42011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 dirty="0">
                <a:solidFill>
                  <a:schemeClr val="bg1"/>
                </a:solidFill>
              </a:rPr>
              <a:t>AJATO Transformations Limited | 2018.07 | github.com/wpschaub/DevOps-mindset-essentials | </a:t>
            </a:r>
            <a:r>
              <a:rPr lang="en-CA" sz="900" dirty="0">
                <a:solidFill>
                  <a:schemeClr val="bg1"/>
                </a:solidFill>
              </a:rPr>
              <a:t>Reference: aka.ms/devops</a:t>
            </a:r>
            <a:endParaRPr lang="en-US" sz="9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13_Microsoft_Ready_Light_Template">
  <a:themeElements>
    <a:clrScheme name="Custom 1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7F7F7F"/>
      </a:hlink>
      <a:folHlink>
        <a:srgbClr val="97BAFF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 [Read-Only]" id="{D5549292-727A-4046-BF7A-F66234CD7E37}" vid="{F28478DD-8F20-489A-A117-3C1DC29D6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0</TotalTime>
  <Words>426</Words>
  <Application>Microsoft Office PowerPoint</Application>
  <PresentationFormat>Custom</PresentationFormat>
  <Paragraphs>88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Semilight</vt:lpstr>
      <vt:lpstr>Wingdings</vt:lpstr>
      <vt:lpstr>5-50113_Microsoft_Ready_Light_Template</vt:lpstr>
      <vt:lpstr>Deck intent                   </vt:lpstr>
      <vt:lpstr>DevOps Habits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2018-06-12T23:45:57Z</dcterms:created>
  <dcterms:modified xsi:type="dcterms:W3CDTF">2018-09-04T20:14:05Z</dcterms:modified>
  <cp:category/>
</cp:coreProperties>
</file>