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C80"/>
    <a:srgbClr val="CC99FF"/>
    <a:srgbClr val="DDC4F4"/>
    <a:srgbClr val="F1E7FB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3C069-99D8-4210-BE71-84A0F6E1D5B8}" v="6872" dt="2018-09-13T02:55:1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6294" autoAdjust="0"/>
  </p:normalViewPr>
  <p:slideViewPr>
    <p:cSldViewPr snapToGrid="0">
      <p:cViewPr varScale="1">
        <p:scale>
          <a:sx n="38" d="100"/>
          <a:sy n="38" d="100"/>
        </p:scale>
        <p:origin x="12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9/22/2018 7:15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://decolonizeallthethings.com/2015/02/07/under-construction-decolonizing-queer-masculinityies-part-ii-depatriarchalizing-the-body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7760909" y="6068578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1/3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ECA7B3C-6C62-4D96-BF5A-388C5D21A8FB}"/>
              </a:ext>
            </a:extLst>
          </p:cNvPr>
          <p:cNvGrpSpPr/>
          <p:nvPr/>
        </p:nvGrpSpPr>
        <p:grpSpPr>
          <a:xfrm>
            <a:off x="14763516" y="358933"/>
            <a:ext cx="6313590" cy="14167260"/>
            <a:chOff x="14763516" y="358933"/>
            <a:chExt cx="6313590" cy="141672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DC35EC-44E3-4E82-BA12-F81ED13B30D1}"/>
                </a:ext>
              </a:extLst>
            </p:cNvPr>
            <p:cNvSpPr/>
            <p:nvPr/>
          </p:nvSpPr>
          <p:spPr bwMode="auto">
            <a:xfrm>
              <a:off x="14763516" y="358933"/>
              <a:ext cx="6313590" cy="430117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Serverless and Microservices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A79A3AA-30E4-485F-85D9-BEEE8D7AB57F}"/>
                </a:ext>
              </a:extLst>
            </p:cNvPr>
            <p:cNvGrpSpPr/>
            <p:nvPr/>
          </p:nvGrpSpPr>
          <p:grpSpPr>
            <a:xfrm>
              <a:off x="14779925" y="881287"/>
              <a:ext cx="2986571" cy="1729832"/>
              <a:chOff x="14800247" y="881288"/>
              <a:chExt cx="2986571" cy="172983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27BE2A7-CED0-40EE-BC37-E712AF336D61}"/>
                  </a:ext>
                </a:extLst>
              </p:cNvPr>
              <p:cNvSpPr/>
              <p:nvPr/>
            </p:nvSpPr>
            <p:spPr bwMode="auto">
              <a:xfrm>
                <a:off x="14800247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Functions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4B9453-96B4-4B8B-86FE-E52893C9B98F}"/>
                  </a:ext>
                </a:extLst>
              </p:cNvPr>
              <p:cNvSpPr/>
              <p:nvPr/>
            </p:nvSpPr>
            <p:spPr bwMode="auto">
              <a:xfrm>
                <a:off x="14800248" y="1237886"/>
                <a:ext cx="2986570" cy="13732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Serverless compute service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Event-driven actions and triggers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HTTP-based API endpoints (HTTP triggers)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Timer triggers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Programming Languages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C#, F#, Node.js, Java, PHP, PowerShell, Batch, JavaScript, Python, Typescript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Consumption App Service Plan (cost effective)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Other App Service Plans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FD4C167-AE54-410E-BAD0-3C53EC56EDA7}"/>
                </a:ext>
              </a:extLst>
            </p:cNvPr>
            <p:cNvGrpSpPr/>
            <p:nvPr/>
          </p:nvGrpSpPr>
          <p:grpSpPr>
            <a:xfrm>
              <a:off x="14779925" y="4380449"/>
              <a:ext cx="2986571" cy="848452"/>
              <a:chOff x="14818811" y="4380449"/>
              <a:chExt cx="2986571" cy="84845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303F590-18CB-46A7-91B0-5D1B363FC496}"/>
                  </a:ext>
                </a:extLst>
              </p:cNvPr>
              <p:cNvSpPr/>
              <p:nvPr/>
            </p:nvSpPr>
            <p:spPr bwMode="auto">
              <a:xfrm>
                <a:off x="14818811" y="4380449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Logic Apps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75E4B2-76DF-4FC5-8E99-7BF58C361B0E}"/>
                  </a:ext>
                </a:extLst>
              </p:cNvPr>
              <p:cNvSpPr/>
              <p:nvPr/>
            </p:nvSpPr>
            <p:spPr bwMode="auto">
              <a:xfrm>
                <a:off x="14818812" y="4737047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Workflow Driven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Integration with cloud and on-prem services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BizTalk, …</a:t>
                </a: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1709124B-65E4-43AD-B571-77564DDBDEEE}"/>
                </a:ext>
              </a:extLst>
            </p:cNvPr>
            <p:cNvGrpSpPr/>
            <p:nvPr/>
          </p:nvGrpSpPr>
          <p:grpSpPr>
            <a:xfrm>
              <a:off x="17991879" y="3846610"/>
              <a:ext cx="2986571" cy="1382291"/>
              <a:chOff x="17988598" y="3693149"/>
              <a:chExt cx="2986571" cy="1382291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E5B0414-E653-4E3F-A0DE-BE1EC7A0974D}"/>
                  </a:ext>
                </a:extLst>
              </p:cNvPr>
              <p:cNvSpPr/>
              <p:nvPr/>
            </p:nvSpPr>
            <p:spPr bwMode="auto">
              <a:xfrm>
                <a:off x="17988598" y="3693149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Fabric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F85AE9-158C-4186-A7CE-E1D177D7DDC1}"/>
                  </a:ext>
                </a:extLst>
              </p:cNvPr>
              <p:cNvSpPr/>
              <p:nvPr/>
            </p:nvSpPr>
            <p:spPr bwMode="auto">
              <a:xfrm>
                <a:off x="17988599" y="4049747"/>
                <a:ext cx="2986570" cy="10256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Orchestration Platform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Cloud and on-prem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Container orchestration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Lifecycle Management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developer (creates microservices)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Application developer (creates applications)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Application administrator (creates config &amp; packages)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Operator (deploys, monitors, maintains)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7E02D8B-91F5-48DD-90BB-B5F943641668}"/>
                </a:ext>
              </a:extLst>
            </p:cNvPr>
            <p:cNvGrpSpPr/>
            <p:nvPr/>
          </p:nvGrpSpPr>
          <p:grpSpPr>
            <a:xfrm>
              <a:off x="14779925" y="2698909"/>
              <a:ext cx="2986571" cy="1593750"/>
              <a:chOff x="14801491" y="2694462"/>
              <a:chExt cx="2986571" cy="15937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4BCC65F-583C-4E3F-8D19-696A776EB537}"/>
                  </a:ext>
                </a:extLst>
              </p:cNvPr>
              <p:cNvSpPr/>
              <p:nvPr/>
            </p:nvSpPr>
            <p:spPr bwMode="auto">
              <a:xfrm>
                <a:off x="14801491" y="269446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API Management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6930BD-9245-4815-A453-B113CB8C711C}"/>
                  </a:ext>
                </a:extLst>
              </p:cNvPr>
              <p:cNvSpPr/>
              <p:nvPr/>
            </p:nvSpPr>
            <p:spPr bwMode="auto">
              <a:xfrm>
                <a:off x="14801492" y="3051060"/>
                <a:ext cx="2986570" cy="12371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Service that exposes different apps as APIs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API Gateway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Bridge between app and outside world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Enhanced security, policies, authentication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Caching, throttling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API Management Portal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Define custom APIs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Package APIs into open or protected products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cs typeface="Segoe UI" pitchFamily="34" charset="0"/>
                  </a:rPr>
                  <a:t>Developer Portal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Developers can access APIs and documentation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B9F48D9-EDB0-4FCA-BA9E-0F88D15C5E22}"/>
                </a:ext>
              </a:extLst>
            </p:cNvPr>
            <p:cNvGrpSpPr/>
            <p:nvPr/>
          </p:nvGrpSpPr>
          <p:grpSpPr>
            <a:xfrm>
              <a:off x="17991879" y="881287"/>
              <a:ext cx="2986571" cy="1340072"/>
              <a:chOff x="17969156" y="881288"/>
              <a:chExt cx="2986571" cy="134007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856C8AA-7D1F-4B3D-B278-9390D69C136A}"/>
                  </a:ext>
                </a:extLst>
              </p:cNvPr>
              <p:cNvSpPr/>
              <p:nvPr/>
            </p:nvSpPr>
            <p:spPr bwMode="auto">
              <a:xfrm>
                <a:off x="17969156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Containers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527309A-DE9E-4772-BBD6-48D63DBD9023}"/>
                  </a:ext>
                </a:extLst>
              </p:cNvPr>
              <p:cNvSpPr/>
              <p:nvPr/>
            </p:nvSpPr>
            <p:spPr bwMode="auto">
              <a:xfrm>
                <a:off x="17969157" y="1237885"/>
                <a:ext cx="2986570" cy="9834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Container Instances (ACS)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ACI = one Docker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conainer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Role Based Access Control (RBAC)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Short-running workloads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Container Services (AKS)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Load balancing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Orchestration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Long running workloads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82E3467-8F10-4E3A-A123-7E0BA4EF922C}"/>
                </a:ext>
              </a:extLst>
            </p:cNvPr>
            <p:cNvGrpSpPr/>
            <p:nvPr/>
          </p:nvGrpSpPr>
          <p:grpSpPr>
            <a:xfrm>
              <a:off x="17991879" y="2390964"/>
              <a:ext cx="2986571" cy="1286042"/>
              <a:chOff x="17969154" y="2305716"/>
              <a:chExt cx="2986571" cy="1286042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B26ED57-4E1B-4C3D-B8FA-D856841F5E98}"/>
                  </a:ext>
                </a:extLst>
              </p:cNvPr>
              <p:cNvSpPr/>
              <p:nvPr/>
            </p:nvSpPr>
            <p:spPr bwMode="auto">
              <a:xfrm>
                <a:off x="17969154" y="230571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Deployments vs Migrations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2E4411-6460-454D-BAAD-A76707A0DF23}"/>
                  </a:ext>
                </a:extLst>
              </p:cNvPr>
              <p:cNvSpPr/>
              <p:nvPr/>
            </p:nvSpPr>
            <p:spPr bwMode="auto">
              <a:xfrm>
                <a:off x="17969155" y="2662314"/>
                <a:ext cx="2986570" cy="9294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Infrastructure Ready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Host on VMs as-is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DevOps Ready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 containers to develop and deploy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Decouple application from infrastructure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Modernise mission critical application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437592-D557-4299-B1B0-6E0AFF588721}"/>
                </a:ext>
              </a:extLst>
            </p:cNvPr>
            <p:cNvSpPr/>
            <p:nvPr/>
          </p:nvSpPr>
          <p:spPr bwMode="auto">
            <a:xfrm>
              <a:off x="14763516" y="7585802"/>
              <a:ext cx="6307816" cy="49185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1F65CA-9993-435D-80A6-84206C2F0F38}"/>
                </a:ext>
              </a:extLst>
            </p:cNvPr>
            <p:cNvSpPr txBox="1"/>
            <p:nvPr/>
          </p:nvSpPr>
          <p:spPr>
            <a:xfrm>
              <a:off x="14861205" y="11372640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A4133419-4215-435B-A799-5B4744954C0C}"/>
                </a:ext>
              </a:extLst>
            </p:cNvPr>
            <p:cNvGrpSpPr/>
            <p:nvPr/>
          </p:nvGrpSpPr>
          <p:grpSpPr>
            <a:xfrm>
              <a:off x="14779925" y="8108157"/>
              <a:ext cx="2986571" cy="1933300"/>
              <a:chOff x="14800247" y="6066436"/>
              <a:chExt cx="2986571" cy="193330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3A65514-0DCB-4AB9-871D-34BA9E87C2C7}"/>
                  </a:ext>
                </a:extLst>
              </p:cNvPr>
              <p:cNvSpPr/>
              <p:nvPr/>
            </p:nvSpPr>
            <p:spPr bwMode="auto">
              <a:xfrm>
                <a:off x="14800247" y="606643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DAC9DC9-B201-4F5D-9483-05FB98BA9BEA}"/>
                  </a:ext>
                </a:extLst>
              </p:cNvPr>
              <p:cNvSpPr/>
              <p:nvPr/>
            </p:nvSpPr>
            <p:spPr bwMode="auto">
              <a:xfrm>
                <a:off x="14800248" y="6423034"/>
                <a:ext cx="2986570" cy="15767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50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VNets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per subscription 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Subnets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subnets per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connections (peering) per subscription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Pubic Address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60 public dynamic addresses per subscription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20 public static addresses per subscription 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Private Address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Max 4096 private addresses per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DNS for multiple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requires own DNS server</a:t>
                </a: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E8B23BEA-D516-4972-AB22-52784EAC0AC0}"/>
                </a:ext>
              </a:extLst>
            </p:cNvPr>
            <p:cNvGrpSpPr/>
            <p:nvPr/>
          </p:nvGrpSpPr>
          <p:grpSpPr>
            <a:xfrm>
              <a:off x="17991879" y="8108157"/>
              <a:ext cx="2986571" cy="1520421"/>
              <a:chOff x="17991879" y="6066435"/>
              <a:chExt cx="2986571" cy="1520421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FF344F9-6F5A-4712-8F57-21377FD19009}"/>
                  </a:ext>
                </a:extLst>
              </p:cNvPr>
              <p:cNvSpPr/>
              <p:nvPr/>
            </p:nvSpPr>
            <p:spPr bwMode="auto">
              <a:xfrm>
                <a:off x="17991879" y="606643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Load Balancer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A4606EB-FFB5-4856-A048-E46E8F9A0757}"/>
                  </a:ext>
                </a:extLst>
              </p:cNvPr>
              <p:cNvSpPr/>
              <p:nvPr/>
            </p:nvSpPr>
            <p:spPr bwMode="auto">
              <a:xfrm>
                <a:off x="17991880" y="6423034"/>
                <a:ext cx="2986570" cy="11638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Load Balancing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Transport Layer 4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Any protocol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VMs and Cloud service endpoints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: Internet and internal facing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monitoring: 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Supported via probes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Types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… up to 1000 VMs, HA ports, and NSG.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0689A072-932B-4E41-9562-D429682BC7A3}"/>
                </a:ext>
              </a:extLst>
            </p:cNvPr>
            <p:cNvGrpSpPr/>
            <p:nvPr/>
          </p:nvGrpSpPr>
          <p:grpSpPr>
            <a:xfrm>
              <a:off x="14779925" y="10369568"/>
              <a:ext cx="2986571" cy="1414538"/>
              <a:chOff x="14800246" y="8112864"/>
              <a:chExt cx="2986571" cy="1414538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03D493E6-C056-406D-997C-1ADCBCF8E114}"/>
                  </a:ext>
                </a:extLst>
              </p:cNvPr>
              <p:cNvSpPr/>
              <p:nvPr/>
            </p:nvSpPr>
            <p:spPr bwMode="auto">
              <a:xfrm>
                <a:off x="14800246" y="8112864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Traffic Manager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BEC513E-BF66-4064-AAF4-4D6D6A8CAFC0}"/>
                  </a:ext>
                </a:extLst>
              </p:cNvPr>
              <p:cNvSpPr/>
              <p:nvPr/>
            </p:nvSpPr>
            <p:spPr bwMode="auto">
              <a:xfrm>
                <a:off x="14800247" y="8469462"/>
                <a:ext cx="2986570" cy="105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Traffic management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DNS level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Any protocol 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VMs, Cloud Service, Web Apps, and external endpoints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: Internet facing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monitoring: HTTP/HTTPS GET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Load balancing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with load balancer for high-avail and high-per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5B13A0E4-77B7-456D-B86D-E634ABF43B83}"/>
                </a:ext>
              </a:extLst>
            </p:cNvPr>
            <p:cNvGrpSpPr/>
            <p:nvPr/>
          </p:nvGrpSpPr>
          <p:grpSpPr>
            <a:xfrm>
              <a:off x="17991879" y="9962849"/>
              <a:ext cx="2986571" cy="1638726"/>
              <a:chOff x="17986589" y="7695854"/>
              <a:chExt cx="2986571" cy="1638726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93C3512-97AF-44C9-B44C-4023D1AE4482}"/>
                  </a:ext>
                </a:extLst>
              </p:cNvPr>
              <p:cNvSpPr/>
              <p:nvPr/>
            </p:nvSpPr>
            <p:spPr bwMode="auto">
              <a:xfrm>
                <a:off x="17986589" y="7695854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Gateway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3EF77E-F13F-49CD-B2AC-E1FD7A63E6F4}"/>
                  </a:ext>
                </a:extLst>
              </p:cNvPr>
              <p:cNvSpPr/>
              <p:nvPr/>
            </p:nvSpPr>
            <p:spPr bwMode="auto">
              <a:xfrm>
                <a:off x="17986590" y="8052453"/>
                <a:ext cx="2986570" cy="12821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Gateway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DNS level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Application level 7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HTTP and HTTPS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: Any public or internal IP address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monitoring: Supported via probes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SSL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715963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SSL off loading to avoid costly decryption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Firewall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Web Application Firewall (WAF)</a:t>
                </a: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2843E8DD-5E04-4B25-8883-25E028BE1E39}"/>
                </a:ext>
              </a:extLst>
            </p:cNvPr>
            <p:cNvGrpSpPr/>
            <p:nvPr/>
          </p:nvGrpSpPr>
          <p:grpSpPr>
            <a:xfrm>
              <a:off x="17991879" y="11935845"/>
              <a:ext cx="2986571" cy="2590348"/>
              <a:chOff x="17987701" y="9447083"/>
              <a:chExt cx="2986571" cy="2590348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CB7F36E-C8BC-417A-865B-B358D6B361AF}"/>
                  </a:ext>
                </a:extLst>
              </p:cNvPr>
              <p:cNvSpPr/>
              <p:nvPr/>
            </p:nvSpPr>
            <p:spPr bwMode="auto">
              <a:xfrm>
                <a:off x="17987701" y="944708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External Connectivity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8A65B9-F2C5-4A48-A46B-E252579BC700}"/>
                  </a:ext>
                </a:extLst>
              </p:cNvPr>
              <p:cNvSpPr/>
              <p:nvPr/>
            </p:nvSpPr>
            <p:spPr bwMode="auto">
              <a:xfrm>
                <a:off x="17987702" y="9803681"/>
                <a:ext cx="2986570" cy="22337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VPN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Basic – max 10 site-site, 128 point-site, avg 100Mbps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VpnGw1 – max 30 site-site, 128 point-site, avg 650Mbps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VpnGw2 – max 30 site-site, 128 point-site, avg 1Gbps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VpnGw3 – max 30 site-site, 128 point-site, avg 1.25Gbps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Site-to-site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Requires Routing and Remote Access Service (RRAS)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Internet Protocol Security (IPSec) connection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Internet Key Exchange (IKE) management protocol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Point-to-site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IKE2 or Secure Socket Tunneling Protocol (SSTP)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RRAS device required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-to-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connections (peering) per subscription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Any-to-Ant (IPVPN) – provider sets up secure connection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Point-to-Point Ethernet –two provider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Co-Located at Cloud Exchange – two cross connections</a:t>
                </a:r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DF1EEC60-3BA1-48B9-807B-5044BB789182}"/>
                </a:ext>
              </a:extLst>
            </p:cNvPr>
            <p:cNvGrpSpPr/>
            <p:nvPr/>
          </p:nvGrpSpPr>
          <p:grpSpPr>
            <a:xfrm>
              <a:off x="14779925" y="12112216"/>
              <a:ext cx="2986571" cy="2413977"/>
              <a:chOff x="14800246" y="9610345"/>
              <a:chExt cx="2986571" cy="2413977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8596865-C152-46BB-B1EA-0738077A518E}"/>
                  </a:ext>
                </a:extLst>
              </p:cNvPr>
              <p:cNvSpPr/>
              <p:nvPr/>
            </p:nvSpPr>
            <p:spPr bwMode="auto">
              <a:xfrm>
                <a:off x="14800246" y="961034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Security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AC66E5-5901-4CE6-93AA-063391996DCA}"/>
                  </a:ext>
                </a:extLst>
              </p:cNvPr>
              <p:cNvSpPr/>
              <p:nvPr/>
            </p:nvSpPr>
            <p:spPr bwMode="auto">
              <a:xfrm>
                <a:off x="14800247" y="9966943"/>
                <a:ext cx="2986570" cy="20573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DMZ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Network Security Groups (NSG)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Defined Routes (UDR)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Firewalls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Network Security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Inbound and outbound rules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Checked between VMs,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and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Applied to one or more subnets or network interfaces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Low order numbers are higher priority 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Defined Rules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UDRs &amp; IP forwarding by creating a routing table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 Service Tunneling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Force external traffic through a site-to-site VPN tunnel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Web Application Firewall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Application Gateway and based on OWASP 3.0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Can protect max 20 applications behind an App G/W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Examples: SQL Injection, Cross-Site Scripting, Bots, …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31201D-9AF7-4FB3-A0FF-813189D6EB5F}"/>
              </a:ext>
            </a:extLst>
          </p:cNvPr>
          <p:cNvGrpSpPr/>
          <p:nvPr/>
        </p:nvGrpSpPr>
        <p:grpSpPr>
          <a:xfrm>
            <a:off x="7519577" y="358932"/>
            <a:ext cx="6425662" cy="14184020"/>
            <a:chOff x="7733112" y="358932"/>
            <a:chExt cx="6425662" cy="141840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46CE57-2D5D-473B-AEA9-78EC6E303A9F}"/>
                </a:ext>
              </a:extLst>
            </p:cNvPr>
            <p:cNvSpPr/>
            <p:nvPr/>
          </p:nvSpPr>
          <p:spPr bwMode="auto">
            <a:xfrm>
              <a:off x="7733112" y="358932"/>
              <a:ext cx="6314696" cy="54022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Apps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B19902-925F-4329-BD1C-C0C718FCC393}"/>
                </a:ext>
              </a:extLst>
            </p:cNvPr>
            <p:cNvGrpSpPr/>
            <p:nvPr/>
          </p:nvGrpSpPr>
          <p:grpSpPr>
            <a:xfrm>
              <a:off x="7827155" y="881287"/>
              <a:ext cx="2986571" cy="2309010"/>
              <a:chOff x="8153519" y="881288"/>
              <a:chExt cx="2986571" cy="230901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436E13A-4C21-4A38-AD37-42815312E527}"/>
                  </a:ext>
                </a:extLst>
              </p:cNvPr>
              <p:cNvSpPr/>
              <p:nvPr/>
            </p:nvSpPr>
            <p:spPr bwMode="auto">
              <a:xfrm>
                <a:off x="815351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Plans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27EA35-16E0-44BC-9F74-529E1B371124}"/>
                  </a:ext>
                </a:extLst>
              </p:cNvPr>
              <p:cNvSpPr/>
              <p:nvPr/>
            </p:nvSpPr>
            <p:spPr bwMode="auto">
              <a:xfrm>
                <a:off x="8153520" y="1237886"/>
                <a:ext cx="2986570" cy="19524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and Shared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Up to 3 instances (manual)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Up to 10 instances (auto scale)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Slots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Daily backups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Traffic Manager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Up to 20 instances (auto scale)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20 Slots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Daily backups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Traffic Manager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Isolated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 Service Environment (ASE) – scalable, secure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Up to 100 instances/plan or 100 plans with one instance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DC4E53C-9757-4B76-9338-D94173CAB804}"/>
                </a:ext>
              </a:extLst>
            </p:cNvPr>
            <p:cNvGrpSpPr/>
            <p:nvPr/>
          </p:nvGrpSpPr>
          <p:grpSpPr>
            <a:xfrm>
              <a:off x="11059000" y="881287"/>
              <a:ext cx="2986571" cy="1729832"/>
              <a:chOff x="11245955" y="881288"/>
              <a:chExt cx="2986571" cy="172983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3DDD13A-6F5A-4DB5-B4E7-6B2EC1E752F1}"/>
                  </a:ext>
                </a:extLst>
              </p:cNvPr>
              <p:cNvSpPr/>
              <p:nvPr/>
            </p:nvSpPr>
            <p:spPr bwMode="auto">
              <a:xfrm>
                <a:off x="11245955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Redis 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A0E8A7-A4FD-41C4-82D7-0C50BA36AE15}"/>
                  </a:ext>
                </a:extLst>
              </p:cNvPr>
              <p:cNvSpPr/>
              <p:nvPr/>
            </p:nvSpPr>
            <p:spPr bwMode="auto">
              <a:xfrm>
                <a:off x="11245956" y="1237886"/>
                <a:ext cx="2986570" cy="13732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Ideal for development, testing, and non-critical work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SLA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Ideal for production and cost effective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replication between two nodes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 SLA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Redis persistence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workloads &gt; 53GB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Ability to isolate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D73EB25-5CB3-4351-8FBA-F55AEE278183}"/>
                </a:ext>
              </a:extLst>
            </p:cNvPr>
            <p:cNvGrpSpPr/>
            <p:nvPr/>
          </p:nvGrpSpPr>
          <p:grpSpPr>
            <a:xfrm>
              <a:off x="7827155" y="4591168"/>
              <a:ext cx="2986571" cy="654742"/>
              <a:chOff x="8162569" y="4309550"/>
              <a:chExt cx="2986571" cy="6547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13E1373-762A-4A82-8935-1C671FA9EE80}"/>
                  </a:ext>
                </a:extLst>
              </p:cNvPr>
              <p:cNvSpPr/>
              <p:nvPr/>
            </p:nvSpPr>
            <p:spPr bwMode="auto">
              <a:xfrm>
                <a:off x="8162569" y="4309550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Content Delivery Network (CDN)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EB4DD9-1F8C-4237-9320-B9E3CD493879}"/>
                  </a:ext>
                </a:extLst>
              </p:cNvPr>
              <p:cNvSpPr/>
              <p:nvPr/>
            </p:nvSpPr>
            <p:spPr bwMode="auto">
              <a:xfrm>
                <a:off x="8162570" y="4666148"/>
                <a:ext cx="2986570" cy="2981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Cache static content to multiple regions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3549C38-8E11-4B86-A648-8C0F63EFAC73}"/>
                </a:ext>
              </a:extLst>
            </p:cNvPr>
            <p:cNvGrpSpPr/>
            <p:nvPr/>
          </p:nvGrpSpPr>
          <p:grpSpPr>
            <a:xfrm>
              <a:off x="11059000" y="3906907"/>
              <a:ext cx="2986571" cy="1339003"/>
              <a:chOff x="11233138" y="3724027"/>
              <a:chExt cx="2986571" cy="1339003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1F5308B-E82C-4FFE-83A8-77A8A164421C}"/>
                  </a:ext>
                </a:extLst>
              </p:cNvPr>
              <p:cNvSpPr/>
              <p:nvPr/>
            </p:nvSpPr>
            <p:spPr bwMode="auto">
              <a:xfrm>
                <a:off x="11233138" y="3724027"/>
                <a:ext cx="2986571" cy="457779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 APIs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532E0F-609E-4D6D-9A56-70704639101B}"/>
                  </a:ext>
                </a:extLst>
              </p:cNvPr>
              <p:cNvSpPr/>
              <p:nvPr/>
            </p:nvSpPr>
            <p:spPr bwMode="auto">
              <a:xfrm>
                <a:off x="11233139" y="4080626"/>
                <a:ext cx="2986570" cy="9824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Multiple programming languages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ASP.NET, Core, Angular, React.js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Securing Web API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AD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AD B2C – with Facebook and Google providers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Active Directory Federated Services (ADFS)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API Management – policies, API keys, throttling, …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76DF6E-2EDA-4888-904F-5CA475804B71}"/>
                </a:ext>
              </a:extLst>
            </p:cNvPr>
            <p:cNvGrpSpPr/>
            <p:nvPr/>
          </p:nvGrpSpPr>
          <p:grpSpPr>
            <a:xfrm>
              <a:off x="11059000" y="2810601"/>
              <a:ext cx="2986571" cy="896825"/>
              <a:chOff x="11235742" y="2720312"/>
              <a:chExt cx="2986571" cy="8968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D88505B-194C-4144-AFB6-B2997EB07A6E}"/>
                  </a:ext>
                </a:extLst>
              </p:cNvPr>
              <p:cNvSpPr/>
              <p:nvPr/>
            </p:nvSpPr>
            <p:spPr bwMode="auto">
              <a:xfrm>
                <a:off x="11235742" y="272031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Traffic Manager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AA1D57A-B9A9-4DFF-A18A-2FCDCEF91B63}"/>
                  </a:ext>
                </a:extLst>
              </p:cNvPr>
              <p:cNvSpPr/>
              <p:nvPr/>
            </p:nvSpPr>
            <p:spPr bwMode="auto">
              <a:xfrm>
                <a:off x="11235743" y="3076910"/>
                <a:ext cx="2986570" cy="5402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Routing methods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Performance, Weighted, Priority, Geographic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Handle load &amp; locate closest geo region at DNS level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24533CC-7C48-42E7-9314-0DAAF396499D}"/>
                </a:ext>
              </a:extLst>
            </p:cNvPr>
            <p:cNvGrpSpPr/>
            <p:nvPr/>
          </p:nvGrpSpPr>
          <p:grpSpPr>
            <a:xfrm>
              <a:off x="7827155" y="3432833"/>
              <a:ext cx="2986571" cy="915800"/>
              <a:chOff x="8162569" y="3288053"/>
              <a:chExt cx="2986571" cy="9158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9DA196B-77E9-4182-93FC-3BEB4E056C5B}"/>
                  </a:ext>
                </a:extLst>
              </p:cNvPr>
              <p:cNvSpPr/>
              <p:nvPr/>
            </p:nvSpPr>
            <p:spPr bwMode="auto">
              <a:xfrm>
                <a:off x="8162569" y="328805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Scalability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647090-161E-46CC-914C-40C8CE5B681D}"/>
                  </a:ext>
                </a:extLst>
              </p:cNvPr>
              <p:cNvSpPr/>
              <p:nvPr/>
            </p:nvSpPr>
            <p:spPr bwMode="auto">
              <a:xfrm>
                <a:off x="8162570" y="3644651"/>
                <a:ext cx="2986570" cy="559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Up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Select different (better) Service Plan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Out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Scale out Web App manually or automatically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26FC937-B7B7-4D43-942C-EE3032E3345E}"/>
                </a:ext>
              </a:extLst>
            </p:cNvPr>
            <p:cNvSpPr/>
            <p:nvPr/>
          </p:nvSpPr>
          <p:spPr bwMode="auto">
            <a:xfrm>
              <a:off x="7844078" y="7585802"/>
              <a:ext cx="6314696" cy="52868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Solutions</a:t>
              </a:r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C92EDFF0-4D86-4F38-BB75-92D9BC85372C}"/>
                </a:ext>
              </a:extLst>
            </p:cNvPr>
            <p:cNvGrpSpPr/>
            <p:nvPr/>
          </p:nvGrpSpPr>
          <p:grpSpPr>
            <a:xfrm>
              <a:off x="7827155" y="8108157"/>
              <a:ext cx="2986571" cy="1722784"/>
              <a:chOff x="8148878" y="5885011"/>
              <a:chExt cx="2986571" cy="1722784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BAE9296-A328-43F2-8410-27D36B8D2B41}"/>
                  </a:ext>
                </a:extLst>
              </p:cNvPr>
              <p:cNvSpPr/>
              <p:nvPr/>
            </p:nvSpPr>
            <p:spPr bwMode="auto">
              <a:xfrm>
                <a:off x="8148878" y="588501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and Replication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97400B9-DECB-4FF3-A1C6-9CD50854E2F1}"/>
                  </a:ext>
                </a:extLst>
              </p:cNvPr>
              <p:cNvSpPr/>
              <p:nvPr/>
            </p:nvSpPr>
            <p:spPr bwMode="auto">
              <a:xfrm>
                <a:off x="8148879" y="6241609"/>
                <a:ext cx="2986570" cy="13661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General-purpose v1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Classic, does not support latest features.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General-purpose v2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Newest, that combines v1 and blob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Latest features at a reduction in costs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Blob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Same features as storage v2 acc, but only block blobs.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Replication (X redundant storage)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Locally – 3 copies within data center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Zone – US East 2 and US Central, 3 datacenter copies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Geo – three regional copies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10269756-B630-4FE6-BC54-4BF84298BD9B}"/>
                </a:ext>
              </a:extLst>
            </p:cNvPr>
            <p:cNvGrpSpPr/>
            <p:nvPr/>
          </p:nvGrpSpPr>
          <p:grpSpPr>
            <a:xfrm>
              <a:off x="11059000" y="8108157"/>
              <a:ext cx="2986571" cy="1184537"/>
              <a:chOff x="11241314" y="5885011"/>
              <a:chExt cx="2986571" cy="1184537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9D0EF41B-2874-45EC-9F50-EB8F0FB87341}"/>
                  </a:ext>
                </a:extLst>
              </p:cNvPr>
              <p:cNvSpPr/>
              <p:nvPr/>
            </p:nvSpPr>
            <p:spPr bwMode="auto">
              <a:xfrm>
                <a:off x="11241314" y="588501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Blob Storage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8E28C39-EB6F-4244-9DEF-8FE5EB2AD425}"/>
                  </a:ext>
                </a:extLst>
              </p:cNvPr>
              <p:cNvSpPr/>
              <p:nvPr/>
            </p:nvSpPr>
            <p:spPr bwMode="auto">
              <a:xfrm>
                <a:off x="11241315" y="6241610"/>
                <a:ext cx="2986570" cy="8279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Unstructured data – VHDs, images, audio, etc.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Max 1TB page blob, 200GB block blob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tiers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Hot – optimised for frequently accessed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Cool – Suitable for backups and not often viewed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Archive – set at blob level, cannot be read or modified</a:t>
                </a: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17F21FC9-5E0B-4CED-973D-89D874D9CE9F}"/>
                </a:ext>
              </a:extLst>
            </p:cNvPr>
            <p:cNvGrpSpPr/>
            <p:nvPr/>
          </p:nvGrpSpPr>
          <p:grpSpPr>
            <a:xfrm>
              <a:off x="11059000" y="9615469"/>
              <a:ext cx="2986571" cy="935371"/>
              <a:chOff x="11233139" y="7177493"/>
              <a:chExt cx="2986571" cy="935371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C6E3FD35-4A6D-4434-87C7-CD69CA6845A1}"/>
                  </a:ext>
                </a:extLst>
              </p:cNvPr>
              <p:cNvSpPr/>
              <p:nvPr/>
            </p:nvSpPr>
            <p:spPr bwMode="auto">
              <a:xfrm>
                <a:off x="11233139" y="7177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Table Storage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FEDE18B-3AFE-4717-8A97-DE55B968CA0A}"/>
                  </a:ext>
                </a:extLst>
              </p:cNvPr>
              <p:cNvSpPr/>
              <p:nvPr/>
            </p:nvSpPr>
            <p:spPr bwMode="auto">
              <a:xfrm>
                <a:off x="11233140" y="7534092"/>
                <a:ext cx="2986570" cy="57877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Semi-structured, non-relational data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Suitable for datasets without complex joins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via OData and LINA queries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Max 500TB data</a:t>
                </a: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E49C1647-27AF-4DF5-89C8-73FE8ED489C4}"/>
                </a:ext>
              </a:extLst>
            </p:cNvPr>
            <p:cNvGrpSpPr/>
            <p:nvPr/>
          </p:nvGrpSpPr>
          <p:grpSpPr>
            <a:xfrm>
              <a:off x="11059000" y="10873615"/>
              <a:ext cx="2986571" cy="889719"/>
              <a:chOff x="11233139" y="8233650"/>
              <a:chExt cx="2986571" cy="889719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635871C1-B698-4813-93F7-CB4D07B0FFC7}"/>
                  </a:ext>
                </a:extLst>
              </p:cNvPr>
              <p:cNvSpPr/>
              <p:nvPr/>
            </p:nvSpPr>
            <p:spPr bwMode="auto">
              <a:xfrm>
                <a:off x="11233139" y="8233650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Storage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2ACF221-C1F7-4FFF-A872-5D8BBB4616C0}"/>
                  </a:ext>
                </a:extLst>
              </p:cNvPr>
              <p:cNvSpPr/>
              <p:nvPr/>
            </p:nvSpPr>
            <p:spPr bwMode="auto">
              <a:xfrm>
                <a:off x="11233140" y="8590248"/>
                <a:ext cx="2986570" cy="5331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REST.API supports GET, PUT, and PEEK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max 64KB and max 7days lifetime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693617F0-4945-4232-A101-2C1DCDEC8ACA}"/>
                </a:ext>
              </a:extLst>
            </p:cNvPr>
            <p:cNvGrpSpPr/>
            <p:nvPr/>
          </p:nvGrpSpPr>
          <p:grpSpPr>
            <a:xfrm>
              <a:off x="7827155" y="10234223"/>
              <a:ext cx="2986571" cy="943012"/>
              <a:chOff x="8148878" y="7717215"/>
              <a:chExt cx="2986571" cy="94301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6F7C852-E1F8-4258-B166-FA03E3AA11A7}"/>
                  </a:ext>
                </a:extLst>
              </p:cNvPr>
              <p:cNvSpPr/>
              <p:nvPr/>
            </p:nvSpPr>
            <p:spPr bwMode="auto">
              <a:xfrm>
                <a:off x="8148878" y="771721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File Storage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2F262F4-F5AB-4E98-A362-0D7923AC10C7}"/>
                  </a:ext>
                </a:extLst>
              </p:cNvPr>
              <p:cNvSpPr/>
              <p:nvPr/>
            </p:nvSpPr>
            <p:spPr bwMode="auto">
              <a:xfrm>
                <a:off x="8148879" y="8073813"/>
                <a:ext cx="2986570" cy="5864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file shares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with Server Massage Block (SMB) protocol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Cached fast access on Win Server using Azure File Sync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CAA2CEC-192A-4E19-AB38-B27E17FEF1B2}"/>
                </a:ext>
              </a:extLst>
            </p:cNvPr>
            <p:cNvGrpSpPr/>
            <p:nvPr/>
          </p:nvGrpSpPr>
          <p:grpSpPr>
            <a:xfrm>
              <a:off x="11059000" y="12086109"/>
              <a:ext cx="2986571" cy="1043317"/>
              <a:chOff x="11233139" y="9219574"/>
              <a:chExt cx="2986571" cy="1043317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54FFA22-DB65-455E-A933-99A4E293E2A8}"/>
                  </a:ext>
                </a:extLst>
              </p:cNvPr>
              <p:cNvSpPr/>
              <p:nvPr/>
            </p:nvSpPr>
            <p:spPr bwMode="auto">
              <a:xfrm>
                <a:off x="11233139" y="9219574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Storage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7314805-5180-408D-9815-BEDE30CD1AEB}"/>
                  </a:ext>
                </a:extLst>
              </p:cNvPr>
              <p:cNvSpPr/>
              <p:nvPr/>
            </p:nvSpPr>
            <p:spPr bwMode="auto">
              <a:xfrm>
                <a:off x="11233140" y="9576173"/>
                <a:ext cx="2986570" cy="6867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for VMs stored in Az Blob storage as page blobs.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– unmanaged HDD disk drives. LRS and GRS redundancy only.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– SDD, high-performance disk support</a:t>
                </a: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0B7BB1A-B37C-44DB-AC94-872B6DB1FA65}"/>
                </a:ext>
              </a:extLst>
            </p:cNvPr>
            <p:cNvGrpSpPr/>
            <p:nvPr/>
          </p:nvGrpSpPr>
          <p:grpSpPr>
            <a:xfrm>
              <a:off x="7827155" y="11580517"/>
              <a:ext cx="2986571" cy="1376900"/>
              <a:chOff x="8153519" y="8792050"/>
              <a:chExt cx="2986571" cy="1376900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FCAD266-CBF4-42F1-9EB0-EFFE5B2FDA42}"/>
                  </a:ext>
                </a:extLst>
              </p:cNvPr>
              <p:cNvSpPr/>
              <p:nvPr/>
            </p:nvSpPr>
            <p:spPr bwMode="auto">
              <a:xfrm>
                <a:off x="8153519" y="8792050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StorSimple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02E486C-44DE-40B1-9410-40D4FA334CEC}"/>
                  </a:ext>
                </a:extLst>
              </p:cNvPr>
              <p:cNvSpPr/>
              <p:nvPr/>
            </p:nvSpPr>
            <p:spPr bwMode="auto">
              <a:xfrm>
                <a:off x="8153520" y="9148648"/>
                <a:ext cx="2986570" cy="1020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storage spanning on-rem an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iSCSI and SMB support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StorSimple Virtual Array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Hyper-V 2000 R2 and VMWare 5.5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iSCSI server (AN) or File Server (NAS).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StorSimple 8000 Series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Leased physical device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Virtual Appliance Manager replicates data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4E42EAC-C57A-4A10-ABD7-972F0184902A}"/>
                </a:ext>
              </a:extLst>
            </p:cNvPr>
            <p:cNvGrpSpPr/>
            <p:nvPr/>
          </p:nvGrpSpPr>
          <p:grpSpPr>
            <a:xfrm>
              <a:off x="7827155" y="13360699"/>
              <a:ext cx="2986571" cy="1182253"/>
              <a:chOff x="8162570" y="10262891"/>
              <a:chExt cx="2986571" cy="1182253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255A7A6-0A46-4B43-B4FE-A4EE9C1F2A2D}"/>
                  </a:ext>
                </a:extLst>
              </p:cNvPr>
              <p:cNvSpPr/>
              <p:nvPr/>
            </p:nvSpPr>
            <p:spPr bwMode="auto">
              <a:xfrm>
                <a:off x="8162570" y="10262891"/>
                <a:ext cx="2986571" cy="43509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Cosmos DB Storage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DA9B634-B4B3-4EE1-9D36-72734FB2232A}"/>
                  </a:ext>
                </a:extLst>
              </p:cNvPr>
              <p:cNvSpPr/>
              <p:nvPr/>
            </p:nvSpPr>
            <p:spPr bwMode="auto">
              <a:xfrm>
                <a:off x="8162571" y="10619489"/>
                <a:ext cx="2986570" cy="8256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Azure Table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Multi-model and globally distributed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Low latency, high availability, high performance  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SQL, MongoDB, Gremlin (Graph), Table, Cassandra</a:t>
                </a:r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6E2AD97-E7FB-4119-98C7-079039004CDA}"/>
                </a:ext>
              </a:extLst>
            </p:cNvPr>
            <p:cNvGrpSpPr/>
            <p:nvPr/>
          </p:nvGrpSpPr>
          <p:grpSpPr>
            <a:xfrm>
              <a:off x="11059000" y="13452201"/>
              <a:ext cx="2986571" cy="1090751"/>
              <a:chOff x="11233139" y="10354393"/>
              <a:chExt cx="2986571" cy="1090751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97E5434-20E8-4F54-A6A9-8C72F74DBA0B}"/>
                  </a:ext>
                </a:extLst>
              </p:cNvPr>
              <p:cNvSpPr/>
              <p:nvPr/>
            </p:nvSpPr>
            <p:spPr bwMode="auto">
              <a:xfrm>
                <a:off x="11233139" y="103543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Search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F0AF9B-12D8-4132-B80D-7285B70F6BEC}"/>
                  </a:ext>
                </a:extLst>
              </p:cNvPr>
              <p:cNvSpPr/>
              <p:nvPr/>
            </p:nvSpPr>
            <p:spPr bwMode="auto">
              <a:xfrm>
                <a:off x="11233140" y="10710992"/>
                <a:ext cx="2986570" cy="7341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Rich search experience over Azure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Database,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CosmosDB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Blob Storage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Text search, analysis, and linguistic analysis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Free, Basic, Standard S1/S2/S3/HD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6297"/>
              <a:chOff x="4520351" y="881287"/>
              <a:chExt cx="2986571" cy="2496297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96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EXtensibility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416CB-5EEC-4CB8-A920-6F1B14A42758}"/>
              </a:ext>
            </a:extLst>
          </p:cNvPr>
          <p:cNvSpPr/>
          <p:nvPr/>
        </p:nvSpPr>
        <p:spPr bwMode="auto">
          <a:xfrm>
            <a:off x="486966" y="384853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A535FE-C7EC-4B8B-AC7F-DFFEB678CAD4}"/>
              </a:ext>
            </a:extLst>
          </p:cNvPr>
          <p:cNvGrpSpPr/>
          <p:nvPr/>
        </p:nvGrpSpPr>
        <p:grpSpPr>
          <a:xfrm>
            <a:off x="569971" y="907209"/>
            <a:ext cx="2986571" cy="2494372"/>
            <a:chOff x="1409999" y="881288"/>
            <a:chExt cx="2986571" cy="24943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62FB55C-F62D-402E-93FF-39D8B274EC41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69BC61-C127-413B-8ECC-26C62636B730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ABB47C-6FCA-4091-9565-D9D44ECC63A3}"/>
              </a:ext>
            </a:extLst>
          </p:cNvPr>
          <p:cNvGrpSpPr/>
          <p:nvPr/>
        </p:nvGrpSpPr>
        <p:grpSpPr>
          <a:xfrm>
            <a:off x="3735925" y="907209"/>
            <a:ext cx="2986571" cy="2496297"/>
            <a:chOff x="4520351" y="881287"/>
            <a:chExt cx="2986571" cy="2496297"/>
          </a:xfrm>
        </p:grpSpPr>
        <p:sp>
          <p:nvSpPr>
            <p:cNvPr id="600" name="Rectangle: Rounded Corners 599">
              <a:extLst>
                <a:ext uri="{FF2B5EF4-FFF2-40B4-BE49-F238E27FC236}">
                  <a16:creationId xmlns:a16="http://schemas.microsoft.com/office/drawing/2014/main" id="{7B282F07-0CEF-4F34-8C12-A54EC397A52A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High Performance Compute</a:t>
              </a: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138DBC82-CED9-488F-8006-AE6700ABAEB4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A95A07F-5171-4F9A-9177-794BE8AF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10215092" y="8091133"/>
            <a:ext cx="9982821" cy="3150828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AFBF3081-3F12-4772-9B44-BF18D74A4976}"/>
              </a:ext>
            </a:extLst>
          </p:cNvPr>
          <p:cNvSpPr/>
          <p:nvPr/>
        </p:nvSpPr>
        <p:spPr bwMode="auto">
          <a:xfrm>
            <a:off x="7622236" y="394305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6FF1970-4525-4D9E-A64A-90396C63C395}"/>
              </a:ext>
            </a:extLst>
          </p:cNvPr>
          <p:cNvGrpSpPr/>
          <p:nvPr/>
        </p:nvGrpSpPr>
        <p:grpSpPr>
          <a:xfrm>
            <a:off x="7705241" y="916661"/>
            <a:ext cx="2986571" cy="2494372"/>
            <a:chOff x="1409999" y="881288"/>
            <a:chExt cx="2986571" cy="249437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09FDFA2-51D6-484C-A883-D5726479F65F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7DC1112-94D3-4F29-AA82-B12D85B68F2D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6DB0622-0F76-4C27-9D8C-49A25CF0EEDC}"/>
              </a:ext>
            </a:extLst>
          </p:cNvPr>
          <p:cNvGrpSpPr/>
          <p:nvPr/>
        </p:nvGrpSpPr>
        <p:grpSpPr>
          <a:xfrm>
            <a:off x="10871195" y="916661"/>
            <a:ext cx="2986571" cy="2496297"/>
            <a:chOff x="4520351" y="881287"/>
            <a:chExt cx="2986571" cy="2496297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CBE471B1-E2F7-4398-8E44-0EC2D677260B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High Performance Compute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5A1A0B1-5C82-4F0B-A9FB-BC7C8BA9F857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B9FBB0A-9CD7-4F99-BA10-634CF1310ECB}"/>
              </a:ext>
            </a:extLst>
          </p:cNvPr>
          <p:cNvSpPr/>
          <p:nvPr/>
        </p:nvSpPr>
        <p:spPr bwMode="auto">
          <a:xfrm>
            <a:off x="14757507" y="394305"/>
            <a:ext cx="6314696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23126F7-F303-41E4-9BB4-43D0E3A2D82A}"/>
              </a:ext>
            </a:extLst>
          </p:cNvPr>
          <p:cNvGrpSpPr/>
          <p:nvPr/>
        </p:nvGrpSpPr>
        <p:grpSpPr>
          <a:xfrm>
            <a:off x="14840512" y="916661"/>
            <a:ext cx="2986571" cy="2494372"/>
            <a:chOff x="1409999" y="881288"/>
            <a:chExt cx="2986571" cy="2494372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1FA059B-3E4D-404D-8854-5C666946713C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77A260F-2B02-4B76-A75A-EA425FEA287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213777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X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D52478-90EE-4DE3-B19A-6388E474F342}"/>
              </a:ext>
            </a:extLst>
          </p:cNvPr>
          <p:cNvGrpSpPr/>
          <p:nvPr/>
        </p:nvGrpSpPr>
        <p:grpSpPr>
          <a:xfrm>
            <a:off x="18006466" y="916661"/>
            <a:ext cx="2986571" cy="2496297"/>
            <a:chOff x="4520351" y="881287"/>
            <a:chExt cx="2986571" cy="2496297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84E968D-80A7-480C-811C-98B8A84A6A72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High Performance Compute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D199DFD-EE7F-4275-A206-F7AA517D13D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213969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X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068578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2/3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3/3</a:t>
            </a:r>
            <a:endParaRPr lang="en-CA" sz="4800" baseline="30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87" y="238979"/>
            <a:ext cx="70199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8249118"/>
            <a:ext cx="7019925" cy="24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11498903"/>
            <a:ext cx="7019925" cy="3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38" y="4810827"/>
            <a:ext cx="9568684" cy="587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1118087" y="7259493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8442579" y="6278411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685" y="386539"/>
            <a:ext cx="7638644" cy="4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1162599" y="10018050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3B3E1-9C9E-40A1-9979-F99276BBA002}"/>
              </a:ext>
            </a:extLst>
          </p:cNvPr>
          <p:cNvGrpSpPr/>
          <p:nvPr/>
        </p:nvGrpSpPr>
        <p:grpSpPr>
          <a:xfrm>
            <a:off x="4009022" y="4798972"/>
            <a:ext cx="5757103" cy="2652528"/>
            <a:chOff x="4009022" y="4312175"/>
            <a:chExt cx="5757103" cy="2652528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B294BE3-CB12-4F4C-93BD-5500BC0CD226}"/>
                </a:ext>
              </a:extLst>
            </p:cNvPr>
            <p:cNvSpPr/>
            <p:nvPr/>
          </p:nvSpPr>
          <p:spPr bwMode="auto">
            <a:xfrm>
              <a:off x="5961494" y="4312175"/>
              <a:ext cx="378345" cy="26670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F98FFA66-F2DD-4BC6-BBE9-062FCB32616B}"/>
                </a:ext>
              </a:extLst>
            </p:cNvPr>
            <p:cNvSpPr/>
            <p:nvPr/>
          </p:nvSpPr>
          <p:spPr bwMode="auto">
            <a:xfrm rot="10800000">
              <a:off x="7422275" y="6695477"/>
              <a:ext cx="378345" cy="26670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D57AEFC-1D88-4318-874A-D06F352029B3}"/>
                </a:ext>
              </a:extLst>
            </p:cNvPr>
            <p:cNvSpPr/>
            <p:nvPr/>
          </p:nvSpPr>
          <p:spPr bwMode="auto">
            <a:xfrm rot="10800000">
              <a:off x="6591088" y="6698003"/>
              <a:ext cx="378345" cy="26670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  <a:extLst>
                <a:ext uri="{FF2B5EF4-FFF2-40B4-BE49-F238E27FC236}">
                  <a16:creationId xmlns:a16="http://schemas.microsoft.com/office/drawing/2014/main" id="{75F45244-ACE0-4F71-941F-C5612C667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022" y="4967477"/>
              <a:ext cx="5757103" cy="145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798093">
            <a:off x="8269527" y="10455721"/>
            <a:ext cx="7796484" cy="24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5c98cf3-0896-4040-874f-f436925621df"/>
    <ds:schemaRef ds:uri="http://schemas.microsoft.com/office/2006/metadata/properties"/>
    <ds:schemaRef ds:uri="http://schemas.microsoft.com/sharepoint/v4"/>
    <ds:schemaRef ds:uri="af610f50-4aee-43ff-9d65-64420adb70d2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2008</Words>
  <Application>Microsoft Office PowerPoint</Application>
  <PresentationFormat>Custom</PresentationFormat>
  <Paragraphs>413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2018-09-22T15:39:24Z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