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5"/>
  </p:sldMasterIdLst>
  <p:notesMasterIdLst>
    <p:notesMasterId r:id="rId10"/>
  </p:notesMasterIdLst>
  <p:sldIdLst>
    <p:sldId id="536" r:id="rId6"/>
    <p:sldId id="262" r:id="rId7"/>
    <p:sldId id="538" r:id="rId8"/>
    <p:sldId id="537" r:id="rId9"/>
  </p:sldIdLst>
  <p:sldSz cx="21383625" cy="15119350"/>
  <p:notesSz cx="6858000" cy="9144000"/>
  <p:defaultTextStyle>
    <a:defPPr>
      <a:defRPr lang="en-US"/>
    </a:defPPr>
    <a:lvl1pPr marL="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21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42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064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085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106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127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148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17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7FB"/>
    <a:srgbClr val="FF66CC"/>
    <a:srgbClr val="FF7C80"/>
    <a:srgbClr val="CC99FF"/>
    <a:srgbClr val="DDC4F4"/>
    <a:srgbClr val="C9A7E4"/>
    <a:srgbClr val="9900CC"/>
    <a:srgbClr val="CC66FF"/>
    <a:srgbClr val="FFF1FF"/>
    <a:srgbClr val="B2B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C4AA3-DD00-44DC-A9B8-0A8AD6262E8D}" v="2764" dt="2018-09-24T01:43:37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6294" autoAdjust="0"/>
  </p:normalViewPr>
  <p:slideViewPr>
    <p:cSldViewPr snapToGrid="0">
      <p:cViewPr>
        <p:scale>
          <a:sx n="197" d="100"/>
          <a:sy n="197" d="100"/>
        </p:scale>
        <p:origin x="-20074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66DD-CA99-4D5F-A9B2-EF5EF0A37C93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BC86-95D1-4D2A-9927-7C0E5DDC1B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8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9/23/2018 6:42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48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90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5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32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9604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884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2921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0968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8517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3392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682A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92045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5487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0504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5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553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6294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967668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734723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591731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914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307059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1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448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6152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98053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837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4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546609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rgbClr val="50278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3392" y="13417535"/>
            <a:ext cx="2358368" cy="635113"/>
          </a:xfrm>
          <a:prstGeom prst="rect">
            <a:avLst/>
          </a:prstGeom>
        </p:spPr>
      </p:pic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800993" y="6798324"/>
            <a:ext cx="5647852" cy="152270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472223" y="13602696"/>
            <a:ext cx="20386233" cy="6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314091" tIns="251274" rIns="314091" bIns="25127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1601215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5865752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72220" y="2621696"/>
            <a:ext cx="20439186" cy="4064318"/>
          </a:xfrm>
          <a:prstGeom prst="rect">
            <a:avLst/>
          </a:prstGeom>
        </p:spPr>
        <p:txBody>
          <a:bodyPr/>
          <a:lstStyle>
            <a:lvl1pPr marL="498958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618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81556" indent="-482599">
              <a:buClr>
                <a:schemeClr val="tx1"/>
              </a:buClr>
              <a:buSzPct val="90000"/>
              <a:buFont typeface="Arial" pitchFamily="34" charset="0"/>
              <a:buChar char="•"/>
              <a:defRPr sz="549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480515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480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873137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412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65760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34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13754413"/>
            <a:ext cx="21383627" cy="1364940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6355" spc="-8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4770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527-6926-47A2-AB35-8907638AD74C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CA4C-FDFC-4150-BED2-2FD3B6BD6F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5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8764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55784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9077" indent="0">
              <a:buNone/>
              <a:defRPr sz="3435"/>
            </a:lvl2pPr>
            <a:lvl3pPr marL="384441" indent="0">
              <a:buNone/>
              <a:defRPr sz="3435"/>
            </a:lvl3pPr>
            <a:lvl4pPr marL="817958" indent="0">
              <a:buNone/>
              <a:defRPr sz="3091"/>
            </a:lvl4pPr>
            <a:lvl5pPr marL="1270563" indent="0">
              <a:buNone/>
              <a:defRPr sz="30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4970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0417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8893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76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24" y="638270"/>
            <a:ext cx="20443251" cy="198342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225" y="2621695"/>
            <a:ext cx="20439181" cy="33485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59472" y="4293374"/>
            <a:ext cx="9290589" cy="7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</p:sldLayoutIdLst>
  <p:transition>
    <p:fade/>
  </p:transition>
  <p:txStyles>
    <p:titleStyle>
      <a:lvl1pPr algn="l" defTabSz="1601982" rtl="0" eaLnBrk="1" latinLnBrk="0" hangingPunct="1">
        <a:lnSpc>
          <a:spcPct val="90000"/>
        </a:lnSpc>
        <a:spcBef>
          <a:spcPct val="0"/>
        </a:spcBef>
        <a:buNone/>
        <a:defRPr lang="en-US" sz="8253" b="0" kern="1200" cap="none" spc="-175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6871" kern="1200" spc="0" baseline="0">
          <a:solidFill>
            <a:srgbClr val="5C2D91"/>
          </a:solidFill>
          <a:latin typeface="+mj-lt"/>
          <a:ea typeface="+mn-ea"/>
          <a:cs typeface="+mn-cs"/>
        </a:defRPr>
      </a:lvl1pPr>
      <a:lvl2pPr marL="1003363" marR="0" indent="-414432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ymbol" panose="05050102010706020507" pitchFamily="18" charset="2"/>
        <a:buChar char="-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1374172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&gt;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76679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-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215941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4405450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6pPr>
      <a:lvl7pPr marL="5206443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7pPr>
      <a:lvl8pPr marL="6007436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8pPr>
      <a:lvl9pPr marL="6808429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800991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2pPr>
      <a:lvl3pPr marL="160198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3pPr>
      <a:lvl4pPr marL="2402975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4pPr>
      <a:lvl5pPr marL="3203966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5pPr>
      <a:lvl6pPr marL="400495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6pPr>
      <a:lvl7pPr marL="4805947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7pPr>
      <a:lvl8pPr marL="560693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8pPr>
      <a:lvl9pPr marL="640793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decolonizeallthethings.com/2015/02/07/under-construction-decolonizing-queer-masculinityies-part-ii-depatriarchalizing-the-body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://decolonizeallthethings.com/2015/02/07/under-construction-decolonizing-queer-masculinityies-part-ii-depatriarchalizing-the-body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188" y="2927502"/>
            <a:ext cx="20436287" cy="1012206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Community of PEOPLE interested in Microsoft Azure and architecting Azure solutions. 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understand the core topics covered by the 70-535 exam.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leave with a positive feeling that there is a visual quick reference guide for studies and solution design.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HOW IS THE POSTER PRINTED?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Paper: (1) Satin 160 gsm (Standard) (White) - All Pages 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Page Size: Custom (16.5417 x23.3889)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Final Size: Print on 16.54 x 23.39</a:t>
            </a:r>
          </a:p>
          <a:p>
            <a:pPr marL="498957" lvl="1" indent="0">
              <a:lnSpc>
                <a:spcPct val="100000"/>
              </a:lnSpc>
              <a:buNone/>
            </a:pPr>
            <a:endParaRPr lang="en-US" sz="420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184" dirty="0"/>
              <a:t>Poster guidance                   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DAA8-E527-450E-AC92-16B3C6025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NOT PRINT THIS SLIDE!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>
            <a:off x="7760909" y="6068578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1/3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ECA7B3C-6C62-4D96-BF5A-388C5D21A8FB}"/>
              </a:ext>
            </a:extLst>
          </p:cNvPr>
          <p:cNvGrpSpPr/>
          <p:nvPr/>
        </p:nvGrpSpPr>
        <p:grpSpPr>
          <a:xfrm>
            <a:off x="14763516" y="358933"/>
            <a:ext cx="6313590" cy="14167260"/>
            <a:chOff x="14763516" y="358933"/>
            <a:chExt cx="6313590" cy="141672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DC35EC-44E3-4E82-BA12-F81ED13B30D1}"/>
                </a:ext>
              </a:extLst>
            </p:cNvPr>
            <p:cNvSpPr/>
            <p:nvPr/>
          </p:nvSpPr>
          <p:spPr bwMode="auto">
            <a:xfrm>
              <a:off x="14763516" y="358933"/>
              <a:ext cx="6313590" cy="430117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Serverless and Microservices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A79A3AA-30E4-485F-85D9-BEEE8D7AB57F}"/>
                </a:ext>
              </a:extLst>
            </p:cNvPr>
            <p:cNvGrpSpPr/>
            <p:nvPr/>
          </p:nvGrpSpPr>
          <p:grpSpPr>
            <a:xfrm>
              <a:off x="14779925" y="881287"/>
              <a:ext cx="2986571" cy="1729832"/>
              <a:chOff x="14800247" y="881288"/>
              <a:chExt cx="2986571" cy="172983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27BE2A7-CED0-40EE-BC37-E712AF336D61}"/>
                  </a:ext>
                </a:extLst>
              </p:cNvPr>
              <p:cNvSpPr/>
              <p:nvPr/>
            </p:nvSpPr>
            <p:spPr bwMode="auto">
              <a:xfrm>
                <a:off x="14800247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Functions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44B9453-96B4-4B8B-86FE-E52893C9B98F}"/>
                  </a:ext>
                </a:extLst>
              </p:cNvPr>
              <p:cNvSpPr/>
              <p:nvPr/>
            </p:nvSpPr>
            <p:spPr bwMode="auto">
              <a:xfrm>
                <a:off x="14800248" y="1237886"/>
                <a:ext cx="2986570" cy="13732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Serverless compute service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Event-driven actions and triggers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HTTP-based API endpoints (HTTP triggers)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Timer triggers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Programming Languages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C#, F#, Node.js, Java, PHP, PowerShell, Batch, JavaScript, Python, Typescript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Plans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Consumption App Service Plan (cost effective)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Other App Service Plans</a:t>
                </a:r>
              </a:p>
              <a:p>
                <a:pPr indent="-69980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FD4C167-AE54-410E-BAD0-3C53EC56EDA7}"/>
                </a:ext>
              </a:extLst>
            </p:cNvPr>
            <p:cNvGrpSpPr/>
            <p:nvPr/>
          </p:nvGrpSpPr>
          <p:grpSpPr>
            <a:xfrm>
              <a:off x="14779925" y="4380449"/>
              <a:ext cx="2986571" cy="848452"/>
              <a:chOff x="14818811" y="4380449"/>
              <a:chExt cx="2986571" cy="84845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303F590-18CB-46A7-91B0-5D1B363FC496}"/>
                  </a:ext>
                </a:extLst>
              </p:cNvPr>
              <p:cNvSpPr/>
              <p:nvPr/>
            </p:nvSpPr>
            <p:spPr bwMode="auto">
              <a:xfrm>
                <a:off x="14818811" y="4380449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Logic Apps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775E4B2-76DF-4FC5-8E99-7BF58C361B0E}"/>
                  </a:ext>
                </a:extLst>
              </p:cNvPr>
              <p:cNvSpPr/>
              <p:nvPr/>
            </p:nvSpPr>
            <p:spPr bwMode="auto">
              <a:xfrm>
                <a:off x="14818812" y="4737047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Workflow Driven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cs typeface="Segoe UI" pitchFamily="34" charset="0"/>
                  </a:rPr>
                  <a:t>Integration with cloud and on-prem services</a:t>
                </a:r>
                <a:endPara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BizTalk, …</a:t>
                </a:r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1709124B-65E4-43AD-B571-77564DDBDEEE}"/>
                </a:ext>
              </a:extLst>
            </p:cNvPr>
            <p:cNvGrpSpPr/>
            <p:nvPr/>
          </p:nvGrpSpPr>
          <p:grpSpPr>
            <a:xfrm>
              <a:off x="17991879" y="3846610"/>
              <a:ext cx="2986571" cy="1382291"/>
              <a:chOff x="17988598" y="3693149"/>
              <a:chExt cx="2986571" cy="1382291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E5B0414-E653-4E3F-A0DE-BE1EC7A0974D}"/>
                  </a:ext>
                </a:extLst>
              </p:cNvPr>
              <p:cNvSpPr/>
              <p:nvPr/>
            </p:nvSpPr>
            <p:spPr bwMode="auto">
              <a:xfrm>
                <a:off x="17988598" y="3693149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Service Fabric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2F85AE9-158C-4186-A7CE-E1D177D7DDC1}"/>
                  </a:ext>
                </a:extLst>
              </p:cNvPr>
              <p:cNvSpPr/>
              <p:nvPr/>
            </p:nvSpPr>
            <p:spPr bwMode="auto">
              <a:xfrm>
                <a:off x="17988599" y="4049747"/>
                <a:ext cx="2986570" cy="10256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Orchestration Platform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Cloud and on-prem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Container orchestration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Lifecycle Management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Service developer (creates microservices)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Application developer (creates applications)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Application administrator (creates config &amp; packages)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Operator (deploys, monitors, maintains)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7E02D8B-91F5-48DD-90BB-B5F943641668}"/>
                </a:ext>
              </a:extLst>
            </p:cNvPr>
            <p:cNvGrpSpPr/>
            <p:nvPr/>
          </p:nvGrpSpPr>
          <p:grpSpPr>
            <a:xfrm>
              <a:off x="14779925" y="2698909"/>
              <a:ext cx="2986571" cy="1593750"/>
              <a:chOff x="14801491" y="2694462"/>
              <a:chExt cx="2986571" cy="159375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4BCC65F-583C-4E3F-8D19-696A776EB537}"/>
                  </a:ext>
                </a:extLst>
              </p:cNvPr>
              <p:cNvSpPr/>
              <p:nvPr/>
            </p:nvSpPr>
            <p:spPr bwMode="auto">
              <a:xfrm>
                <a:off x="14801491" y="269446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API Management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76930BD-9245-4815-A453-B113CB8C711C}"/>
                  </a:ext>
                </a:extLst>
              </p:cNvPr>
              <p:cNvSpPr/>
              <p:nvPr/>
            </p:nvSpPr>
            <p:spPr bwMode="auto">
              <a:xfrm>
                <a:off x="14801492" y="3051060"/>
                <a:ext cx="2986570" cy="12371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cs typeface="Segoe UI" pitchFamily="34" charset="0"/>
                  </a:rPr>
                  <a:t>Service that exposes different apps as APIs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cs typeface="Segoe UI" pitchFamily="34" charset="0"/>
                  </a:rPr>
                  <a:t>API Gateway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Bridge between app and outside world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Enhanced security, policies, authentication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Caching, throttling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cs typeface="Segoe UI" pitchFamily="34" charset="0"/>
                  </a:rPr>
                  <a:t>API Management Portal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Define custom APIs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Package APIs into open or protected products</a:t>
                </a:r>
              </a:p>
              <a:p>
                <a:pPr indent="-69980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cs typeface="Segoe UI" pitchFamily="34" charset="0"/>
                  </a:rPr>
                  <a:t>Developer Portal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Developers can access APIs and documentation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B9F48D9-EDB0-4FCA-BA9E-0F88D15C5E22}"/>
                </a:ext>
              </a:extLst>
            </p:cNvPr>
            <p:cNvGrpSpPr/>
            <p:nvPr/>
          </p:nvGrpSpPr>
          <p:grpSpPr>
            <a:xfrm>
              <a:off x="17991879" y="881287"/>
              <a:ext cx="2986571" cy="1340072"/>
              <a:chOff x="17969156" y="881288"/>
              <a:chExt cx="2986571" cy="1340072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856C8AA-7D1F-4B3D-B278-9390D69C136A}"/>
                  </a:ext>
                </a:extLst>
              </p:cNvPr>
              <p:cNvSpPr/>
              <p:nvPr/>
            </p:nvSpPr>
            <p:spPr bwMode="auto">
              <a:xfrm>
                <a:off x="17969156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Containers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527309A-DE9E-4772-BBD6-48D63DBD9023}"/>
                  </a:ext>
                </a:extLst>
              </p:cNvPr>
              <p:cNvSpPr/>
              <p:nvPr/>
            </p:nvSpPr>
            <p:spPr bwMode="auto">
              <a:xfrm>
                <a:off x="17969157" y="1237885"/>
                <a:ext cx="2986570" cy="9834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Container Instances </a:t>
                </a:r>
                <a:r>
                  <a:rPr lang="en-CA" sz="900" b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(ACI)</a:t>
                </a:r>
                <a:endPara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 ACI = one Docker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conainer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Role Based Access Control (RBAC)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Short-running workloads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Container Services (AKS)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Load balancing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Orchestration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Long running workloads</a:t>
                </a: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F82E3467-8F10-4E3A-A123-7E0BA4EF922C}"/>
                </a:ext>
              </a:extLst>
            </p:cNvPr>
            <p:cNvGrpSpPr/>
            <p:nvPr/>
          </p:nvGrpSpPr>
          <p:grpSpPr>
            <a:xfrm>
              <a:off x="17991879" y="2390964"/>
              <a:ext cx="2986571" cy="1286042"/>
              <a:chOff x="17969154" y="2305716"/>
              <a:chExt cx="2986571" cy="1286042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AB26ED57-4E1B-4C3D-B8FA-D856841F5E98}"/>
                  </a:ext>
                </a:extLst>
              </p:cNvPr>
              <p:cNvSpPr/>
              <p:nvPr/>
            </p:nvSpPr>
            <p:spPr bwMode="auto">
              <a:xfrm>
                <a:off x="17969154" y="2305716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Deployments vs Migrations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32E4411-6460-454D-BAAD-A76707A0DF23}"/>
                  </a:ext>
                </a:extLst>
              </p:cNvPr>
              <p:cNvSpPr/>
              <p:nvPr/>
            </p:nvSpPr>
            <p:spPr bwMode="auto">
              <a:xfrm>
                <a:off x="17969155" y="2662314"/>
                <a:ext cx="2986570" cy="92944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Infrastructure Ready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Host on VMs as-is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DevOps Ready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 containers to develop and deploy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Decouple application from infrastructure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Modernise mission critical application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437592-D557-4299-B1B0-6E0AFF588721}"/>
                </a:ext>
              </a:extLst>
            </p:cNvPr>
            <p:cNvSpPr/>
            <p:nvPr/>
          </p:nvSpPr>
          <p:spPr bwMode="auto">
            <a:xfrm>
              <a:off x="14763516" y="7585802"/>
              <a:ext cx="6307816" cy="49185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1F65CA-9993-435D-80A6-84206C2F0F38}"/>
                </a:ext>
              </a:extLst>
            </p:cNvPr>
            <p:cNvSpPr txBox="1"/>
            <p:nvPr/>
          </p:nvSpPr>
          <p:spPr>
            <a:xfrm>
              <a:off x="14861205" y="11372640"/>
              <a:ext cx="184731" cy="623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A4133419-4215-435B-A799-5B4744954C0C}"/>
                </a:ext>
              </a:extLst>
            </p:cNvPr>
            <p:cNvGrpSpPr/>
            <p:nvPr/>
          </p:nvGrpSpPr>
          <p:grpSpPr>
            <a:xfrm>
              <a:off x="14779925" y="8108157"/>
              <a:ext cx="2986571" cy="1933300"/>
              <a:chOff x="14800247" y="6066436"/>
              <a:chExt cx="2986571" cy="1933300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E3A65514-0DCB-4AB9-871D-34BA9E87C2C7}"/>
                  </a:ext>
                </a:extLst>
              </p:cNvPr>
              <p:cNvSpPr/>
              <p:nvPr/>
            </p:nvSpPr>
            <p:spPr bwMode="auto">
              <a:xfrm>
                <a:off x="14800247" y="6066436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Virtual Network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DAC9DC9-B201-4F5D-9483-05FB98BA9BEA}"/>
                  </a:ext>
                </a:extLst>
              </p:cNvPr>
              <p:cNvSpPr/>
              <p:nvPr/>
            </p:nvSpPr>
            <p:spPr bwMode="auto">
              <a:xfrm>
                <a:off x="14800248" y="6423034"/>
                <a:ext cx="2986570" cy="15767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VNets</a:t>
                </a:r>
                <a:endPara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50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VNets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 per subscription 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Subnets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1000 subnets per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VNet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 connections (peering) per subscription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Pubic Address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60 public dynamic addresses per subscription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20 public static addresses per subscription 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Private Address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Max 4096 private addresses per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DNS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DNS for multiple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VNets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requires own DNS server</a:t>
                </a:r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E8B23BEA-D516-4972-AB22-52784EAC0AC0}"/>
                </a:ext>
              </a:extLst>
            </p:cNvPr>
            <p:cNvGrpSpPr/>
            <p:nvPr/>
          </p:nvGrpSpPr>
          <p:grpSpPr>
            <a:xfrm>
              <a:off x="17991879" y="8108157"/>
              <a:ext cx="2986571" cy="1520421"/>
              <a:chOff x="17991879" y="6066435"/>
              <a:chExt cx="2986571" cy="1520421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BFF344F9-6F5A-4712-8F57-21377FD19009}"/>
                  </a:ext>
                </a:extLst>
              </p:cNvPr>
              <p:cNvSpPr/>
              <p:nvPr/>
            </p:nvSpPr>
            <p:spPr bwMode="auto">
              <a:xfrm>
                <a:off x="17991879" y="606643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Load Balancer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A4606EB-FFB5-4856-A048-E46E8F9A0757}"/>
                  </a:ext>
                </a:extLst>
              </p:cNvPr>
              <p:cNvSpPr/>
              <p:nvPr/>
            </p:nvSpPr>
            <p:spPr bwMode="auto">
              <a:xfrm>
                <a:off x="17991880" y="6423034"/>
                <a:ext cx="2986570" cy="11638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Load Balancing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Transport Layer 4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Any protocol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VMs and Cloud service endpoints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: Internet and internal facing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monitoring: 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Supported via probes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Types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… up to 1000 VMs, HA ports, and NSG.</a:t>
                </a:r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0689A072-932B-4E41-9562-D429682BC7A3}"/>
                </a:ext>
              </a:extLst>
            </p:cNvPr>
            <p:cNvGrpSpPr/>
            <p:nvPr/>
          </p:nvGrpSpPr>
          <p:grpSpPr>
            <a:xfrm>
              <a:off x="14779925" y="10369568"/>
              <a:ext cx="2986571" cy="1414538"/>
              <a:chOff x="14800246" y="8112864"/>
              <a:chExt cx="2986571" cy="1414538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03D493E6-C056-406D-997C-1ADCBCF8E114}"/>
                  </a:ext>
                </a:extLst>
              </p:cNvPr>
              <p:cNvSpPr/>
              <p:nvPr/>
            </p:nvSpPr>
            <p:spPr bwMode="auto">
              <a:xfrm>
                <a:off x="14800246" y="8112864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Traffic Manager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BEC513E-BF66-4064-AAF4-4D6D6A8CAFC0}"/>
                  </a:ext>
                </a:extLst>
              </p:cNvPr>
              <p:cNvSpPr/>
              <p:nvPr/>
            </p:nvSpPr>
            <p:spPr bwMode="auto">
              <a:xfrm>
                <a:off x="14800247" y="8469462"/>
                <a:ext cx="2986570" cy="10579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Traffic management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DNS level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Any protocol 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VMs, Cloud Service, Web Apps, and external endpoints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: Internet facing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monitoring: HTTP/HTTPS GET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Load balancing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Use with load balancer for high-avail and high-per</a:t>
                </a:r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5B13A0E4-77B7-456D-B86D-E634ABF43B83}"/>
                </a:ext>
              </a:extLst>
            </p:cNvPr>
            <p:cNvGrpSpPr/>
            <p:nvPr/>
          </p:nvGrpSpPr>
          <p:grpSpPr>
            <a:xfrm>
              <a:off x="17991879" y="9962849"/>
              <a:ext cx="2986571" cy="1638726"/>
              <a:chOff x="17986589" y="7695854"/>
              <a:chExt cx="2986571" cy="1638726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93C3512-97AF-44C9-B44C-4023D1AE4482}"/>
                  </a:ext>
                </a:extLst>
              </p:cNvPr>
              <p:cNvSpPr/>
              <p:nvPr/>
            </p:nvSpPr>
            <p:spPr bwMode="auto">
              <a:xfrm>
                <a:off x="17986589" y="7695854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Application Gateway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83EF77E-F13F-49CD-B2AC-E1FD7A63E6F4}"/>
                  </a:ext>
                </a:extLst>
              </p:cNvPr>
              <p:cNvSpPr/>
              <p:nvPr/>
            </p:nvSpPr>
            <p:spPr bwMode="auto">
              <a:xfrm>
                <a:off x="17986590" y="8052453"/>
                <a:ext cx="2986570" cy="128212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Gateway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DNS level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Application level 7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HTTP and HTTPS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: Any public or internal IP address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monitoring: Supported via probes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SSL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715963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SSL off loading to avoid costly decryption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Firewall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Web Application Firewall (WAF)</a:t>
                </a: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2843E8DD-5E04-4B25-8883-25E028BE1E39}"/>
                </a:ext>
              </a:extLst>
            </p:cNvPr>
            <p:cNvGrpSpPr/>
            <p:nvPr/>
          </p:nvGrpSpPr>
          <p:grpSpPr>
            <a:xfrm>
              <a:off x="17991879" y="11935845"/>
              <a:ext cx="2986571" cy="2590348"/>
              <a:chOff x="17987701" y="9447083"/>
              <a:chExt cx="2986571" cy="2590348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7CB7F36E-C8BC-417A-865B-B358D6B361AF}"/>
                  </a:ext>
                </a:extLst>
              </p:cNvPr>
              <p:cNvSpPr/>
              <p:nvPr/>
            </p:nvSpPr>
            <p:spPr bwMode="auto">
              <a:xfrm>
                <a:off x="17987701" y="944708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External Connectivity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B8A65B9-F2C5-4A48-A46B-E252579BC700}"/>
                  </a:ext>
                </a:extLst>
              </p:cNvPr>
              <p:cNvSpPr/>
              <p:nvPr/>
            </p:nvSpPr>
            <p:spPr bwMode="auto">
              <a:xfrm>
                <a:off x="17987702" y="9803681"/>
                <a:ext cx="2986570" cy="22337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VPN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Basic – max 10 site-site, 128 point-site, avg 100Mbps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VpnGw1 – max 30 site-site, 128 point-site, avg 650Mbps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VpnGw2 – max 30 site-site, 128 point-site, avg 1Gbps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VpnGw3 – max 30 site-site, 128 point-site, avg 1.25Gbps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Site-to-site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Requires Routing and Remote Access Service (RRAS)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Internet Protocol Security (IPSec) connection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Internet Key Exchange (IKE) management protocol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Point-to-site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 IKE2 or Secure Socket Tunneling Protocol (SSTP)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No RRAS device required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-to-</a:t>
                </a: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endPara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 connections (peering) per subscription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ExpressRoute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Any-to-Ant (IPVPN) – provider sets up secure connection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Point-to-Point Ethernet –two provider connections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Co-Located at Cloud Exchange – two cross connections</a:t>
                </a:r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DF1EEC60-3BA1-48B9-807B-5044BB789182}"/>
                </a:ext>
              </a:extLst>
            </p:cNvPr>
            <p:cNvGrpSpPr/>
            <p:nvPr/>
          </p:nvGrpSpPr>
          <p:grpSpPr>
            <a:xfrm>
              <a:off x="14779925" y="12112216"/>
              <a:ext cx="2986571" cy="2413977"/>
              <a:chOff x="14800246" y="9610345"/>
              <a:chExt cx="2986571" cy="2413977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8596865-C152-46BB-B1EA-0738077A518E}"/>
                  </a:ext>
                </a:extLst>
              </p:cNvPr>
              <p:cNvSpPr/>
              <p:nvPr/>
            </p:nvSpPr>
            <p:spPr bwMode="auto">
              <a:xfrm>
                <a:off x="14800246" y="961034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Network Security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AC66E5-5901-4CE6-93AA-063391996DCA}"/>
                  </a:ext>
                </a:extLst>
              </p:cNvPr>
              <p:cNvSpPr/>
              <p:nvPr/>
            </p:nvSpPr>
            <p:spPr bwMode="auto">
              <a:xfrm>
                <a:off x="14800247" y="9966943"/>
                <a:ext cx="2986570" cy="20573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DMZ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Network Security Groups (NSG)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User Defined Routes (UDR)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Firewalls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Network Security Groups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Inbound and outbound rules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Checked between VMs,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VNets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and other services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Applied to one or more subnets or network interfaces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Low order numbers are higher priority 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User Defined Rules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UDRs &amp; IP forwarding by creating a routing table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Network Service Tunneling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Force external traffic through a site-to-site VPN tunnel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Web Application Firewall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Part of Application Gateway and based on OWASP 3.0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Can protect max 20 applications behind an App G/W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Examples: SQL Injection, Cross-Site Scripting, Bots, …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931201D-9AF7-4FB3-A0FF-813189D6EB5F}"/>
              </a:ext>
            </a:extLst>
          </p:cNvPr>
          <p:cNvGrpSpPr/>
          <p:nvPr/>
        </p:nvGrpSpPr>
        <p:grpSpPr>
          <a:xfrm>
            <a:off x="7519577" y="358932"/>
            <a:ext cx="6425662" cy="14184020"/>
            <a:chOff x="7733112" y="358932"/>
            <a:chExt cx="6425662" cy="141840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46CE57-2D5D-473B-AEA9-78EC6E303A9F}"/>
                </a:ext>
              </a:extLst>
            </p:cNvPr>
            <p:cNvSpPr/>
            <p:nvPr/>
          </p:nvSpPr>
          <p:spPr bwMode="auto">
            <a:xfrm>
              <a:off x="7733112" y="358932"/>
              <a:ext cx="6314696" cy="54022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Apps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19902-925F-4329-BD1C-C0C718FCC393}"/>
                </a:ext>
              </a:extLst>
            </p:cNvPr>
            <p:cNvGrpSpPr/>
            <p:nvPr/>
          </p:nvGrpSpPr>
          <p:grpSpPr>
            <a:xfrm>
              <a:off x="7827155" y="881287"/>
              <a:ext cx="2986571" cy="2309010"/>
              <a:chOff x="8153519" y="881288"/>
              <a:chExt cx="2986571" cy="230901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436E13A-4C21-4A38-AD37-42815312E527}"/>
                  </a:ext>
                </a:extLst>
              </p:cNvPr>
              <p:cNvSpPr/>
              <p:nvPr/>
            </p:nvSpPr>
            <p:spPr bwMode="auto">
              <a:xfrm>
                <a:off x="815351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Plans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F27EA35-16E0-44BC-9F74-529E1B371124}"/>
                  </a:ext>
                </a:extLst>
              </p:cNvPr>
              <p:cNvSpPr/>
              <p:nvPr/>
            </p:nvSpPr>
            <p:spPr bwMode="auto">
              <a:xfrm>
                <a:off x="8153520" y="1237886"/>
                <a:ext cx="2986570" cy="19524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 and Shared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Up to 3 instances (manual)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Up to 10 instances (auto scale)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5 Slots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Daily backups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 Traffic Manager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Premium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Up to 20 instances (auto scale)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20 Slots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Daily backups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 Traffic Manager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Isolated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App Service Environment (ASE) – scalable, secure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Up to 100 instances/plan or 100 plans with one instance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DC4E53C-9757-4B76-9338-D94173CAB804}"/>
                </a:ext>
              </a:extLst>
            </p:cNvPr>
            <p:cNvGrpSpPr/>
            <p:nvPr/>
          </p:nvGrpSpPr>
          <p:grpSpPr>
            <a:xfrm>
              <a:off x="11059000" y="881287"/>
              <a:ext cx="2986571" cy="1729832"/>
              <a:chOff x="11245955" y="881288"/>
              <a:chExt cx="2986571" cy="172983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3DDD13A-6F5A-4DB5-B4E7-6B2EC1E752F1}"/>
                  </a:ext>
                </a:extLst>
              </p:cNvPr>
              <p:cNvSpPr/>
              <p:nvPr/>
            </p:nvSpPr>
            <p:spPr bwMode="auto">
              <a:xfrm>
                <a:off x="11245955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Redis Cache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3A0E8A7-A4FD-41C4-82D7-0C50BA36AE15}"/>
                  </a:ext>
                </a:extLst>
              </p:cNvPr>
              <p:cNvSpPr/>
              <p:nvPr/>
            </p:nvSpPr>
            <p:spPr bwMode="auto">
              <a:xfrm>
                <a:off x="11245956" y="1237886"/>
                <a:ext cx="2986570" cy="13732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Ideal for development, testing, and non-critical work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 SLA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Ideal for production and cost effective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Data replication between two nodes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High availability SLA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Premium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Redis persistence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workloads &gt; 53GB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Ability to isolate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D73EB25-5CB3-4351-8FBA-F55AEE278183}"/>
                </a:ext>
              </a:extLst>
            </p:cNvPr>
            <p:cNvGrpSpPr/>
            <p:nvPr/>
          </p:nvGrpSpPr>
          <p:grpSpPr>
            <a:xfrm>
              <a:off x="7827155" y="4591168"/>
              <a:ext cx="2986571" cy="654742"/>
              <a:chOff x="8162569" y="4309550"/>
              <a:chExt cx="2986571" cy="6547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13E1373-762A-4A82-8935-1C671FA9EE80}"/>
                  </a:ext>
                </a:extLst>
              </p:cNvPr>
              <p:cNvSpPr/>
              <p:nvPr/>
            </p:nvSpPr>
            <p:spPr bwMode="auto">
              <a:xfrm>
                <a:off x="8162569" y="4309550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Content Delivery Network (CDN)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EB4DD9-1F8C-4237-9320-B9E3CD493879}"/>
                  </a:ext>
                </a:extLst>
              </p:cNvPr>
              <p:cNvSpPr/>
              <p:nvPr/>
            </p:nvSpPr>
            <p:spPr bwMode="auto">
              <a:xfrm>
                <a:off x="8162570" y="4666148"/>
                <a:ext cx="2986570" cy="29814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Cache static content to multiple regions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3549C38-8E11-4B86-A648-8C0F63EFAC73}"/>
                </a:ext>
              </a:extLst>
            </p:cNvPr>
            <p:cNvGrpSpPr/>
            <p:nvPr/>
          </p:nvGrpSpPr>
          <p:grpSpPr>
            <a:xfrm>
              <a:off x="11059000" y="3906907"/>
              <a:ext cx="2986571" cy="1339003"/>
              <a:chOff x="11233138" y="3724027"/>
              <a:chExt cx="2986571" cy="1339003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1F5308B-E82C-4FFE-83A8-77A8A164421C}"/>
                  </a:ext>
                </a:extLst>
              </p:cNvPr>
              <p:cNvSpPr/>
              <p:nvPr/>
            </p:nvSpPr>
            <p:spPr bwMode="auto">
              <a:xfrm>
                <a:off x="11233138" y="3724027"/>
                <a:ext cx="2986571" cy="457779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Web APIs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A532E0F-609E-4D6D-9A56-70704639101B}"/>
                  </a:ext>
                </a:extLst>
              </p:cNvPr>
              <p:cNvSpPr/>
              <p:nvPr/>
            </p:nvSpPr>
            <p:spPr bwMode="auto">
              <a:xfrm>
                <a:off x="11233139" y="4080626"/>
                <a:ext cx="2986570" cy="9824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Multiple programming languages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ASP.NET, Core, Angular, React.js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Securing Web API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AD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AD B2C – with Facebook and Google providers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Active Directory Federated Services (ADFS)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API Management – policies, API keys, throttling, …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276DF6E-2EDA-4888-904F-5CA475804B71}"/>
                </a:ext>
              </a:extLst>
            </p:cNvPr>
            <p:cNvGrpSpPr/>
            <p:nvPr/>
          </p:nvGrpSpPr>
          <p:grpSpPr>
            <a:xfrm>
              <a:off x="11059000" y="2810601"/>
              <a:ext cx="2986571" cy="896825"/>
              <a:chOff x="11235742" y="2720312"/>
              <a:chExt cx="2986571" cy="89682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2D88505B-194C-4144-AFB6-B2997EB07A6E}"/>
                  </a:ext>
                </a:extLst>
              </p:cNvPr>
              <p:cNvSpPr/>
              <p:nvPr/>
            </p:nvSpPr>
            <p:spPr bwMode="auto">
              <a:xfrm>
                <a:off x="11235742" y="272031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Traffic Manager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AA1D57A-B9A9-4DFF-A18A-2FCDCEF91B63}"/>
                  </a:ext>
                </a:extLst>
              </p:cNvPr>
              <p:cNvSpPr/>
              <p:nvPr/>
            </p:nvSpPr>
            <p:spPr bwMode="auto">
              <a:xfrm>
                <a:off x="11235743" y="3076910"/>
                <a:ext cx="2986570" cy="54022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Routing methods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Performance, Weighted, Priority, Geographic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Handle load &amp; locate closest geo region at DNS level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24533CC-7C48-42E7-9314-0DAAF396499D}"/>
                </a:ext>
              </a:extLst>
            </p:cNvPr>
            <p:cNvGrpSpPr/>
            <p:nvPr/>
          </p:nvGrpSpPr>
          <p:grpSpPr>
            <a:xfrm>
              <a:off x="7827155" y="3432833"/>
              <a:ext cx="2986571" cy="915800"/>
              <a:chOff x="8162569" y="3288053"/>
              <a:chExt cx="2986571" cy="91580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9DA196B-77E9-4182-93FC-3BEB4E056C5B}"/>
                  </a:ext>
                </a:extLst>
              </p:cNvPr>
              <p:cNvSpPr/>
              <p:nvPr/>
            </p:nvSpPr>
            <p:spPr bwMode="auto">
              <a:xfrm>
                <a:off x="8162569" y="328805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Scalability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647090-161E-46CC-914C-40C8CE5B681D}"/>
                  </a:ext>
                </a:extLst>
              </p:cNvPr>
              <p:cNvSpPr/>
              <p:nvPr/>
            </p:nvSpPr>
            <p:spPr bwMode="auto">
              <a:xfrm>
                <a:off x="8162570" y="3644651"/>
                <a:ext cx="2986570" cy="5592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Up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Select different (better) Service Plan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Out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Scale out Web App manually or automatically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26FC937-B7B7-4D43-942C-EE3032E3345E}"/>
                </a:ext>
              </a:extLst>
            </p:cNvPr>
            <p:cNvSpPr/>
            <p:nvPr/>
          </p:nvSpPr>
          <p:spPr bwMode="auto">
            <a:xfrm>
              <a:off x="7844078" y="7585802"/>
              <a:ext cx="6314696" cy="52868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Storage Solutions</a:t>
              </a:r>
            </a:p>
          </p:txBody>
        </p: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C92EDFF0-4D86-4F38-BB75-92D9BC85372C}"/>
                </a:ext>
              </a:extLst>
            </p:cNvPr>
            <p:cNvGrpSpPr/>
            <p:nvPr/>
          </p:nvGrpSpPr>
          <p:grpSpPr>
            <a:xfrm>
              <a:off x="7827155" y="8108157"/>
              <a:ext cx="2986571" cy="1722784"/>
              <a:chOff x="8148878" y="5885011"/>
              <a:chExt cx="2986571" cy="1722784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1BAE9296-A328-43F2-8410-27D36B8D2B41}"/>
                  </a:ext>
                </a:extLst>
              </p:cNvPr>
              <p:cNvSpPr/>
              <p:nvPr/>
            </p:nvSpPr>
            <p:spPr bwMode="auto">
              <a:xfrm>
                <a:off x="8148878" y="588501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Storage and Replication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97400B9-DECB-4FF3-A1C6-9CD50854E2F1}"/>
                  </a:ext>
                </a:extLst>
              </p:cNvPr>
              <p:cNvSpPr/>
              <p:nvPr/>
            </p:nvSpPr>
            <p:spPr bwMode="auto">
              <a:xfrm>
                <a:off x="8148879" y="6241609"/>
                <a:ext cx="2986570" cy="13661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General-purpose v1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Classic, does not support latest features.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General-purpose v2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Newest, that combines v1 and blob storage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Latest features at a reduction in costs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Blob storage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Same features as storage v2 acc, but only block blobs.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Replication (X redundant storage)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Locally – 3 copies within data center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Zone – US East 2 and US Central, 3 datacenter copies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Geo – three regional copies</a:t>
                </a:r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10269756-B630-4FE6-BC54-4BF84298BD9B}"/>
                </a:ext>
              </a:extLst>
            </p:cNvPr>
            <p:cNvGrpSpPr/>
            <p:nvPr/>
          </p:nvGrpSpPr>
          <p:grpSpPr>
            <a:xfrm>
              <a:off x="11059000" y="8108157"/>
              <a:ext cx="2986571" cy="1184537"/>
              <a:chOff x="11241314" y="5885011"/>
              <a:chExt cx="2986571" cy="1184537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9D0EF41B-2874-45EC-9F50-EB8F0FB87341}"/>
                  </a:ext>
                </a:extLst>
              </p:cNvPr>
              <p:cNvSpPr/>
              <p:nvPr/>
            </p:nvSpPr>
            <p:spPr bwMode="auto">
              <a:xfrm>
                <a:off x="11241314" y="588501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Blob Storage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8E28C39-EB6F-4244-9DEF-8FE5EB2AD425}"/>
                  </a:ext>
                </a:extLst>
              </p:cNvPr>
              <p:cNvSpPr/>
              <p:nvPr/>
            </p:nvSpPr>
            <p:spPr bwMode="auto">
              <a:xfrm>
                <a:off x="11241315" y="6241610"/>
                <a:ext cx="2986570" cy="8279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Unstructured data – VHDs, images, audio, etc.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Max 1TB page blob, 200GB block blob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tiers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Hot – optimised for frequently accessed data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Cool – Suitable for backups and not often viewed data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Archive – set at blob level, cannot be read or modified</a:t>
                </a:r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17F21FC9-5E0B-4CED-973D-89D874D9CE9F}"/>
                </a:ext>
              </a:extLst>
            </p:cNvPr>
            <p:cNvGrpSpPr/>
            <p:nvPr/>
          </p:nvGrpSpPr>
          <p:grpSpPr>
            <a:xfrm>
              <a:off x="11059000" y="9615469"/>
              <a:ext cx="2986571" cy="935371"/>
              <a:chOff x="11233139" y="7177493"/>
              <a:chExt cx="2986571" cy="935371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C6E3FD35-4A6D-4434-87C7-CD69CA6845A1}"/>
                  </a:ext>
                </a:extLst>
              </p:cNvPr>
              <p:cNvSpPr/>
              <p:nvPr/>
            </p:nvSpPr>
            <p:spPr bwMode="auto">
              <a:xfrm>
                <a:off x="11233139" y="717749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Table Storage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FEDE18B-3AFE-4717-8A97-DE55B968CA0A}"/>
                  </a:ext>
                </a:extLst>
              </p:cNvPr>
              <p:cNvSpPr/>
              <p:nvPr/>
            </p:nvSpPr>
            <p:spPr bwMode="auto">
              <a:xfrm>
                <a:off x="11233140" y="7534092"/>
                <a:ext cx="2986570" cy="57877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Semi-structured, non-relational data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Suitable for datasets without complex joins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via OData and LINA queries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Max 500TB data</a:t>
                </a:r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E49C1647-27AF-4DF5-89C8-73FE8ED489C4}"/>
                </a:ext>
              </a:extLst>
            </p:cNvPr>
            <p:cNvGrpSpPr/>
            <p:nvPr/>
          </p:nvGrpSpPr>
          <p:grpSpPr>
            <a:xfrm>
              <a:off x="11059000" y="10873615"/>
              <a:ext cx="2986571" cy="889719"/>
              <a:chOff x="11233139" y="8233650"/>
              <a:chExt cx="2986571" cy="889719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635871C1-B698-4813-93F7-CB4D07B0FFC7}"/>
                  </a:ext>
                </a:extLst>
              </p:cNvPr>
              <p:cNvSpPr/>
              <p:nvPr/>
            </p:nvSpPr>
            <p:spPr bwMode="auto">
              <a:xfrm>
                <a:off x="11233139" y="8233650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Queue Storage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2ACF221-C1F7-4FFF-A872-5D8BBB4616C0}"/>
                  </a:ext>
                </a:extLst>
              </p:cNvPr>
              <p:cNvSpPr/>
              <p:nvPr/>
            </p:nvSpPr>
            <p:spPr bwMode="auto">
              <a:xfrm>
                <a:off x="11233140" y="8590248"/>
                <a:ext cx="2986570" cy="5331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Asynchronous processing of messages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REST.API supports GET, PUT, and PEEK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Messages max 64KB and max 7days lifetime</a:t>
                </a: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693617F0-4945-4232-A101-2C1DCDEC8ACA}"/>
                </a:ext>
              </a:extLst>
            </p:cNvPr>
            <p:cNvGrpSpPr/>
            <p:nvPr/>
          </p:nvGrpSpPr>
          <p:grpSpPr>
            <a:xfrm>
              <a:off x="7827155" y="10234223"/>
              <a:ext cx="2986571" cy="943012"/>
              <a:chOff x="8148878" y="7717215"/>
              <a:chExt cx="2986571" cy="94301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6F7C852-E1F8-4258-B166-FA03E3AA11A7}"/>
                  </a:ext>
                </a:extLst>
              </p:cNvPr>
              <p:cNvSpPr/>
              <p:nvPr/>
            </p:nvSpPr>
            <p:spPr bwMode="auto">
              <a:xfrm>
                <a:off x="8148878" y="771721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File Storage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2F262F4-F5AB-4E98-A362-0D7923AC10C7}"/>
                  </a:ext>
                </a:extLst>
              </p:cNvPr>
              <p:cNvSpPr/>
              <p:nvPr/>
            </p:nvSpPr>
            <p:spPr bwMode="auto">
              <a:xfrm>
                <a:off x="8148879" y="8073813"/>
                <a:ext cx="2986570" cy="5864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file shares in the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with Server Massage Block (SMB) protocol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Cached fast access on Win Server using Azure File Sync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8CAA2CEC-192A-4E19-AB38-B27E17FEF1B2}"/>
                </a:ext>
              </a:extLst>
            </p:cNvPr>
            <p:cNvGrpSpPr/>
            <p:nvPr/>
          </p:nvGrpSpPr>
          <p:grpSpPr>
            <a:xfrm>
              <a:off x="11059000" y="12086109"/>
              <a:ext cx="2986571" cy="1043317"/>
              <a:chOff x="11233139" y="9219574"/>
              <a:chExt cx="2986571" cy="1043317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954FFA22-DB65-455E-A933-99A4E293E2A8}"/>
                  </a:ext>
                </a:extLst>
              </p:cNvPr>
              <p:cNvSpPr/>
              <p:nvPr/>
            </p:nvSpPr>
            <p:spPr bwMode="auto">
              <a:xfrm>
                <a:off x="11233139" y="9219574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Disk Storage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7314805-5180-408D-9815-BEDE30CD1AEB}"/>
                  </a:ext>
                </a:extLst>
              </p:cNvPr>
              <p:cNvSpPr/>
              <p:nvPr/>
            </p:nvSpPr>
            <p:spPr bwMode="auto">
              <a:xfrm>
                <a:off x="11233140" y="9576173"/>
                <a:ext cx="2986570" cy="6867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Used for VMs stored in Az Blob storage as page blobs.</a:t>
                </a:r>
                <a:endPara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– unmanaged HDD disk drives. LRS and GRS redundancy only.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Premium – SDD, high-performance disk support</a:t>
                </a:r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30B7BB1A-B37C-44DB-AC94-872B6DB1FA65}"/>
                </a:ext>
              </a:extLst>
            </p:cNvPr>
            <p:cNvGrpSpPr/>
            <p:nvPr/>
          </p:nvGrpSpPr>
          <p:grpSpPr>
            <a:xfrm>
              <a:off x="7827155" y="11580517"/>
              <a:ext cx="2986571" cy="1376900"/>
              <a:chOff x="8153519" y="8792050"/>
              <a:chExt cx="2986571" cy="1376900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FCAD266-CBF4-42F1-9EB0-EFFE5B2FDA42}"/>
                  </a:ext>
                </a:extLst>
              </p:cNvPr>
              <p:cNvSpPr/>
              <p:nvPr/>
            </p:nvSpPr>
            <p:spPr bwMode="auto">
              <a:xfrm>
                <a:off x="8153519" y="8792050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StorSimple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02E486C-44DE-40B1-9410-40D4FA334CEC}"/>
                  </a:ext>
                </a:extLst>
              </p:cNvPr>
              <p:cNvSpPr/>
              <p:nvPr/>
            </p:nvSpPr>
            <p:spPr bwMode="auto">
              <a:xfrm>
                <a:off x="8153520" y="9148648"/>
                <a:ext cx="2986570" cy="10203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Integrated storage spanning on-rem an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iSCSI and SMB support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StorSimple Virtual Array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Hyper-V 2000 R2 and VMWare 5.5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iSCSI server (AN) or File Server (NAS).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StorSimple 8000 Series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Leased physical device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Virtual Appliance Manager replicates data to cloud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E4E42EAC-C57A-4A10-ABD7-972F0184902A}"/>
                </a:ext>
              </a:extLst>
            </p:cNvPr>
            <p:cNvGrpSpPr/>
            <p:nvPr/>
          </p:nvGrpSpPr>
          <p:grpSpPr>
            <a:xfrm>
              <a:off x="7827155" y="13360699"/>
              <a:ext cx="2986571" cy="1182253"/>
              <a:chOff x="8162570" y="10262891"/>
              <a:chExt cx="2986571" cy="1182253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C255A7A6-0A46-4B43-B4FE-A4EE9C1F2A2D}"/>
                  </a:ext>
                </a:extLst>
              </p:cNvPr>
              <p:cNvSpPr/>
              <p:nvPr/>
            </p:nvSpPr>
            <p:spPr bwMode="auto">
              <a:xfrm>
                <a:off x="8162570" y="10262891"/>
                <a:ext cx="2986571" cy="435098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Cosmos DB Storage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DA9B634-B4B3-4EE1-9D36-72734FB2232A}"/>
                  </a:ext>
                </a:extLst>
              </p:cNvPr>
              <p:cNvSpPr/>
              <p:nvPr/>
            </p:nvSpPr>
            <p:spPr bwMode="auto">
              <a:xfrm>
                <a:off x="8162571" y="10619489"/>
                <a:ext cx="2986570" cy="8256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Premium Azure Table Storage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Multi-model and globally distributed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Low latency, high availability, high performance  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APIs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SQL, MongoDB, Gremlin (Graph), Table, Cassandra</a:t>
                </a:r>
              </a:p>
            </p:txBody>
          </p: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96E2AD97-E7FB-4119-98C7-079039004CDA}"/>
                </a:ext>
              </a:extLst>
            </p:cNvPr>
            <p:cNvGrpSpPr/>
            <p:nvPr/>
          </p:nvGrpSpPr>
          <p:grpSpPr>
            <a:xfrm>
              <a:off x="11059000" y="13452201"/>
              <a:ext cx="2986571" cy="1090751"/>
              <a:chOff x="11233139" y="10354393"/>
              <a:chExt cx="2986571" cy="1090751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297E5434-20E8-4F54-A6A9-8C72F74DBA0B}"/>
                  </a:ext>
                </a:extLst>
              </p:cNvPr>
              <p:cNvSpPr/>
              <p:nvPr/>
            </p:nvSpPr>
            <p:spPr bwMode="auto">
              <a:xfrm>
                <a:off x="11233139" y="1035439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Search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9F0AF9B-12D8-4132-B80D-7285B70F6BEC}"/>
                  </a:ext>
                </a:extLst>
              </p:cNvPr>
              <p:cNvSpPr/>
              <p:nvPr/>
            </p:nvSpPr>
            <p:spPr bwMode="auto">
              <a:xfrm>
                <a:off x="11233140" y="10710992"/>
                <a:ext cx="2986570" cy="7341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Rich search experience over Azure storage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SQL Database,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CosmosDB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Blob Storage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Text search, analysis, and linguistic analysis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Free, Basic, Standard S1/S2/S3/HD</a:t>
                </a: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4F9B52A-2AD2-4FD9-88E8-5CD857925276}"/>
              </a:ext>
            </a:extLst>
          </p:cNvPr>
          <p:cNvGrpSpPr/>
          <p:nvPr/>
        </p:nvGrpSpPr>
        <p:grpSpPr>
          <a:xfrm>
            <a:off x="350389" y="358931"/>
            <a:ext cx="6350911" cy="14155532"/>
            <a:chOff x="512949" y="358931"/>
            <a:chExt cx="6350911" cy="141555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512949" y="358931"/>
              <a:ext cx="6314696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Infrastructure as a Service (IaaS)c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C7D678A-326E-4DB3-8AB7-7BAFCFFE4169}"/>
                </a:ext>
              </a:extLst>
            </p:cNvPr>
            <p:cNvSpPr txBox="1"/>
            <p:nvPr/>
          </p:nvSpPr>
          <p:spPr>
            <a:xfrm>
              <a:off x="6582046" y="881287"/>
              <a:ext cx="184731" cy="623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535FE-C7EC-4B8B-AC7F-DFFEB678CAD4}"/>
                </a:ext>
              </a:extLst>
            </p:cNvPr>
            <p:cNvGrpSpPr/>
            <p:nvPr/>
          </p:nvGrpSpPr>
          <p:grpSpPr>
            <a:xfrm>
              <a:off x="595954" y="881287"/>
              <a:ext cx="2986571" cy="2494372"/>
              <a:chOff x="1409999" y="881288"/>
              <a:chExt cx="2986571" cy="2494372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62FB55C-F62D-402E-93FF-39D8B274EC41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Virtual Machines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69BC61-C127-413B-8ECC-26C62636B730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21377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Availability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2 fault domains for classic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3 fault domains for Resource Manager deployments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5 update domains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Scale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 VMs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1000 VMs with placement groups (auto scale)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Managed disks needed for large scale sets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 Series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 	General purpose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  	Compute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D,E,G  	Memory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 	Storage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Join VMs to domain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Enable Azure AD Domain Services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ABB47C-6FCA-4091-9565-D9D44ECC63A3}"/>
                </a:ext>
              </a:extLst>
            </p:cNvPr>
            <p:cNvGrpSpPr/>
            <p:nvPr/>
          </p:nvGrpSpPr>
          <p:grpSpPr>
            <a:xfrm>
              <a:off x="3780206" y="881287"/>
              <a:ext cx="2986571" cy="2496297"/>
              <a:chOff x="4520351" y="881287"/>
              <a:chExt cx="2986571" cy="2496297"/>
            </a:xfrm>
          </p:grpSpPr>
          <p:sp>
            <p:nvSpPr>
              <p:cNvPr id="600" name="Rectangle: Rounded Corners 599">
                <a:extLst>
                  <a:ext uri="{FF2B5EF4-FFF2-40B4-BE49-F238E27FC236}">
                    <a16:creationId xmlns:a16="http://schemas.microsoft.com/office/drawing/2014/main" id="{7B282F07-0CEF-4F34-8C12-A54EC397A52A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High Performance Compute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38DBC82-CED9-488F-8006-AE6700ABAEB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21396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Workload Series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 	General purpose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Pack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Windows Server 2012, 2016, and Linux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HPC clusters on-prem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Cloud-native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head node and compute nodes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Machine Scale Sets (VMSS)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VMs using RDMA are placed in same VMSS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Network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Blob Storage for node disks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ExpressRoute to connect cloud with on-prem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VPN Gateway endpoint between cloud and on-prem</a:t>
                </a:r>
              </a:p>
              <a:p>
                <a:pPr indent="-69980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D96CE-243A-4C44-B156-F4E9A8B0422E}"/>
                </a:ext>
              </a:extLst>
            </p:cNvPr>
            <p:cNvSpPr/>
            <p:nvPr/>
          </p:nvSpPr>
          <p:spPr bwMode="auto">
            <a:xfrm>
              <a:off x="537746" y="3667971"/>
              <a:ext cx="6307816" cy="41903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Hybrid Applications</a:t>
              </a: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D945B573-E4BD-4F88-9CC1-FDAC7612D3BF}"/>
                </a:ext>
              </a:extLst>
            </p:cNvPr>
            <p:cNvGrpSpPr/>
            <p:nvPr/>
          </p:nvGrpSpPr>
          <p:grpSpPr>
            <a:xfrm>
              <a:off x="595954" y="4131192"/>
              <a:ext cx="2986571" cy="1103677"/>
              <a:chOff x="1435672" y="4131192"/>
              <a:chExt cx="2986571" cy="1103677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04C875F-DB31-460E-9BF1-84A396FDBE46}"/>
                  </a:ext>
                </a:extLst>
              </p:cNvPr>
              <p:cNvSpPr/>
              <p:nvPr/>
            </p:nvSpPr>
            <p:spPr bwMode="auto">
              <a:xfrm>
                <a:off x="1435672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Relay Service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564CAF4-83F7-4ED9-BBA4-34351DC9A478}"/>
                  </a:ext>
                </a:extLst>
              </p:cNvPr>
              <p:cNvSpPr/>
              <p:nvPr/>
            </p:nvSpPr>
            <p:spPr bwMode="auto">
              <a:xfrm>
                <a:off x="1435673" y="4487788"/>
                <a:ext cx="2986570" cy="7470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Connections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Establish a rendezvous point in the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app connects using HTTP/ Sockets to cloud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WCF Relays (Service Bus Relays)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On-prem app uses WCG bindings to connect to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Srv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 Bus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0C33B48-DF73-434F-81BE-C5970338F00B}"/>
                </a:ext>
              </a:extLst>
            </p:cNvPr>
            <p:cNvGrpSpPr/>
            <p:nvPr/>
          </p:nvGrpSpPr>
          <p:grpSpPr>
            <a:xfrm>
              <a:off x="3780206" y="4131192"/>
              <a:ext cx="2986571" cy="1103677"/>
              <a:chOff x="4546024" y="4131192"/>
              <a:chExt cx="2986571" cy="1103677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5BF283C-6E4E-4183-9691-9BD684540313}"/>
                  </a:ext>
                </a:extLst>
              </p:cNvPr>
              <p:cNvSpPr/>
              <p:nvPr/>
            </p:nvSpPr>
            <p:spPr bwMode="auto">
              <a:xfrm>
                <a:off x="4546024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Management Gateway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DD230D-83C1-40E0-B11E-B5A0F184CB65}"/>
                  </a:ext>
                </a:extLst>
              </p:cNvPr>
              <p:cNvSpPr/>
              <p:nvPr/>
            </p:nvSpPr>
            <p:spPr bwMode="auto">
              <a:xfrm>
                <a:off x="4546025" y="4487789"/>
                <a:ext cx="2986570" cy="7470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Data-integration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workflows to automate data move + transform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 to ML, HDInsight, 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sent over HTTP using certificates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No firewall ports need to be opened</a:t>
                </a: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BBED1340-D623-425F-B1D3-FBF04716EE9F}"/>
                </a:ext>
              </a:extLst>
            </p:cNvPr>
            <p:cNvGrpSpPr/>
            <p:nvPr/>
          </p:nvGrpSpPr>
          <p:grpSpPr>
            <a:xfrm>
              <a:off x="595954" y="6434063"/>
              <a:ext cx="2986571" cy="917052"/>
              <a:chOff x="1444036" y="6393423"/>
              <a:chExt cx="2986571" cy="917052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3AA6B56-4539-4B03-9EDA-4C6AAFAC115D}"/>
                  </a:ext>
                </a:extLst>
              </p:cNvPr>
              <p:cNvSpPr/>
              <p:nvPr/>
            </p:nvSpPr>
            <p:spPr bwMode="auto">
              <a:xfrm>
                <a:off x="1444036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Application Proxy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ACCF918-26D8-4685-BCE1-E267E4301B76}"/>
                  </a:ext>
                </a:extLst>
              </p:cNvPr>
              <p:cNvSpPr/>
              <p:nvPr/>
            </p:nvSpPr>
            <p:spPr bwMode="auto">
              <a:xfrm>
                <a:off x="1444037" y="6750021"/>
                <a:ext cx="2986570" cy="5604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on-prem web apps from the cloud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 on (SSO) + secure remote access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Connector – lightweight agent on on-prem server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External endpoint – direct URL or access via MyApps 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D1FBFB8-9717-4E42-9B81-84E022882949}"/>
                </a:ext>
              </a:extLst>
            </p:cNvPr>
            <p:cNvGrpSpPr/>
            <p:nvPr/>
          </p:nvGrpSpPr>
          <p:grpSpPr>
            <a:xfrm>
              <a:off x="3780206" y="6434063"/>
              <a:ext cx="2986571" cy="917052"/>
              <a:chOff x="4554388" y="6393423"/>
              <a:chExt cx="2986571" cy="917052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2FFCC7E-308D-4388-AC01-73DEC9966935}"/>
                  </a:ext>
                </a:extLst>
              </p:cNvPr>
              <p:cNvSpPr/>
              <p:nvPr/>
            </p:nvSpPr>
            <p:spPr bwMode="auto">
              <a:xfrm>
                <a:off x="4554388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On-Premise Data Gateway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638EE2C-179F-4B6A-801F-3B2E9FB980B4}"/>
                  </a:ext>
                </a:extLst>
              </p:cNvPr>
              <p:cNvSpPr/>
              <p:nvPr/>
            </p:nvSpPr>
            <p:spPr bwMode="auto">
              <a:xfrm>
                <a:off x="4554389" y="6750020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Bridge between on-prem data sources and Azure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Service Bus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-&gt; Analytics, Logic Apps, Flow, Power Apps, …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-&gt; SQL Server, SQL Analytics, SharePoint, …</a:t>
                </a:r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CE41EFD9-6210-4C3D-BA4C-044CE7709E87}"/>
                </a:ext>
              </a:extLst>
            </p:cNvPr>
            <p:cNvGrpSpPr/>
            <p:nvPr/>
          </p:nvGrpSpPr>
          <p:grpSpPr>
            <a:xfrm>
              <a:off x="595954" y="5410240"/>
              <a:ext cx="2986571" cy="848452"/>
              <a:chOff x="1435672" y="5350531"/>
              <a:chExt cx="2986571" cy="848452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358373CD-5418-4169-8404-F40060B16555}"/>
                  </a:ext>
                </a:extLst>
              </p:cNvPr>
              <p:cNvSpPr/>
              <p:nvPr/>
            </p:nvSpPr>
            <p:spPr bwMode="auto">
              <a:xfrm>
                <a:off x="1435672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Hybrid Connections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3F6C55-B679-490F-9A9A-D4A3550AB6EB}"/>
                  </a:ext>
                </a:extLst>
              </p:cNvPr>
              <p:cNvSpPr/>
              <p:nvPr/>
            </p:nvSpPr>
            <p:spPr bwMode="auto">
              <a:xfrm>
                <a:off x="1435673" y="5707129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Connects Azure and on-prem applications using TCP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Azure Relay Service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Part of App Service and is a separate Azure feature</a:t>
                </a: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071965F1-FF57-4D1E-8DC0-293559F1A68E}"/>
                </a:ext>
              </a:extLst>
            </p:cNvPr>
            <p:cNvGrpSpPr/>
            <p:nvPr/>
          </p:nvGrpSpPr>
          <p:grpSpPr>
            <a:xfrm>
              <a:off x="3780206" y="5365069"/>
              <a:ext cx="2986571" cy="938794"/>
              <a:chOff x="4546024" y="5350531"/>
              <a:chExt cx="2986571" cy="938794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86CFC34-EEDF-4D34-BBA0-BDD48BD51EED}"/>
                  </a:ext>
                </a:extLst>
              </p:cNvPr>
              <p:cNvSpPr/>
              <p:nvPr/>
            </p:nvSpPr>
            <p:spPr bwMode="auto">
              <a:xfrm>
                <a:off x="4546024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</a:t>
                </a: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Integration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AAEB69C-C663-4453-B10C-E5C1244D93B5}"/>
                  </a:ext>
                </a:extLst>
              </p:cNvPr>
              <p:cNvSpPr/>
              <p:nvPr/>
            </p:nvSpPr>
            <p:spPr bwMode="auto">
              <a:xfrm>
                <a:off x="4546025" y="5707128"/>
                <a:ext cx="2986570" cy="5821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Enables access from app to other services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 app inside a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services within same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(VMs, DBs, …)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TCP or UDP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051CF56-3DDA-4EDE-9577-CA1D5B395E08}"/>
                </a:ext>
              </a:extLst>
            </p:cNvPr>
            <p:cNvSpPr/>
            <p:nvPr/>
          </p:nvSpPr>
          <p:spPr bwMode="auto">
            <a:xfrm>
              <a:off x="556044" y="7585802"/>
              <a:ext cx="6307816" cy="415953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Scalable Data Implementations</a:t>
              </a:r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1B0FE4C5-BBEF-4F8D-9179-8659FB289158}"/>
                </a:ext>
              </a:extLst>
            </p:cNvPr>
            <p:cNvGrpSpPr/>
            <p:nvPr/>
          </p:nvGrpSpPr>
          <p:grpSpPr>
            <a:xfrm>
              <a:off x="595954" y="8108157"/>
              <a:ext cx="2986571" cy="883127"/>
              <a:chOff x="1435672" y="8093965"/>
              <a:chExt cx="2986571" cy="883127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C5878E6C-BAAC-45B0-AA8C-1F533F0C92FE}"/>
                  </a:ext>
                </a:extLst>
              </p:cNvPr>
              <p:cNvSpPr/>
              <p:nvPr/>
            </p:nvSpPr>
            <p:spPr bwMode="auto">
              <a:xfrm>
                <a:off x="1435672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Catalog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C9894CE-DDAE-4261-B78C-82080BE60978}"/>
                  </a:ext>
                </a:extLst>
              </p:cNvPr>
              <p:cNvSpPr/>
              <p:nvPr/>
            </p:nvSpPr>
            <p:spPr bwMode="auto">
              <a:xfrm>
                <a:off x="1435673" y="8450562"/>
                <a:ext cx="2986570" cy="5265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central repository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 catalog per tenant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Sources – Blob Storage, Data Lake, QL Server, Oracle, …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8B5D52C9-ED71-4182-AAB8-C0547281153F}"/>
                </a:ext>
              </a:extLst>
            </p:cNvPr>
            <p:cNvGrpSpPr/>
            <p:nvPr/>
          </p:nvGrpSpPr>
          <p:grpSpPr>
            <a:xfrm>
              <a:off x="3780206" y="8108157"/>
              <a:ext cx="2986571" cy="986706"/>
              <a:chOff x="4546024" y="8093965"/>
              <a:chExt cx="2986571" cy="986706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93A907EE-8B0D-480B-8F42-AD425991AD87}"/>
                  </a:ext>
                </a:extLst>
              </p:cNvPr>
              <p:cNvSpPr/>
              <p:nvPr/>
            </p:nvSpPr>
            <p:spPr bwMode="auto">
              <a:xfrm>
                <a:off x="4546024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Factory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B2A1E72-9480-4F7D-8E02-9ECE4381F7EC}"/>
                  </a:ext>
                </a:extLst>
              </p:cNvPr>
              <p:cNvSpPr/>
              <p:nvPr/>
            </p:nvSpPr>
            <p:spPr bwMode="auto">
              <a:xfrm>
                <a:off x="4546025" y="8450562"/>
                <a:ext cx="2986570" cy="6301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Service for big data processing and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pipelines, activities, datasets, linked services, triggers, pipeline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ru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parameters, control flow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Available in - East US, East US2, West Europe</a:t>
                </a: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622D3E05-BD57-4BA0-976A-D38B5BAE297F}"/>
                </a:ext>
              </a:extLst>
            </p:cNvPr>
            <p:cNvGrpSpPr/>
            <p:nvPr/>
          </p:nvGrpSpPr>
          <p:grpSpPr>
            <a:xfrm>
              <a:off x="595954" y="11250012"/>
              <a:ext cx="2986571" cy="736353"/>
              <a:chOff x="1435672" y="10533627"/>
              <a:chExt cx="2986571" cy="736353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A9268169-B561-43D6-B5D6-D11524D89A9C}"/>
                  </a:ext>
                </a:extLst>
              </p:cNvPr>
              <p:cNvSpPr/>
              <p:nvPr/>
            </p:nvSpPr>
            <p:spPr bwMode="auto">
              <a:xfrm>
                <a:off x="1435672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Analysis Services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D7B9821-DCBD-4DDC-BC31-933BDF4A2272}"/>
                  </a:ext>
                </a:extLst>
              </p:cNvPr>
              <p:cNvSpPr/>
              <p:nvPr/>
            </p:nvSpPr>
            <p:spPr bwMode="auto">
              <a:xfrm>
                <a:off x="1435673" y="10890225"/>
                <a:ext cx="2986570" cy="3797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Same architecture as SQL Server Analysis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Enterprise grade data modelling in the cloud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7FE1A505-3FBF-4391-9286-D34BA992D362}"/>
                </a:ext>
              </a:extLst>
            </p:cNvPr>
            <p:cNvGrpSpPr/>
            <p:nvPr/>
          </p:nvGrpSpPr>
          <p:grpSpPr>
            <a:xfrm>
              <a:off x="595954" y="12691504"/>
              <a:ext cx="2986571" cy="1822959"/>
              <a:chOff x="4546024" y="10533627"/>
              <a:chExt cx="2986571" cy="1822959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F0FFC2CA-4720-407A-86C3-DA1E38B2FBCC}"/>
                  </a:ext>
                </a:extLst>
              </p:cNvPr>
              <p:cNvSpPr/>
              <p:nvPr/>
            </p:nvSpPr>
            <p:spPr bwMode="auto">
              <a:xfrm>
                <a:off x="4546024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Database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2926F1F-F5AD-4839-B4C5-0F5751F67F27}"/>
                  </a:ext>
                </a:extLst>
              </p:cNvPr>
              <p:cNvSpPr/>
              <p:nvPr/>
            </p:nvSpPr>
            <p:spPr bwMode="auto">
              <a:xfrm>
                <a:off x="4546025" y="10878994"/>
                <a:ext cx="2986570" cy="14775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Elastic Database Pools (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eDTUs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Individual databases (DTUs)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High availability, geo-replication, failover groups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Backup and Recovery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7 days retention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and Premium – 35 days 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Restore - Point-in-time, deleted DB, Geo, and Az Recovery Vault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SQL Server Stretch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Move or archive cold data from on-premises SQL Server to Azure SQL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6F5FDF4-2BEA-48AB-8DA6-674F5EB856F1}"/>
                </a:ext>
              </a:extLst>
            </p:cNvPr>
            <p:cNvGrpSpPr/>
            <p:nvPr/>
          </p:nvGrpSpPr>
          <p:grpSpPr>
            <a:xfrm>
              <a:off x="595954" y="9696422"/>
              <a:ext cx="2986571" cy="848452"/>
              <a:chOff x="1427916" y="9090485"/>
              <a:chExt cx="2986571" cy="848452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C73C2692-B4B9-4FAD-9F94-C0878FB92280}"/>
                  </a:ext>
                </a:extLst>
              </p:cNvPr>
              <p:cNvSpPr/>
              <p:nvPr/>
            </p:nvSpPr>
            <p:spPr bwMode="auto">
              <a:xfrm>
                <a:off x="1427916" y="909048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 Warehouse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70253AE-26E1-4544-BB88-9D20370D4AE4}"/>
                  </a:ext>
                </a:extLst>
              </p:cNvPr>
              <p:cNvSpPr/>
              <p:nvPr/>
            </p:nvSpPr>
            <p:spPr bwMode="auto">
              <a:xfrm>
                <a:off x="1427917" y="9447083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Massive Parallel Processing (MPP)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Hadoop/Spark and Machine Learning for insights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Data Movement Service (DMS) between nodes</a:t>
                </a:r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1CD5C28-030B-4964-84D3-DE89C114C2E3}"/>
                </a:ext>
              </a:extLst>
            </p:cNvPr>
            <p:cNvGrpSpPr/>
            <p:nvPr/>
          </p:nvGrpSpPr>
          <p:grpSpPr>
            <a:xfrm>
              <a:off x="3780206" y="9426169"/>
              <a:ext cx="2986571" cy="2174093"/>
              <a:chOff x="4538229" y="9194947"/>
              <a:chExt cx="2986571" cy="2174093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311D2DCB-87A6-410E-BACF-05F46C791B9B}"/>
                  </a:ext>
                </a:extLst>
              </p:cNvPr>
              <p:cNvSpPr/>
              <p:nvPr/>
            </p:nvSpPr>
            <p:spPr bwMode="auto">
              <a:xfrm>
                <a:off x="4538229" y="919494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Lake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49F03EF-D0A1-46FD-9988-44455DD1F3F0}"/>
                  </a:ext>
                </a:extLst>
              </p:cNvPr>
              <p:cNvSpPr/>
              <p:nvPr/>
            </p:nvSpPr>
            <p:spPr bwMode="auto">
              <a:xfrm>
                <a:off x="4538230" y="9551544"/>
                <a:ext cx="2986570" cy="18174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Big data storage and analytics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Based on Hadoop Yes Another Resource Negotiator (YARN)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Solutions - Store, Analytics, and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Store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Storage repository for big data workloads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Unlimited structured, semi-, and unstructured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serverless approach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Pas-as-you-go, monthly commitment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U-SQL to analyse the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Deploys Hadoop components in form of clusters in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Opensource service for analysing and processing data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Apache Hadoop, Spark, HBase, Storm, Kafka, Interactive Q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Microsoft R Server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F261E9A0-2ACF-4158-A048-25D5465C35FA}"/>
                </a:ext>
              </a:extLst>
            </p:cNvPr>
            <p:cNvGrpSpPr/>
            <p:nvPr/>
          </p:nvGrpSpPr>
          <p:grpSpPr>
            <a:xfrm>
              <a:off x="3780206" y="11931568"/>
              <a:ext cx="2986571" cy="1334538"/>
              <a:chOff x="1427916" y="11590493"/>
              <a:chExt cx="2986571" cy="1334538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0248FA73-F919-4E74-A8F9-676E9E78D03A}"/>
                  </a:ext>
                </a:extLst>
              </p:cNvPr>
              <p:cNvSpPr/>
              <p:nvPr/>
            </p:nvSpPr>
            <p:spPr bwMode="auto">
              <a:xfrm>
                <a:off x="1427916" y="1159049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MySQL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93F2E59-A912-4695-8CF3-C5653EA06F76}"/>
                  </a:ext>
                </a:extLst>
              </p:cNvPr>
              <p:cNvSpPr/>
              <p:nvPr/>
            </p:nvSpPr>
            <p:spPr bwMode="auto">
              <a:xfrm>
                <a:off x="1427917" y="11947091"/>
                <a:ext cx="2986570" cy="9779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Used by PHP developers, CMS WordPress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ACID, replication, Performance, security, extensibility, concurrency, JSON support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Pricing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1TB, 4 CPUs, locally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General Purpose – 1TB, 4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Memory Optimised – 1TB, 5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red.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14346890-9864-4935-A78E-DFD3FC956EE4}"/>
                </a:ext>
              </a:extLst>
            </p:cNvPr>
            <p:cNvGrpSpPr/>
            <p:nvPr/>
          </p:nvGrpSpPr>
          <p:grpSpPr>
            <a:xfrm>
              <a:off x="3780206" y="13597411"/>
              <a:ext cx="2986571" cy="917052"/>
              <a:chOff x="7682658" y="11716925"/>
              <a:chExt cx="2986571" cy="917052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8556701A-2465-44F8-BD70-21768231C851}"/>
                  </a:ext>
                </a:extLst>
              </p:cNvPr>
              <p:cNvSpPr/>
              <p:nvPr/>
            </p:nvSpPr>
            <p:spPr bwMode="auto">
              <a:xfrm>
                <a:off x="7682658" y="1171692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PostgresSQL</a:t>
                </a:r>
                <a:endPara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1D2EB57-A9BB-4D5A-AE85-D702247878CA}"/>
                  </a:ext>
                </a:extLst>
              </p:cNvPr>
              <p:cNvSpPr/>
              <p:nvPr/>
            </p:nvSpPr>
            <p:spPr bwMode="auto">
              <a:xfrm>
                <a:off x="7682659" y="12073522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Source, ACID, Replication, Performance, Security, Concurrency, JSON, JSON Indexing,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EXtensibility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1718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416CB-5EEC-4CB8-A920-6F1B14A42758}"/>
              </a:ext>
            </a:extLst>
          </p:cNvPr>
          <p:cNvSpPr/>
          <p:nvPr/>
        </p:nvSpPr>
        <p:spPr bwMode="auto">
          <a:xfrm>
            <a:off x="486966" y="384853"/>
            <a:ext cx="6314696" cy="52235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Securing Resources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A535FE-C7EC-4B8B-AC7F-DFFEB678CAD4}"/>
              </a:ext>
            </a:extLst>
          </p:cNvPr>
          <p:cNvGrpSpPr/>
          <p:nvPr/>
        </p:nvGrpSpPr>
        <p:grpSpPr>
          <a:xfrm>
            <a:off x="569971" y="907209"/>
            <a:ext cx="2986571" cy="1811607"/>
            <a:chOff x="1409999" y="881288"/>
            <a:chExt cx="2986571" cy="181160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62FB55C-F62D-402E-93FF-39D8B274EC41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Active Directory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69BC61-C127-413B-8ECC-26C62636B730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145500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Directory and identity management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Plans – Free (no SLA, 500k objects), Basic, Premium P1/P2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Protocols – OAuth 2.0, OpenID Connect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V1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Work and school accounts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Active Directory Library (ADAL)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V2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Work, school, and personal accounts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Microsoft Authentication Library (MSAL)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Microsoft Graph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Connects multi services and provides single endpoint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AAD is integrated in Microsoft Graph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0ABB47C-6FCA-4091-9565-D9D44ECC63A3}"/>
              </a:ext>
            </a:extLst>
          </p:cNvPr>
          <p:cNvGrpSpPr/>
          <p:nvPr/>
        </p:nvGrpSpPr>
        <p:grpSpPr>
          <a:xfrm>
            <a:off x="3735925" y="907209"/>
            <a:ext cx="2986571" cy="1360503"/>
            <a:chOff x="4520351" y="881287"/>
            <a:chExt cx="2986571" cy="1360503"/>
          </a:xfrm>
        </p:grpSpPr>
        <p:sp>
          <p:nvSpPr>
            <p:cNvPr id="600" name="Rectangle: Rounded Corners 599">
              <a:extLst>
                <a:ext uri="{FF2B5EF4-FFF2-40B4-BE49-F238E27FC236}">
                  <a16:creationId xmlns:a16="http://schemas.microsoft.com/office/drawing/2014/main" id="{7B282F07-0CEF-4F34-8C12-A54EC397A52A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AD Connect</a:t>
              </a:r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138DBC82-CED9-488F-8006-AE6700ABAEB4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100390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Synchronise on-prem AD identities with Azure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AAD password hash synchronisation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User passwords hashes synched between AD and AAD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Hash synched with any change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Provides single sign-on (SSO)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AAD pass-through authentication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Passwords are not synchronised, but validated on-prem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Provides single sign-on (SSO)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A95A07F-5171-4F9A-9177-794BE8AF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84251">
            <a:off x="10215092" y="8091133"/>
            <a:ext cx="9982821" cy="3150828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AFBF3081-3F12-4772-9B44-BF18D74A4976}"/>
              </a:ext>
            </a:extLst>
          </p:cNvPr>
          <p:cNvSpPr/>
          <p:nvPr/>
        </p:nvSpPr>
        <p:spPr bwMode="auto">
          <a:xfrm>
            <a:off x="7622236" y="394305"/>
            <a:ext cx="6314696" cy="52235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Securing Data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6FF1970-4525-4D9E-A64A-90396C63C395}"/>
              </a:ext>
            </a:extLst>
          </p:cNvPr>
          <p:cNvGrpSpPr/>
          <p:nvPr/>
        </p:nvGrpSpPr>
        <p:grpSpPr>
          <a:xfrm>
            <a:off x="7705241" y="916661"/>
            <a:ext cx="2986571" cy="2494372"/>
            <a:chOff x="1409999" y="881288"/>
            <a:chExt cx="2986571" cy="2494372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C09FDFA2-51D6-484C-A883-D5726479F65F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Key Vault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7DC1112-94D3-4F29-AA82-B12D85B68F2D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213777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X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6DB0622-0F76-4C27-9D8C-49A25CF0EEDC}"/>
              </a:ext>
            </a:extLst>
          </p:cNvPr>
          <p:cNvGrpSpPr/>
          <p:nvPr/>
        </p:nvGrpSpPr>
        <p:grpSpPr>
          <a:xfrm>
            <a:off x="10871195" y="916661"/>
            <a:ext cx="2986571" cy="2496297"/>
            <a:chOff x="4520351" y="881287"/>
            <a:chExt cx="2986571" cy="2496297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CBE471B1-E2F7-4398-8E44-0EC2D677260B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Storage Encryption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5A1A0B1-5C82-4F0B-A9FB-BC7C8BA9F857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213969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B9FBB0A-9CD7-4F99-BA10-634CF1310ECB}"/>
              </a:ext>
            </a:extLst>
          </p:cNvPr>
          <p:cNvSpPr/>
          <p:nvPr/>
        </p:nvSpPr>
        <p:spPr bwMode="auto">
          <a:xfrm>
            <a:off x="14848487" y="11092742"/>
            <a:ext cx="6314696" cy="52235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AI, IoT, and Media Services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23126F7-F303-41E4-9BB4-43D0E3A2D82A}"/>
              </a:ext>
            </a:extLst>
          </p:cNvPr>
          <p:cNvGrpSpPr/>
          <p:nvPr/>
        </p:nvGrpSpPr>
        <p:grpSpPr>
          <a:xfrm>
            <a:off x="14931492" y="11615098"/>
            <a:ext cx="2986571" cy="2494372"/>
            <a:chOff x="1409999" y="881288"/>
            <a:chExt cx="2986571" cy="2494372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01FA059B-3E4D-404D-8854-5C666946713C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X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77A260F-2B02-4B76-A75A-EA425FEA2878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213777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X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5D52478-90EE-4DE3-B19A-6388E474F342}"/>
              </a:ext>
            </a:extLst>
          </p:cNvPr>
          <p:cNvGrpSpPr/>
          <p:nvPr/>
        </p:nvGrpSpPr>
        <p:grpSpPr>
          <a:xfrm>
            <a:off x="18097446" y="11615098"/>
            <a:ext cx="2986571" cy="2496297"/>
            <a:chOff x="4520351" y="881287"/>
            <a:chExt cx="2986571" cy="2496297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784E968D-80A7-480C-811C-98B8A84A6A72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XX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D199DFD-EE7F-4275-A206-F7AA517D13D0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213969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E4C6CDC7-6CDC-45C3-A855-7B889C1AD5B0}"/>
              </a:ext>
            </a:extLst>
          </p:cNvPr>
          <p:cNvSpPr txBox="1"/>
          <p:nvPr/>
        </p:nvSpPr>
        <p:spPr>
          <a:xfrm>
            <a:off x="7760909" y="6068578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2/3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64CBE3-0F3D-4327-B7D5-053F5FC8ED6D}"/>
              </a:ext>
            </a:extLst>
          </p:cNvPr>
          <p:cNvGrpSpPr/>
          <p:nvPr/>
        </p:nvGrpSpPr>
        <p:grpSpPr>
          <a:xfrm>
            <a:off x="569970" y="2840761"/>
            <a:ext cx="2986571" cy="1304519"/>
            <a:chOff x="1409999" y="881288"/>
            <a:chExt cx="2986571" cy="130451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9E85396-C93D-4633-B243-532D6E070D60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AD Federation Services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FB01E7-60C3-49FC-B074-80E9977EB5C8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94792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Authentication provider for external users to on-prem 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WEB SSO for federated users accessing on-prem apps, using Azure AD Connect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Web Services (WS) – WS-Federation compatible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No external user account management – own credentials using Security Assertion Markup Language (SAML)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Install on-prem of Azure VM and use MS Graph.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0EEB67-CB7E-4EE9-AB92-5B034CA6ECCB}"/>
              </a:ext>
            </a:extLst>
          </p:cNvPr>
          <p:cNvGrpSpPr/>
          <p:nvPr/>
        </p:nvGrpSpPr>
        <p:grpSpPr>
          <a:xfrm>
            <a:off x="569970" y="4233746"/>
            <a:ext cx="2986571" cy="940599"/>
            <a:chOff x="4520351" y="881287"/>
            <a:chExt cx="2986571" cy="9405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EFC2E51-A4FA-4C3E-A37D-88FEFEDCA518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Multi-Factor Authentication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9C80154-19B9-45AF-AA90-919EC8C89FCB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584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Two step verification (MFA)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Know – password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Have – phone, verification app, 3</a:t>
              </a:r>
              <a:r>
                <a:rPr lang="en-CA" sz="800" baseline="300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rd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 party OAuth tokens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Are - biometrics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5405A0-7090-464D-B785-4967F2C640A3}"/>
              </a:ext>
            </a:extLst>
          </p:cNvPr>
          <p:cNvGrpSpPr/>
          <p:nvPr/>
        </p:nvGrpSpPr>
        <p:grpSpPr>
          <a:xfrm>
            <a:off x="3734346" y="3863949"/>
            <a:ext cx="2986571" cy="1310396"/>
            <a:chOff x="1409999" y="881288"/>
            <a:chExt cx="2986571" cy="1310396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F44725D-B076-4411-A937-6B8A50E1D275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AD Business to Business B2B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880703F-A8BD-4A02-A3E2-6C7E32C29478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95379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Enables organizations to work safely with others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Enabled by default for all AAD tenants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Integrated with Office 365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AD Premium Features requires license ration of 5:1</a:t>
              </a:r>
              <a:b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</a:b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Every AS Premium licence = five external users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Set conditions for users, for example, enforce MFA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Use policies to delegate permissions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A961375-2B7D-4E95-B96C-9FA733515BF3}"/>
              </a:ext>
            </a:extLst>
          </p:cNvPr>
          <p:cNvGrpSpPr/>
          <p:nvPr/>
        </p:nvGrpSpPr>
        <p:grpSpPr>
          <a:xfrm>
            <a:off x="3734346" y="2460373"/>
            <a:ext cx="2986571" cy="1210946"/>
            <a:chOff x="4520351" y="881287"/>
            <a:chExt cx="2986571" cy="121094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9553AE0-9C04-4219-A1AB-A948A0765F09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AD Business to Consumer B2C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2F4758C-CD83-4C31-BF3A-EF47C3D37B65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85434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identity management for mobile and web apps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Leveraged using MSAL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Social Accounts – Facebook, Google,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LinkedInn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Enterprise Accounts – OpenID Connect, SAM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Local accounts – email/user and password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 must be registered inside Azure B2C tenant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16A9A2-2853-48F7-8902-388B0E6553F2}"/>
              </a:ext>
            </a:extLst>
          </p:cNvPr>
          <p:cNvGrpSpPr/>
          <p:nvPr/>
        </p:nvGrpSpPr>
        <p:grpSpPr>
          <a:xfrm>
            <a:off x="7704452" y="3595222"/>
            <a:ext cx="2986571" cy="2494372"/>
            <a:chOff x="1409999" y="881288"/>
            <a:chExt cx="2986571" cy="2494372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FF75B13-1875-4D78-9CBF-02F9466D8473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Disk Encryption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33A0E3-EBA8-4114-A58A-12DEC28F8265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213777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X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976A9A-C377-4DD7-845B-2FCBFBCD1B06}"/>
              </a:ext>
            </a:extLst>
          </p:cNvPr>
          <p:cNvGrpSpPr/>
          <p:nvPr/>
        </p:nvGrpSpPr>
        <p:grpSpPr>
          <a:xfrm>
            <a:off x="10870406" y="3595222"/>
            <a:ext cx="2986571" cy="2496297"/>
            <a:chOff x="4520351" y="881287"/>
            <a:chExt cx="2986571" cy="2496297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0EE29A0-2CAA-414D-BD10-85443109A0F8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SQL Database Security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4F705A-62B5-48BE-AA37-F2811E3ED744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213969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EC9DC9-C17D-4D00-933C-082BB96DA70A}"/>
              </a:ext>
            </a:extLst>
          </p:cNvPr>
          <p:cNvGrpSpPr/>
          <p:nvPr/>
        </p:nvGrpSpPr>
        <p:grpSpPr>
          <a:xfrm>
            <a:off x="7765180" y="6251532"/>
            <a:ext cx="2986571" cy="2494372"/>
            <a:chOff x="1409999" y="881288"/>
            <a:chExt cx="2986571" cy="2494372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D192323-CD5A-4C7F-B231-C70CBB8C7786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AD Managed Service Identity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B4E6719-54AA-42E9-B4D1-8171D14FB6D7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213777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X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5EDC57B-C3AE-495A-8223-B6C690ED017D}"/>
              </a:ext>
            </a:extLst>
          </p:cNvPr>
          <p:cNvSpPr/>
          <p:nvPr/>
        </p:nvSpPr>
        <p:spPr bwMode="auto">
          <a:xfrm>
            <a:off x="7760909" y="11189441"/>
            <a:ext cx="6314696" cy="425657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Messaging Services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AAA18FE-B2F5-4EE8-811F-CD76586772FA}"/>
              </a:ext>
            </a:extLst>
          </p:cNvPr>
          <p:cNvGrpSpPr/>
          <p:nvPr/>
        </p:nvGrpSpPr>
        <p:grpSpPr>
          <a:xfrm>
            <a:off x="7843914" y="11615099"/>
            <a:ext cx="2986571" cy="2494372"/>
            <a:chOff x="1409999" y="881288"/>
            <a:chExt cx="2986571" cy="249437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BD67479-2FD2-4CF7-A3CC-64D4F6B06236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X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5C1549-B7E1-47C7-BC5F-445D64617D49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213777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X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C5C93F-664E-4570-BA2F-F73494718CFE}"/>
              </a:ext>
            </a:extLst>
          </p:cNvPr>
          <p:cNvGrpSpPr/>
          <p:nvPr/>
        </p:nvGrpSpPr>
        <p:grpSpPr>
          <a:xfrm>
            <a:off x="11009868" y="11615099"/>
            <a:ext cx="2986571" cy="2496297"/>
            <a:chOff x="4520351" y="881287"/>
            <a:chExt cx="2986571" cy="2496297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253A917-36E9-4895-ACF5-D51AAAB85800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XX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83CC65F-880C-4D38-9BA9-ACE002C14391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213969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533535A6-0C07-41A6-8039-DAF1AA4D0935}"/>
              </a:ext>
            </a:extLst>
          </p:cNvPr>
          <p:cNvSpPr/>
          <p:nvPr/>
        </p:nvSpPr>
        <p:spPr bwMode="auto">
          <a:xfrm>
            <a:off x="673331" y="11182470"/>
            <a:ext cx="6314696" cy="52235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Monitoring and Logging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FDE472B-FBEE-447B-87DB-D96C47E18AEF}"/>
              </a:ext>
            </a:extLst>
          </p:cNvPr>
          <p:cNvGrpSpPr/>
          <p:nvPr/>
        </p:nvGrpSpPr>
        <p:grpSpPr>
          <a:xfrm>
            <a:off x="756336" y="11704826"/>
            <a:ext cx="2986571" cy="2494372"/>
            <a:chOff x="1409999" y="881288"/>
            <a:chExt cx="2986571" cy="2494372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931DEAB-50B7-4EFB-BC18-8F5AC8884902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X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1F7D08C-343D-4328-A769-C1A57120D084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213777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X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A806D5-0892-438E-BCBC-547AAAE5BAA0}"/>
              </a:ext>
            </a:extLst>
          </p:cNvPr>
          <p:cNvGrpSpPr/>
          <p:nvPr/>
        </p:nvGrpSpPr>
        <p:grpSpPr>
          <a:xfrm>
            <a:off x="3922290" y="11704826"/>
            <a:ext cx="2986571" cy="2496297"/>
            <a:chOff x="4520351" y="881287"/>
            <a:chExt cx="2986571" cy="2496297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FD18988-FE7F-4442-A735-DAFFB22514EC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XX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C234B1F-8872-44AC-97BE-44AC46A01BF3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213969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51AAE07-9842-44FD-9426-B949B79DEE77}"/>
              </a:ext>
            </a:extLst>
          </p:cNvPr>
          <p:cNvSpPr/>
          <p:nvPr/>
        </p:nvSpPr>
        <p:spPr bwMode="auto">
          <a:xfrm>
            <a:off x="15068929" y="461806"/>
            <a:ext cx="6314696" cy="52235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Governance and Policies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52A356E-FA4A-4951-A419-CAC92AEDF9E8}"/>
              </a:ext>
            </a:extLst>
          </p:cNvPr>
          <p:cNvGrpSpPr/>
          <p:nvPr/>
        </p:nvGrpSpPr>
        <p:grpSpPr>
          <a:xfrm>
            <a:off x="15151934" y="984162"/>
            <a:ext cx="2986571" cy="2494372"/>
            <a:chOff x="1409999" y="881288"/>
            <a:chExt cx="2986571" cy="2494372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82BD42E-E09B-41BA-B545-07A0B4C42F2A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X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11389EA-1B77-423F-9345-0A952C4EA4E0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213777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X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3AB4AA4-4234-45E9-B03F-49AEFE75BDE7}"/>
              </a:ext>
            </a:extLst>
          </p:cNvPr>
          <p:cNvGrpSpPr/>
          <p:nvPr/>
        </p:nvGrpSpPr>
        <p:grpSpPr>
          <a:xfrm>
            <a:off x="18317888" y="984162"/>
            <a:ext cx="2986571" cy="2496297"/>
            <a:chOff x="4520351" y="881287"/>
            <a:chExt cx="2986571" cy="2496297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95E25F2-6155-4CD3-A3CE-A068FA415ABD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XX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C74E9D3-AE03-4F5A-BAE0-60E7EF90B7A1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213969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F896-7372-4F28-8CF1-EC1D58DCDB98}"/>
              </a:ext>
            </a:extLst>
          </p:cNvPr>
          <p:cNvSpPr/>
          <p:nvPr/>
        </p:nvSpPr>
        <p:spPr bwMode="auto">
          <a:xfrm>
            <a:off x="581720" y="5856052"/>
            <a:ext cx="6314696" cy="52235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Operations </a:t>
            </a:r>
            <a:r>
              <a:rPr lang="en-CA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Automation Strategies</a:t>
            </a:r>
            <a:endParaRPr lang="en-CA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C503BEE-4A00-4E06-A294-0CE2D6BD77FE}"/>
              </a:ext>
            </a:extLst>
          </p:cNvPr>
          <p:cNvGrpSpPr/>
          <p:nvPr/>
        </p:nvGrpSpPr>
        <p:grpSpPr>
          <a:xfrm>
            <a:off x="664725" y="6378408"/>
            <a:ext cx="2986571" cy="2494372"/>
            <a:chOff x="1409999" y="881288"/>
            <a:chExt cx="2986571" cy="2494372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89CBBA76-7249-4E79-A4D9-CB50B9B1A389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6DEBF43-5D36-4461-863A-DA00D8A4CBE8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213777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X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E7E64DB-4FEE-44E4-8442-84C23B883804}"/>
              </a:ext>
            </a:extLst>
          </p:cNvPr>
          <p:cNvGrpSpPr/>
          <p:nvPr/>
        </p:nvGrpSpPr>
        <p:grpSpPr>
          <a:xfrm>
            <a:off x="3830679" y="6378408"/>
            <a:ext cx="2986571" cy="2496297"/>
            <a:chOff x="4520351" y="881287"/>
            <a:chExt cx="2986571" cy="2496297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0CE0502-5472-4A5D-A43E-B5CDC187EE66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XX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9361108-8AF7-4172-AFA7-E5300572FEB0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213969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83956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172DF-8469-4F85-8BA3-1673AD9B6AD3}"/>
              </a:ext>
            </a:extLst>
          </p:cNvPr>
          <p:cNvSpPr/>
          <p:nvPr/>
        </p:nvSpPr>
        <p:spPr bwMode="auto">
          <a:xfrm>
            <a:off x="0" y="0"/>
            <a:ext cx="894521" cy="151193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 rot="16200000">
            <a:off x="-6155419" y="7227055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3/3</a:t>
            </a:r>
            <a:endParaRPr lang="en-CA" sz="4800" baseline="300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pic>
        <p:nvPicPr>
          <p:cNvPr id="1026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956B47C8-EDED-4499-8B3D-83BE6E0B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87" y="238979"/>
            <a:ext cx="701992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ent ingestion &#10;Device management &#10;Messaging &#10;Multiple consumers &#10;Multiple senders &#10;Use for decoupling &#10;Use for publish/subscribe &#10;Max message size &#10;Event &#10;Grid &#10;x &#10;x &#10;x &#10;x &#10;x &#10;64 KB &#10;Event &#10;Hubs &#10;x &#10;x &#10;x &#10;x &#10;x &#10;256 KB &#10;10T Hub &#10;x &#10;x &#10;x &#10;x &#10;x &#10;x &#10;256 KB &#10;TO ics &#10;x &#10;x &#10;x &#10;x &#10;1 MB &#10;Service Bus &#10;ueues &#10;x &#10;x &#10;x &#10;1 MB &#10;Storage &#10;ueues &#10;x &#10;x &#10;x &#10;64 KB ">
            <a:extLst>
              <a:ext uri="{FF2B5EF4-FFF2-40B4-BE49-F238E27FC236}">
                <a16:creationId xmlns:a16="http://schemas.microsoft.com/office/drawing/2014/main" id="{7C8EF6E5-C65D-4921-850E-AAD53A15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99" y="8249118"/>
            <a:ext cx="7019925" cy="245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149EFB94-6835-44E4-B8E2-68107FBB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99" y="11498903"/>
            <a:ext cx="7019925" cy="34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agram of load-balancing architecture">
            <a:extLst>
              <a:ext uri="{FF2B5EF4-FFF2-40B4-BE49-F238E27FC236}">
                <a16:creationId xmlns:a16="http://schemas.microsoft.com/office/drawing/2014/main" id="{59102781-11D3-43B0-B5B0-DC7E9AB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638" y="4810827"/>
            <a:ext cx="9568684" cy="587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B2D99-374F-4A3D-9E1C-2F3A0A75BA34}"/>
              </a:ext>
            </a:extLst>
          </p:cNvPr>
          <p:cNvSpPr txBox="1"/>
          <p:nvPr/>
        </p:nvSpPr>
        <p:spPr>
          <a:xfrm>
            <a:off x="1448888" y="629575"/>
            <a:ext cx="1539909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Options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7ECBAA-3334-4FE2-82A6-A242F43A0409}"/>
              </a:ext>
            </a:extLst>
          </p:cNvPr>
          <p:cNvSpPr txBox="1"/>
          <p:nvPr/>
        </p:nvSpPr>
        <p:spPr>
          <a:xfrm>
            <a:off x="1118087" y="7259493"/>
            <a:ext cx="2033121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for Msg/Events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6221D-B019-48C0-B5B2-62BBE880EE9E}"/>
              </a:ext>
            </a:extLst>
          </p:cNvPr>
          <p:cNvSpPr txBox="1"/>
          <p:nvPr/>
        </p:nvSpPr>
        <p:spPr>
          <a:xfrm>
            <a:off x="8442579" y="6278411"/>
            <a:ext cx="2424446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Service for Containers</a:t>
            </a:r>
          </a:p>
        </p:txBody>
      </p:sp>
      <p:pic>
        <p:nvPicPr>
          <p:cNvPr id="1036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9AA1AF08-5720-496F-AAB5-585269D8A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685" y="386539"/>
            <a:ext cx="7638644" cy="416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060BD3-1718-4AC9-859D-21BBF3DEBDB6}"/>
              </a:ext>
            </a:extLst>
          </p:cNvPr>
          <p:cNvSpPr txBox="1"/>
          <p:nvPr/>
        </p:nvSpPr>
        <p:spPr>
          <a:xfrm>
            <a:off x="1162599" y="10018050"/>
            <a:ext cx="156094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Containerisation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63B3E1-9C9E-40A1-9979-F99276BBA002}"/>
              </a:ext>
            </a:extLst>
          </p:cNvPr>
          <p:cNvGrpSpPr/>
          <p:nvPr/>
        </p:nvGrpSpPr>
        <p:grpSpPr>
          <a:xfrm>
            <a:off x="4009022" y="4798972"/>
            <a:ext cx="5757103" cy="2652528"/>
            <a:chOff x="4009022" y="4312175"/>
            <a:chExt cx="5757103" cy="2652528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9B294BE3-CB12-4F4C-93BD-5500BC0CD226}"/>
                </a:ext>
              </a:extLst>
            </p:cNvPr>
            <p:cNvSpPr/>
            <p:nvPr/>
          </p:nvSpPr>
          <p:spPr bwMode="auto">
            <a:xfrm>
              <a:off x="5961494" y="4312175"/>
              <a:ext cx="378345" cy="266700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F98FFA66-F2DD-4BC6-BBE9-062FCB32616B}"/>
                </a:ext>
              </a:extLst>
            </p:cNvPr>
            <p:cNvSpPr/>
            <p:nvPr/>
          </p:nvSpPr>
          <p:spPr bwMode="auto">
            <a:xfrm rot="10800000">
              <a:off x="7422275" y="6695477"/>
              <a:ext cx="378345" cy="266700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5D57AEFC-1D88-4318-874A-D06F352029B3}"/>
                </a:ext>
              </a:extLst>
            </p:cNvPr>
            <p:cNvSpPr/>
            <p:nvPr/>
          </p:nvSpPr>
          <p:spPr bwMode="auto">
            <a:xfrm rot="10800000">
              <a:off x="6591088" y="6698003"/>
              <a:ext cx="378345" cy="266700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28" name="Picture 4" descr="Azure Service Bus Queues &#10;Message lifetime &gt; 7 days &#10;Guaranteed (first in—first out) ordered &#10;Duplicate detection &#10;Message size sl MB &#10;Azure Storage Queues &#10;Message lifetime &lt;/days &#10;Queue size &gt;80 GB &#10;Transaction logs &#10;Message size s64 KB ">
              <a:extLst>
                <a:ext uri="{FF2B5EF4-FFF2-40B4-BE49-F238E27FC236}">
                  <a16:creationId xmlns:a16="http://schemas.microsoft.com/office/drawing/2014/main" id="{75F45244-ACE0-4F71-941F-C5612C667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9022" y="4967477"/>
              <a:ext cx="5757103" cy="145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A4EDF68-1FD6-401D-AABF-E144FBECD51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798093">
            <a:off x="8269527" y="10455721"/>
            <a:ext cx="7796484" cy="24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98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plate (March 2016)">
  <a:themeElements>
    <a:clrScheme name="Custom 2">
      <a:dk1>
        <a:srgbClr val="3C3C3C"/>
      </a:dk1>
      <a:lt1>
        <a:srgbClr val="FFFFFF"/>
      </a:lt1>
      <a:dk2>
        <a:srgbClr val="5C2D91"/>
      </a:dk2>
      <a:lt2>
        <a:srgbClr val="FFFFFF"/>
      </a:lt2>
      <a:accent1>
        <a:srgbClr val="5C2D91"/>
      </a:accent1>
      <a:accent2>
        <a:srgbClr val="0078D7"/>
      </a:accent2>
      <a:accent3>
        <a:srgbClr val="008272"/>
      </a:accent3>
      <a:accent4>
        <a:srgbClr val="00B0F0"/>
      </a:accent4>
      <a:accent5>
        <a:srgbClr val="00B294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" id="{67FAA352-B2C8-44C1-9D64-1BBF1A5C5A77}" vid="{6DB45715-9256-4D34-9929-871A11C9B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4" ma:contentTypeDescription="Create a new document." ma:contentTypeScope="" ma:versionID="be2c86c74b3bb227d6f27514678f23d5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136e9e548b6d3962354304dc946cac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BD28E6-9582-48F2-A1BB-45FE2A6D9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6C01A9-0361-4788-ABEE-257A7848F8D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89C46102-D426-4E73-8F6F-5286B23D2EE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37CEF67-DE3E-432B-9E16-FF411AFDFA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2336</Words>
  <Application>Microsoft Office PowerPoint</Application>
  <PresentationFormat>Custom</PresentationFormat>
  <Paragraphs>491</Paragraphs>
  <Slides>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Segoe UI</vt:lpstr>
      <vt:lpstr>Segoe UI Black</vt:lpstr>
      <vt:lpstr>Segoe UI Light</vt:lpstr>
      <vt:lpstr>Symbol</vt:lpstr>
      <vt:lpstr>Wingdings</vt:lpstr>
      <vt:lpstr>1_Template (March 2016)</vt:lpstr>
      <vt:lpstr>Poster guidance                   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2015-09-25T02:44:35Z</dcterms:created>
  <dcterms:modified xsi:type="dcterms:W3CDTF">2018-09-24T01:43:37Z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willys@microsoft.com</vt:lpwstr>
  </property>
  <property fmtid="{D5CDD505-2E9C-101B-9397-08002B2CF9AE}" pid="5" name="MSIP_Label_f42aa342-8706-4288-bd11-ebb85995028c_SetDate">
    <vt:lpwstr>2017-12-20T14:57:29.7245752Z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0x010100F5F187B9059DF945B25AB5B2F3BA0895</vt:lpwstr>
  </property>
</Properties>
</file>