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5"/>
  </p:sldMasterIdLst>
  <p:notesMasterIdLst>
    <p:notesMasterId r:id="rId9"/>
  </p:notesMasterIdLst>
  <p:sldIdLst>
    <p:sldId id="536" r:id="rId6"/>
    <p:sldId id="262" r:id="rId7"/>
    <p:sldId id="537" r:id="rId8"/>
  </p:sldIdLst>
  <p:sldSz cx="21383625" cy="15119350"/>
  <p:notesSz cx="6858000" cy="9144000"/>
  <p:defaultTextStyle>
    <a:defPPr>
      <a:defRPr lang="en-US"/>
    </a:defPPr>
    <a:lvl1pPr marL="0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1pPr>
    <a:lvl2pPr marL="876021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2pPr>
    <a:lvl3pPr marL="1752042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3pPr>
    <a:lvl4pPr marL="2628064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4pPr>
    <a:lvl5pPr marL="3504085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5pPr>
    <a:lvl6pPr marL="4380106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6pPr>
    <a:lvl7pPr marL="5256127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7pPr>
    <a:lvl8pPr marL="6132148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8pPr>
    <a:lvl9pPr marL="7008170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FF7C80"/>
    <a:srgbClr val="CC99FF"/>
    <a:srgbClr val="DDC4F4"/>
    <a:srgbClr val="F1E7FB"/>
    <a:srgbClr val="C9A7E4"/>
    <a:srgbClr val="9900CC"/>
    <a:srgbClr val="CC66FF"/>
    <a:srgbClr val="FFF1FF"/>
    <a:srgbClr val="B2B2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65DF1B-BDBD-4C65-B800-57BC369A3079}" v="3" dt="2018-09-05T12:29:46.195"/>
    <p1510:client id="{15C3C069-99D8-4210-BE71-84A0F6E1D5B8}" v="3756" dt="2018-09-06T04:14:14.1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4" autoAdjust="0"/>
    <p:restoredTop sz="96294" autoAdjust="0"/>
  </p:normalViewPr>
  <p:slideViewPr>
    <p:cSldViewPr snapToGrid="0">
      <p:cViewPr>
        <p:scale>
          <a:sx n="25" d="100"/>
          <a:sy n="25" d="100"/>
        </p:scale>
        <p:origin x="2395" y="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766DD-CA99-4D5F-A9B2-EF5EF0A37C93}" type="datetimeFigureOut">
              <a:rPr lang="en-CA" smtClean="0"/>
              <a:t>2018-09-05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6BC86-95D1-4D2A-9927-7C0E5DDC1B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7823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9/5/2018 7:54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40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6BC86-95D1-4D2A-9927-7C0E5DDC1B2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7482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6BC86-95D1-4D2A-9927-7C0E5DDC1B26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7589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0328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1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5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9077" indent="0">
              <a:buNone/>
              <a:defRPr sz="3435">
                <a:solidFill>
                  <a:schemeClr val="tx1"/>
                </a:solidFill>
              </a:defRPr>
            </a:lvl2pPr>
            <a:lvl3pPr marL="384441" indent="0">
              <a:buNone/>
              <a:defRPr sz="3435">
                <a:solidFill>
                  <a:schemeClr val="tx1"/>
                </a:solidFill>
              </a:defRPr>
            </a:lvl3pPr>
            <a:lvl4pPr marL="817958" indent="0">
              <a:buNone/>
              <a:defRPr sz="3091">
                <a:solidFill>
                  <a:schemeClr val="tx1"/>
                </a:solidFill>
              </a:defRPr>
            </a:lvl4pPr>
            <a:lvl5pPr marL="1270563" indent="0">
              <a:buNone/>
              <a:defRPr sz="309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096047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1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bg1"/>
                </a:solidFill>
              </a:defRPr>
            </a:lvl1pPr>
            <a:lvl2pPr marL="0" indent="0">
              <a:buNone/>
              <a:defRPr sz="3435"/>
            </a:lvl2pPr>
            <a:lvl3pPr marL="398072" indent="0">
              <a:buNone/>
              <a:tabLst/>
              <a:defRPr sz="3435"/>
            </a:lvl3pPr>
            <a:lvl4pPr marL="790694" indent="0">
              <a:buNone/>
              <a:defRPr/>
            </a:lvl4pPr>
            <a:lvl5pPr marL="117785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bg1"/>
                </a:solidFill>
              </a:defRPr>
            </a:lvl1pPr>
            <a:lvl2pPr marL="0" indent="0">
              <a:buNone/>
              <a:defRPr sz="3435"/>
            </a:lvl2pPr>
            <a:lvl3pPr marL="398072" indent="0">
              <a:buNone/>
              <a:tabLst/>
              <a:defRPr sz="3435"/>
            </a:lvl3pPr>
            <a:lvl4pPr marL="790694" indent="0">
              <a:buNone/>
              <a:defRPr/>
            </a:lvl4pPr>
            <a:lvl5pPr marL="117785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88842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2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629219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3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09681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4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985179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5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633928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2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-2" y="0"/>
            <a:ext cx="10696219" cy="15119350"/>
          </a:xfrm>
          <a:prstGeom prst="rect">
            <a:avLst/>
          </a:prstGeom>
          <a:solidFill>
            <a:srgbClr val="682A7A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57018" tIns="78507" rIns="157018" bIns="7850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56970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435" b="0" i="0" u="none" strike="noStrike" kern="0" cap="none" spc="-86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72225" y="638270"/>
            <a:ext cx="9433472" cy="3293586"/>
          </a:xfrm>
        </p:spPr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920452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3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2" y="0"/>
            <a:ext cx="10696219" cy="15119350"/>
          </a:xfrm>
          <a:prstGeom prst="rect">
            <a:avLst/>
          </a:prstGeom>
          <a:solidFill>
            <a:srgbClr val="5C2D9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57018" tIns="78507" rIns="157018" bIns="7850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56970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435" b="0" i="0" u="none" strike="noStrike" kern="0" cap="none" spc="-86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2225" y="638270"/>
            <a:ext cx="9433472" cy="3293586"/>
          </a:xfrm>
        </p:spPr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454876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4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2" y="0"/>
            <a:ext cx="10696219" cy="1511935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57018" tIns="78507" rIns="157018" bIns="7850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56970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435" b="0" i="0" u="none" strike="noStrike" kern="0" cap="none" spc="-86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2225" y="638270"/>
            <a:ext cx="9433472" cy="3293586"/>
          </a:xfrm>
        </p:spPr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405047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5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2" y="0"/>
            <a:ext cx="10696219" cy="1511935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57018" tIns="78507" rIns="157018" bIns="7850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56970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435" b="0" i="0" u="none" strike="noStrike" kern="0" cap="none" spc="-86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2225" y="638270"/>
            <a:ext cx="9433472" cy="3293586"/>
          </a:xfrm>
        </p:spPr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815539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3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3362945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1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/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09676682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2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37347236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3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05591731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4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691487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5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12307059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1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34484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2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16152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3)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398053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4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0183763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0"/>
            <a:ext cx="21357012" cy="1509360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-1" y="0"/>
            <a:ext cx="21357012" cy="1511935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4449" tIns="251559" rIns="314449" bIns="2515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60329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127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MS logo white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86122" y="13446737"/>
            <a:ext cx="2358368" cy="63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1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4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05466091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0"/>
            <a:ext cx="21357012" cy="15093606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auto">
          <a:xfrm>
            <a:off x="-1" y="0"/>
            <a:ext cx="21357012" cy="15119350"/>
          </a:xfrm>
          <a:prstGeom prst="rect">
            <a:avLst/>
          </a:prstGeom>
          <a:solidFill>
            <a:srgbClr val="502784">
              <a:alpha val="7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4449" tIns="251559" rIns="314449" bIns="2515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60329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127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MS logo white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83392" y="13417535"/>
            <a:ext cx="2358368" cy="635113"/>
          </a:xfrm>
          <a:prstGeom prst="rect">
            <a:avLst/>
          </a:prstGeom>
        </p:spPr>
      </p:pic>
      <p:pic>
        <p:nvPicPr>
          <p:cNvPr id="5" name="MS logo white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86122" y="13446737"/>
            <a:ext cx="2358368" cy="63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 (3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800993" y="6798324"/>
            <a:ext cx="5647852" cy="1522706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 userDrawn="1"/>
        </p:nvSpPr>
        <p:spPr bwMode="blackWhite">
          <a:xfrm>
            <a:off x="472223" y="13602696"/>
            <a:ext cx="20386233" cy="69244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314091" tIns="251274" rIns="314091" bIns="251274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1601215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2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Segoe UI" pitchFamily="34" charset="0"/>
              </a:rPr>
              <a:t>© 2015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55865752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472220" y="2621696"/>
            <a:ext cx="20439186" cy="4064318"/>
          </a:xfrm>
          <a:prstGeom prst="rect">
            <a:avLst/>
          </a:prstGeom>
        </p:spPr>
        <p:txBody>
          <a:bodyPr/>
          <a:lstStyle>
            <a:lvl1pPr marL="498958" indent="-498958">
              <a:buClr>
                <a:schemeClr val="tx1"/>
              </a:buClr>
              <a:buSzPct val="90000"/>
              <a:buFont typeface="Arial" pitchFamily="34" charset="0"/>
              <a:buChar char="•"/>
              <a:defRPr sz="618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981556" indent="-482599">
              <a:buClr>
                <a:schemeClr val="tx1"/>
              </a:buClr>
              <a:buSzPct val="90000"/>
              <a:buFont typeface="Arial" pitchFamily="34" charset="0"/>
              <a:buChar char="•"/>
              <a:defRPr sz="549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480515" indent="-498958">
              <a:buClr>
                <a:schemeClr val="tx1"/>
              </a:buClr>
              <a:buSzPct val="90000"/>
              <a:buFont typeface="Arial" pitchFamily="34" charset="0"/>
              <a:buChar char="•"/>
              <a:defRPr sz="480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873137" indent="-392623">
              <a:buClr>
                <a:schemeClr val="tx1"/>
              </a:buClr>
              <a:buSzPct val="90000"/>
              <a:buFont typeface="Arial" pitchFamily="34" charset="0"/>
              <a:buChar char="•"/>
              <a:defRPr sz="412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265760" indent="-392623">
              <a:buClr>
                <a:schemeClr val="tx1"/>
              </a:buClr>
              <a:buSzPct val="90000"/>
              <a:buFont typeface="Arial" pitchFamily="34" charset="0"/>
              <a:buChar char="•"/>
              <a:defRPr sz="343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13754413"/>
            <a:ext cx="21383627" cy="1364940"/>
          </a:xfrm>
          <a:prstGeom prst="rect">
            <a:avLst/>
          </a:prstGeom>
          <a:solidFill>
            <a:srgbClr val="FFFF99"/>
          </a:solidFill>
        </p:spPr>
        <p:txBody>
          <a:bodyPr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6355" spc="-8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0477012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B527-6926-47A2-AB35-8907638AD74C}" type="datetimeFigureOut">
              <a:rPr lang="en-CA" smtClean="0"/>
              <a:t>2018-09-05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CA4C-FDFC-4150-BED2-2FD3B6BD6F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414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5)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8876403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6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4557847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1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9077" indent="0">
              <a:buNone/>
              <a:defRPr sz="3435"/>
            </a:lvl2pPr>
            <a:lvl3pPr marL="384441" indent="0">
              <a:buNone/>
              <a:defRPr sz="3435"/>
            </a:lvl3pPr>
            <a:lvl4pPr marL="817958" indent="0">
              <a:buNone/>
              <a:defRPr sz="3091"/>
            </a:lvl4pPr>
            <a:lvl5pPr marL="1270563" indent="0">
              <a:buNone/>
              <a:defRPr sz="309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749703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2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9077" indent="0">
              <a:buNone/>
              <a:defRPr sz="3435">
                <a:solidFill>
                  <a:schemeClr val="tx1"/>
                </a:solidFill>
              </a:defRPr>
            </a:lvl2pPr>
            <a:lvl3pPr marL="384441" indent="0">
              <a:buNone/>
              <a:defRPr sz="3435">
                <a:solidFill>
                  <a:schemeClr val="tx1"/>
                </a:solidFill>
              </a:defRPr>
            </a:lvl3pPr>
            <a:lvl4pPr marL="817958" indent="0">
              <a:buNone/>
              <a:defRPr sz="3091">
                <a:solidFill>
                  <a:schemeClr val="tx1"/>
                </a:solidFill>
              </a:defRPr>
            </a:lvl4pPr>
            <a:lvl5pPr marL="1270563" indent="0">
              <a:buNone/>
              <a:defRPr sz="309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904174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3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9077" indent="0">
              <a:buNone/>
              <a:defRPr sz="3435">
                <a:solidFill>
                  <a:schemeClr val="tx1"/>
                </a:solidFill>
              </a:defRPr>
            </a:lvl2pPr>
            <a:lvl3pPr marL="384441" indent="0">
              <a:buNone/>
              <a:defRPr sz="3435">
                <a:solidFill>
                  <a:schemeClr val="tx1"/>
                </a:solidFill>
              </a:defRPr>
            </a:lvl3pPr>
            <a:lvl4pPr marL="817958" indent="0">
              <a:buNone/>
              <a:defRPr sz="3091">
                <a:solidFill>
                  <a:schemeClr val="tx1"/>
                </a:solidFill>
              </a:defRPr>
            </a:lvl4pPr>
            <a:lvl5pPr marL="1270563" indent="0">
              <a:buNone/>
              <a:defRPr sz="309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588937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4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9077" indent="0">
              <a:buNone/>
              <a:defRPr sz="3435">
                <a:solidFill>
                  <a:schemeClr val="tx1"/>
                </a:solidFill>
              </a:defRPr>
            </a:lvl2pPr>
            <a:lvl3pPr marL="384441" indent="0">
              <a:buNone/>
              <a:defRPr sz="3435">
                <a:solidFill>
                  <a:schemeClr val="tx1"/>
                </a:solidFill>
              </a:defRPr>
            </a:lvl3pPr>
            <a:lvl4pPr marL="817958" indent="0">
              <a:buNone/>
              <a:defRPr sz="3091">
                <a:solidFill>
                  <a:schemeClr val="tx1"/>
                </a:solidFill>
              </a:defRPr>
            </a:lvl4pPr>
            <a:lvl5pPr marL="1270563" indent="0">
              <a:buNone/>
              <a:defRPr sz="309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66765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2224" y="638270"/>
            <a:ext cx="20443251" cy="198342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72225" y="2621695"/>
            <a:ext cx="20439181" cy="334854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159472" y="4293374"/>
            <a:ext cx="9290589" cy="70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56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  <p:sldLayoutId id="2147483707" r:id="rId22"/>
    <p:sldLayoutId id="2147483708" r:id="rId23"/>
    <p:sldLayoutId id="2147483709" r:id="rId24"/>
    <p:sldLayoutId id="2147483710" r:id="rId25"/>
    <p:sldLayoutId id="2147483711" r:id="rId26"/>
    <p:sldLayoutId id="2147483712" r:id="rId27"/>
    <p:sldLayoutId id="2147483713" r:id="rId28"/>
    <p:sldLayoutId id="2147483714" r:id="rId29"/>
    <p:sldLayoutId id="2147483715" r:id="rId30"/>
    <p:sldLayoutId id="2147483716" r:id="rId31"/>
    <p:sldLayoutId id="2147483717" r:id="rId32"/>
    <p:sldLayoutId id="2147483718" r:id="rId33"/>
  </p:sldLayoutIdLst>
  <p:transition>
    <p:fade/>
  </p:transition>
  <p:txStyles>
    <p:titleStyle>
      <a:lvl1pPr algn="l" defTabSz="1601982" rtl="0" eaLnBrk="1" latinLnBrk="0" hangingPunct="1">
        <a:lnSpc>
          <a:spcPct val="90000"/>
        </a:lnSpc>
        <a:spcBef>
          <a:spcPct val="0"/>
        </a:spcBef>
        <a:buNone/>
        <a:defRPr lang="en-US" sz="8253" b="0" kern="1200" cap="none" spc="-175" baseline="0" dirty="0" smtClean="0">
          <a:ln w="3175">
            <a:noFill/>
          </a:ln>
          <a:solidFill>
            <a:srgbClr val="50505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Tx/>
        <a:buNone/>
        <a:tabLst/>
        <a:defRPr sz="6871" kern="1200" spc="0" baseline="0">
          <a:solidFill>
            <a:srgbClr val="5C2D91"/>
          </a:solidFill>
          <a:latin typeface="+mj-lt"/>
          <a:ea typeface="+mn-ea"/>
          <a:cs typeface="+mn-cs"/>
        </a:defRPr>
      </a:lvl1pPr>
      <a:lvl2pPr marL="1003363" marR="0" indent="-414432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Symbol" panose="05050102010706020507" pitchFamily="18" charset="2"/>
        <a:buChar char="-"/>
        <a:tabLst/>
        <a:defRPr sz="3439" kern="1200" spc="0" baseline="0">
          <a:solidFill>
            <a:srgbClr val="505050"/>
          </a:solidFill>
          <a:latin typeface="+mn-lt"/>
          <a:ea typeface="+mn-ea"/>
          <a:cs typeface="+mn-cs"/>
        </a:defRPr>
      </a:lvl2pPr>
      <a:lvl3pPr marL="1374172" marR="0" indent="-392620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Segoe UI" panose="020B0502040204020203" pitchFamily="34" charset="0"/>
        <a:buChar char="&gt;"/>
        <a:tabLst/>
        <a:defRPr sz="3439" kern="1200" spc="0" baseline="0">
          <a:solidFill>
            <a:srgbClr val="505050"/>
          </a:solidFill>
          <a:latin typeface="+mn-lt"/>
          <a:ea typeface="+mn-ea"/>
          <a:cs typeface="+mn-cs"/>
        </a:defRPr>
      </a:lvl3pPr>
      <a:lvl4pPr marL="1766790" marR="0" indent="-392620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Segoe UI" panose="020B0502040204020203" pitchFamily="34" charset="0"/>
        <a:buChar char="-"/>
        <a:tabLst/>
        <a:defRPr sz="3095" kern="1200" spc="0" baseline="0">
          <a:solidFill>
            <a:srgbClr val="505050"/>
          </a:solidFill>
          <a:latin typeface="+mn-lt"/>
          <a:ea typeface="+mn-ea"/>
          <a:cs typeface="+mn-cs"/>
        </a:defRPr>
      </a:lvl4pPr>
      <a:lvl5pPr marL="2159410" marR="0" indent="-392620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3095" kern="1200" spc="0" baseline="0">
          <a:solidFill>
            <a:srgbClr val="505050"/>
          </a:solidFill>
          <a:latin typeface="+mn-lt"/>
          <a:ea typeface="+mn-ea"/>
          <a:cs typeface="+mn-cs"/>
        </a:defRPr>
      </a:lvl5pPr>
      <a:lvl6pPr marL="4405450" indent="-400496" algn="l" defTabSz="1601982" rtl="0" eaLnBrk="1" latinLnBrk="0" hangingPunct="1">
        <a:spcBef>
          <a:spcPct val="20000"/>
        </a:spcBef>
        <a:buFont typeface="Arial" pitchFamily="34" charset="0"/>
        <a:buChar char="•"/>
        <a:defRPr sz="3435" kern="1200">
          <a:solidFill>
            <a:schemeClr val="tx1"/>
          </a:solidFill>
          <a:latin typeface="+mn-lt"/>
          <a:ea typeface="+mn-ea"/>
          <a:cs typeface="+mn-cs"/>
        </a:defRPr>
      </a:lvl6pPr>
      <a:lvl7pPr marL="5206443" indent="-400496" algn="l" defTabSz="1601982" rtl="0" eaLnBrk="1" latinLnBrk="0" hangingPunct="1">
        <a:spcBef>
          <a:spcPct val="20000"/>
        </a:spcBef>
        <a:buFont typeface="Arial" pitchFamily="34" charset="0"/>
        <a:buChar char="•"/>
        <a:defRPr sz="3435" kern="1200">
          <a:solidFill>
            <a:schemeClr val="tx1"/>
          </a:solidFill>
          <a:latin typeface="+mn-lt"/>
          <a:ea typeface="+mn-ea"/>
          <a:cs typeface="+mn-cs"/>
        </a:defRPr>
      </a:lvl7pPr>
      <a:lvl8pPr marL="6007436" indent="-400496" algn="l" defTabSz="1601982" rtl="0" eaLnBrk="1" latinLnBrk="0" hangingPunct="1">
        <a:spcBef>
          <a:spcPct val="20000"/>
        </a:spcBef>
        <a:buFont typeface="Arial" pitchFamily="34" charset="0"/>
        <a:buChar char="•"/>
        <a:defRPr sz="3435" kern="1200">
          <a:solidFill>
            <a:schemeClr val="tx1"/>
          </a:solidFill>
          <a:latin typeface="+mn-lt"/>
          <a:ea typeface="+mn-ea"/>
          <a:cs typeface="+mn-cs"/>
        </a:defRPr>
      </a:lvl8pPr>
      <a:lvl9pPr marL="6808429" indent="-400496" algn="l" defTabSz="1601982" rtl="0" eaLnBrk="1" latinLnBrk="0" hangingPunct="1">
        <a:spcBef>
          <a:spcPct val="20000"/>
        </a:spcBef>
        <a:buFont typeface="Arial" pitchFamily="34" charset="0"/>
        <a:buChar char="•"/>
        <a:defRPr sz="34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1pPr>
      <a:lvl2pPr marL="800991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2pPr>
      <a:lvl3pPr marL="1601982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3pPr>
      <a:lvl4pPr marL="2402975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4pPr>
      <a:lvl5pPr marL="3203966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5pPr>
      <a:lvl6pPr marL="4004959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6pPr>
      <a:lvl7pPr marL="4805947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7pPr>
      <a:lvl8pPr marL="5606939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8pPr>
      <a:lvl9pPr marL="6407932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4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30">
          <p15:clr>
            <a:srgbClr val="5ACBF0"/>
          </p15:clr>
        </p15:guide>
        <p15:guide id="11" pos="4204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2">
          <p15:clr>
            <a:srgbClr val="5ACBF0"/>
          </p15:clr>
        </p15:guide>
        <p15:guide id="18" orient="horz" pos="1338">
          <p15:clr>
            <a:srgbClr val="5ACBF0"/>
          </p15:clr>
        </p15:guide>
        <p15:guide id="19" orient="horz" pos="1913">
          <p15:clr>
            <a:srgbClr val="5ACBF0"/>
          </p15:clr>
        </p15:guide>
        <p15:guide id="20" orient="horz" pos="2488">
          <p15:clr>
            <a:srgbClr val="5ACBF0"/>
          </p15:clr>
        </p15:guide>
        <p15:guide id="21" orient="horz" pos="3063">
          <p15:clr>
            <a:srgbClr val="5ACBF0"/>
          </p15:clr>
        </p15:guide>
        <p15:guide id="22" orient="horz" pos="3639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099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Relationship Id="rId4" Type="http://schemas.openxmlformats.org/officeDocument/2006/relationships/hyperlink" Target="http://decolonizeallthethings.com/2015/02/07/under-construction-decolonizing-queer-masculinityies-part-ii-depatriarchalizing-the-body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hyperlink" Target="http://decolonizeallthethings.com/2015/02/07/under-construction-decolonizing-queer-masculinityies-part-ii-depatriarchalizing-the-body" TargetMode="External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443EFF-6CF5-47AE-A589-E591BDF258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188" y="2927502"/>
            <a:ext cx="20436287" cy="10122061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4127" dirty="0"/>
              <a:t>WHO IS YOUR AUDIENCE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Community of PEOPLE interested in Microsoft Azure and architecting Azure solutions. </a:t>
            </a:r>
          </a:p>
          <a:p>
            <a:pPr lvl="1">
              <a:lnSpc>
                <a:spcPct val="100000"/>
              </a:lnSpc>
            </a:pPr>
            <a:endParaRPr lang="en-US" sz="4209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4127" dirty="0"/>
              <a:t>WHAT SHOULD YOUR AUDIENCE TAKE AWAY? (factual)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They need to understand the core topics covered by the 70-535 exam.</a:t>
            </a:r>
          </a:p>
          <a:p>
            <a:pPr lvl="1">
              <a:lnSpc>
                <a:spcPct val="100000"/>
              </a:lnSpc>
            </a:pPr>
            <a:endParaRPr lang="en-US" sz="4209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4127" dirty="0"/>
              <a:t>WHAT DO YOU WANT YOUR AUDIENCE TO KNOW? (feeling)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They need to leave with a positive feeling that there is a visual quick reference guide for studies and solution design.</a:t>
            </a:r>
          </a:p>
          <a:p>
            <a:pPr lvl="1">
              <a:lnSpc>
                <a:spcPct val="100000"/>
              </a:lnSpc>
            </a:pPr>
            <a:endParaRPr lang="en-US" sz="4209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4127" dirty="0"/>
              <a:t>HOW IS THE POSTER PRINTED?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Paper: (1) Satin 160 gsm (Standard) (White) - All Pages 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Page Size: Custom (16.5417 x23.3889)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Final Size: Print on 16.54 x 23.39</a:t>
            </a:r>
          </a:p>
          <a:p>
            <a:pPr marL="498957" lvl="1" indent="0">
              <a:lnSpc>
                <a:spcPct val="100000"/>
              </a:lnSpc>
              <a:buNone/>
            </a:pPr>
            <a:endParaRPr lang="en-US" sz="4209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F69C1C-106E-4D30-AA06-66BA26B8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184" dirty="0"/>
              <a:t>Poster guidance                    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6DAA8-E527-450E-AC92-16B3C60259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DO NOT PRINT THIS SLIDE!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2048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8172DF-8469-4F85-8BA3-1673AD9B6AD3}"/>
              </a:ext>
            </a:extLst>
          </p:cNvPr>
          <p:cNvSpPr/>
          <p:nvPr/>
        </p:nvSpPr>
        <p:spPr bwMode="auto">
          <a:xfrm>
            <a:off x="0" y="0"/>
            <a:ext cx="894521" cy="151193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3873BD-2534-41CE-8B5B-910F1D3277F2}"/>
              </a:ext>
            </a:extLst>
          </p:cNvPr>
          <p:cNvSpPr txBox="1"/>
          <p:nvPr/>
        </p:nvSpPr>
        <p:spPr>
          <a:xfrm rot="16200000">
            <a:off x="-6155419" y="7227055"/>
            <a:ext cx="13102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Architecting Microsoft Azure Solutions</a:t>
            </a:r>
            <a:endParaRPr lang="en-CA" sz="4800" dirty="0">
              <a:solidFill>
                <a:schemeClr val="tx2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F356EB90-2CCE-4484-80DF-21CE8248D902}"/>
              </a:ext>
            </a:extLst>
          </p:cNvPr>
          <p:cNvSpPr txBox="1"/>
          <p:nvPr/>
        </p:nvSpPr>
        <p:spPr>
          <a:xfrm flipH="1">
            <a:off x="12773713" y="14699235"/>
            <a:ext cx="8609912" cy="4201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GB" sz="900" dirty="0">
                <a:solidFill>
                  <a:schemeClr val="bg1"/>
                </a:solidFill>
              </a:rPr>
              <a:t>AJATO Transformations Limited | 2018.09 | github.com/wpschaub/Quick-Reference-Posters</a:t>
            </a:r>
            <a:endParaRPr lang="en-US" sz="900" dirty="0" err="1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712C289-F341-4311-A542-7F8DA0F68C96}"/>
              </a:ext>
            </a:extLst>
          </p:cNvPr>
          <p:cNvGrpSpPr/>
          <p:nvPr/>
        </p:nvGrpSpPr>
        <p:grpSpPr>
          <a:xfrm>
            <a:off x="1409999" y="358932"/>
            <a:ext cx="6096923" cy="2831366"/>
            <a:chOff x="1105199" y="358932"/>
            <a:chExt cx="6096923" cy="283136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9B416CB-5EEC-4CB8-A920-6F1B14A42758}"/>
                </a:ext>
              </a:extLst>
            </p:cNvPr>
            <p:cNvSpPr/>
            <p:nvPr/>
          </p:nvSpPr>
          <p:spPr bwMode="auto">
            <a:xfrm>
              <a:off x="1105199" y="358932"/>
              <a:ext cx="6096923" cy="419904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Infrastructure as a Service (IaaS)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AC7D678A-326E-4DB3-8AB7-7BAFCFFE4169}"/>
                </a:ext>
              </a:extLst>
            </p:cNvPr>
            <p:cNvSpPr txBox="1"/>
            <p:nvPr/>
          </p:nvSpPr>
          <p:spPr>
            <a:xfrm>
              <a:off x="4215551" y="1495002"/>
              <a:ext cx="184731" cy="6231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CA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D62FB55C-F62D-402E-93FF-39D8B274EC41}"/>
                </a:ext>
              </a:extLst>
            </p:cNvPr>
            <p:cNvSpPr/>
            <p:nvPr/>
          </p:nvSpPr>
          <p:spPr bwMode="auto">
            <a:xfrm>
              <a:off x="1105199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Virtual Machines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69BC61-C127-413B-8ECC-26C62636B730}"/>
                </a:ext>
              </a:extLst>
            </p:cNvPr>
            <p:cNvSpPr/>
            <p:nvPr/>
          </p:nvSpPr>
          <p:spPr bwMode="auto">
            <a:xfrm>
              <a:off x="1105200" y="1237886"/>
              <a:ext cx="2986570" cy="195241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Availability Set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2 fault domains for classic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3 fault domains for Resource Manager deployments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5 update domains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Scale Set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Max 100 VMs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Max 1000 VMs with placement groups (auto scale)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Managed disks needed for large scale sets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VM Series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 	General purpose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F  	Compute optimised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D,E,G  	Memory optimised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L 	Storage optimised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N	Graphic GPU optimised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H	High performance computing</a:t>
              </a:r>
            </a:p>
          </p:txBody>
        </p:sp>
        <p:sp>
          <p:nvSpPr>
            <p:cNvPr id="600" name="Rectangle: Rounded Corners 599">
              <a:extLst>
                <a:ext uri="{FF2B5EF4-FFF2-40B4-BE49-F238E27FC236}">
                  <a16:creationId xmlns:a16="http://schemas.microsoft.com/office/drawing/2014/main" id="{7B282F07-0CEF-4F34-8C12-A54EC397A52A}"/>
                </a:ext>
              </a:extLst>
            </p:cNvPr>
            <p:cNvSpPr/>
            <p:nvPr/>
          </p:nvSpPr>
          <p:spPr bwMode="auto">
            <a:xfrm>
              <a:off x="4215551" y="881287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High Performance Compute</a:t>
              </a:r>
            </a:p>
          </p:txBody>
        </p:sp>
        <p:sp>
          <p:nvSpPr>
            <p:cNvPr id="601" name="Rectangle 600">
              <a:extLst>
                <a:ext uri="{FF2B5EF4-FFF2-40B4-BE49-F238E27FC236}">
                  <a16:creationId xmlns:a16="http://schemas.microsoft.com/office/drawing/2014/main" id="{138DBC82-CED9-488F-8006-AE6700ABAEB4}"/>
                </a:ext>
              </a:extLst>
            </p:cNvPr>
            <p:cNvSpPr/>
            <p:nvPr/>
          </p:nvSpPr>
          <p:spPr bwMode="auto">
            <a:xfrm>
              <a:off x="4215552" y="1237886"/>
              <a:ext cx="2986570" cy="195241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HPC Workload Series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 	General purpose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N	Graphic GPU optimised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H	High performance computing</a:t>
              </a:r>
              <a:endParaRPr lang="en-CA" sz="9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HPC Pack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Windows Server 2012, 2016, and Linux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Create HPC clusters on-prem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Cloud-native HPC solution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HPC head node and compute nodes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Virtual Machine Scale Sets (VMSS)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VMs using RDMA are placed in same VMSS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Virtual Network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Azure Blob Storage for node disks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Hybrid HPC solution</a:t>
              </a:r>
            </a:p>
            <a:p>
              <a:pPr marL="347663" lvl="1" indent="-1714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Segoe UI" panose="020B0502040204020203" pitchFamily="34" charset="0"/>
                <a:buChar char="+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ExpressRoute to connect cloud with on-prem</a:t>
              </a:r>
            </a:p>
            <a:p>
              <a:pPr marL="347663" lvl="1" indent="-1714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Segoe UI" panose="020B0502040204020203" pitchFamily="34" charset="0"/>
                <a:buChar char="+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VPN Gateway endpoint between cloud and on-prem</a:t>
              </a:r>
            </a:p>
            <a:p>
              <a:pPr indent="-699808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CA" sz="9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A4EDF68-1FD6-401D-AABF-E144FBECD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292306" y="7713214"/>
            <a:ext cx="9982821" cy="315082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03945F3-E18C-4F48-BB80-BDB27BB66B38}"/>
              </a:ext>
            </a:extLst>
          </p:cNvPr>
          <p:cNvGrpSpPr/>
          <p:nvPr/>
        </p:nvGrpSpPr>
        <p:grpSpPr>
          <a:xfrm>
            <a:off x="8153518" y="358932"/>
            <a:ext cx="6079008" cy="5287022"/>
            <a:chOff x="7454594" y="358932"/>
            <a:chExt cx="6079008" cy="528702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C46CE57-2D5D-473B-AEA9-78EC6E303A9F}"/>
                </a:ext>
              </a:extLst>
            </p:cNvPr>
            <p:cNvSpPr/>
            <p:nvPr/>
          </p:nvSpPr>
          <p:spPr bwMode="auto">
            <a:xfrm>
              <a:off x="7454594" y="358932"/>
              <a:ext cx="6079008" cy="419904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Azure Web Apps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436E13A-4C21-4A38-AD37-42815312E527}"/>
                </a:ext>
              </a:extLst>
            </p:cNvPr>
            <p:cNvSpPr/>
            <p:nvPr/>
          </p:nvSpPr>
          <p:spPr bwMode="auto">
            <a:xfrm>
              <a:off x="7454595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App Service Plans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F27EA35-16E0-44BC-9F74-529E1B371124}"/>
                </a:ext>
              </a:extLst>
            </p:cNvPr>
            <p:cNvSpPr/>
            <p:nvPr/>
          </p:nvSpPr>
          <p:spPr bwMode="auto">
            <a:xfrm>
              <a:off x="7454596" y="1237886"/>
              <a:ext cx="2986570" cy="195241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Free and Shared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Basic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Up to 3 instances (manual)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Standard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Up to 10 instances (auto scale)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5 Slots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Daily backups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Azure Traffic Manager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Premium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Up to 20 instances (auto scale)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20 Slots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Daily backups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Azure Traffic Manager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Isolated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App Service Environment (ASE) – scalable, secure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Up to 100 instances/plan or 100 plans with one instance</a:t>
              </a:r>
            </a:p>
            <a:p>
              <a:pPr marL="176213" lvl="1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CA" sz="800" dirty="0">
                <a:solidFill>
                  <a:srgbClr val="0070C0"/>
                </a:solidFill>
                <a:cs typeface="Segoe UI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3DDD13A-6F5A-4DB5-B4E7-6B2EC1E752F1}"/>
                </a:ext>
              </a:extLst>
            </p:cNvPr>
            <p:cNvSpPr/>
            <p:nvPr/>
          </p:nvSpPr>
          <p:spPr bwMode="auto">
            <a:xfrm>
              <a:off x="10547031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Redis Cache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3A0E8A7-A4FD-41C4-82D7-0C50BA36AE15}"/>
                </a:ext>
              </a:extLst>
            </p:cNvPr>
            <p:cNvSpPr/>
            <p:nvPr/>
          </p:nvSpPr>
          <p:spPr bwMode="auto">
            <a:xfrm>
              <a:off x="10547032" y="1237886"/>
              <a:ext cx="2986570" cy="137323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Basic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Ideal for development, testing, and non-critical work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No SLA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Standard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Ideal for production and cost effective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Data replication between two nodes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High availability SLA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Premium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Redis persistence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Create workloads &gt; 53GB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Ability to isolate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13E1373-762A-4A82-8935-1C671FA9EE80}"/>
                </a:ext>
              </a:extLst>
            </p:cNvPr>
            <p:cNvSpPr/>
            <p:nvPr/>
          </p:nvSpPr>
          <p:spPr bwMode="auto">
            <a:xfrm>
              <a:off x="10547029" y="2722842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Content Delivery Network (CDN)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DEB4DD9-1F8C-4237-9320-B9E3CD493879}"/>
                </a:ext>
              </a:extLst>
            </p:cNvPr>
            <p:cNvSpPr/>
            <p:nvPr/>
          </p:nvSpPr>
          <p:spPr bwMode="auto">
            <a:xfrm>
              <a:off x="10547030" y="3079440"/>
              <a:ext cx="2986570" cy="29814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Cache static content to multiple regions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1F5308B-E82C-4FFE-83A8-77A8A164421C}"/>
                </a:ext>
              </a:extLst>
            </p:cNvPr>
            <p:cNvSpPr/>
            <p:nvPr/>
          </p:nvSpPr>
          <p:spPr bwMode="auto">
            <a:xfrm>
              <a:off x="7454594" y="3304117"/>
              <a:ext cx="2986571" cy="457779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Web APIs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532E0F-609E-4D6D-9A56-70704639101B}"/>
                </a:ext>
              </a:extLst>
            </p:cNvPr>
            <p:cNvSpPr/>
            <p:nvPr/>
          </p:nvSpPr>
          <p:spPr bwMode="auto">
            <a:xfrm>
              <a:off x="7454595" y="3660716"/>
              <a:ext cx="2986570" cy="98240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Multiple programming languages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ASP.NET, Core, Angular, React.js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Securing Web API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Azure AD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Azure AD B2C – with Facebook and Google providers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Active Directory Federated Services (ADFS)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API Management – policies, API keys, throttling, …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D88505B-194C-4144-AFB6-B2997EB07A6E}"/>
                </a:ext>
              </a:extLst>
            </p:cNvPr>
            <p:cNvSpPr/>
            <p:nvPr/>
          </p:nvSpPr>
          <p:spPr bwMode="auto">
            <a:xfrm>
              <a:off x="10547028" y="3476804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Traffic Manager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AA1D57A-B9A9-4DFF-A18A-2FCDCEF91B63}"/>
                </a:ext>
              </a:extLst>
            </p:cNvPr>
            <p:cNvSpPr/>
            <p:nvPr/>
          </p:nvSpPr>
          <p:spPr bwMode="auto">
            <a:xfrm>
              <a:off x="10547029" y="3833402"/>
              <a:ext cx="2986570" cy="809718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Routing methods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Performance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Weighted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Priority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Geographic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Handle load &amp; locate closest geo region at DNS level</a:t>
              </a:r>
              <a:endPara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9DA196B-77E9-4182-93FC-3BEB4E056C5B}"/>
                </a:ext>
              </a:extLst>
            </p:cNvPr>
            <p:cNvSpPr/>
            <p:nvPr/>
          </p:nvSpPr>
          <p:spPr bwMode="auto">
            <a:xfrm>
              <a:off x="10544628" y="4730154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Scalability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2647090-161E-46CC-914C-40C8CE5B681D}"/>
                </a:ext>
              </a:extLst>
            </p:cNvPr>
            <p:cNvSpPr/>
            <p:nvPr/>
          </p:nvSpPr>
          <p:spPr bwMode="auto">
            <a:xfrm>
              <a:off x="10544629" y="5086752"/>
              <a:ext cx="2986570" cy="55920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Up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Select different (better) Service Plan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Out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Scale out Web App manually or automatically</a:t>
              </a:r>
              <a:endPara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352D39C-D5EA-4D89-AC35-FB30B07438EA}"/>
              </a:ext>
            </a:extLst>
          </p:cNvPr>
          <p:cNvGrpSpPr/>
          <p:nvPr/>
        </p:nvGrpSpPr>
        <p:grpSpPr>
          <a:xfrm>
            <a:off x="14879122" y="358932"/>
            <a:ext cx="6081412" cy="5250135"/>
            <a:chOff x="13781842" y="358932"/>
            <a:chExt cx="6081412" cy="5250135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27BE2A7-CED0-40EE-BC37-E712AF336D61}"/>
                </a:ext>
              </a:extLst>
            </p:cNvPr>
            <p:cNvSpPr/>
            <p:nvPr/>
          </p:nvSpPr>
          <p:spPr bwMode="auto">
            <a:xfrm>
              <a:off x="13784247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44B9453-96B4-4B8B-86FE-E52893C9B98F}"/>
                </a:ext>
              </a:extLst>
            </p:cNvPr>
            <p:cNvSpPr/>
            <p:nvPr/>
          </p:nvSpPr>
          <p:spPr bwMode="auto">
            <a:xfrm>
              <a:off x="13784248" y="1237886"/>
              <a:ext cx="2986570" cy="137323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Serverless compute service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Event-driven actions and triggers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HTTP-based API endpoints (HTTP triggers)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Timer triggers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Programming Languages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C#, F#, Node.js, Java, PHP, PowerShell, Batch, JavaScript, Python, Typescript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Plans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Consumption App Service Plan (cost effective)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Other App Service Plans</a:t>
              </a:r>
            </a:p>
            <a:p>
              <a:pPr indent="-699808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CA" sz="800" dirty="0">
                <a:solidFill>
                  <a:srgbClr val="0070C0"/>
                </a:solidFill>
                <a:cs typeface="Segoe UI" pitchFamily="34" charset="0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303F590-18CB-46A7-91B0-5D1B363FC496}"/>
                </a:ext>
              </a:extLst>
            </p:cNvPr>
            <p:cNvSpPr/>
            <p:nvPr/>
          </p:nvSpPr>
          <p:spPr bwMode="auto">
            <a:xfrm>
              <a:off x="13781842" y="4162512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Logic Apps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775E4B2-76DF-4FC5-8E99-7BF58C361B0E}"/>
                </a:ext>
              </a:extLst>
            </p:cNvPr>
            <p:cNvSpPr/>
            <p:nvPr/>
          </p:nvSpPr>
          <p:spPr bwMode="auto">
            <a:xfrm>
              <a:off x="13781843" y="4519110"/>
              <a:ext cx="2986570" cy="49185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Workflow Driven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cs typeface="Segoe UI" pitchFamily="34" charset="0"/>
                </a:rPr>
                <a:t>Integration with cloud and on-prem services</a:t>
              </a:r>
              <a:endPara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BizTalk, …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4DC35EC-44E3-4E82-BA12-F81ED13B30D1}"/>
                </a:ext>
              </a:extLst>
            </p:cNvPr>
            <p:cNvSpPr/>
            <p:nvPr/>
          </p:nvSpPr>
          <p:spPr bwMode="auto">
            <a:xfrm>
              <a:off x="13784246" y="358932"/>
              <a:ext cx="6079008" cy="419904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Serverless and Microservices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E5B0414-E653-4E3F-A0DE-BE1EC7A0974D}"/>
                </a:ext>
              </a:extLst>
            </p:cNvPr>
            <p:cNvSpPr/>
            <p:nvPr/>
          </p:nvSpPr>
          <p:spPr bwMode="auto">
            <a:xfrm>
              <a:off x="13783045" y="2686826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Service Fabric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2F85AE9-158C-4186-A7CE-E1D177D7DDC1}"/>
                </a:ext>
              </a:extLst>
            </p:cNvPr>
            <p:cNvSpPr/>
            <p:nvPr/>
          </p:nvSpPr>
          <p:spPr bwMode="auto">
            <a:xfrm>
              <a:off x="13783046" y="3043424"/>
              <a:ext cx="2986570" cy="103661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Orchestration Platform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Cloud and on-prem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Container orchestration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Lifecycle Management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Service developer (creates microservices)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Application developer (creates applications)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Application administrator (creates config &amp; packages)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Operator (deploys, monitors, maintains)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4BCC65F-583C-4E3F-8D19-696A776EB537}"/>
                </a:ext>
              </a:extLst>
            </p:cNvPr>
            <p:cNvSpPr/>
            <p:nvPr/>
          </p:nvSpPr>
          <p:spPr bwMode="auto">
            <a:xfrm>
              <a:off x="16871877" y="2406269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API Management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6930BD-9245-4815-A453-B113CB8C711C}"/>
                </a:ext>
              </a:extLst>
            </p:cNvPr>
            <p:cNvSpPr/>
            <p:nvPr/>
          </p:nvSpPr>
          <p:spPr bwMode="auto">
            <a:xfrm>
              <a:off x="16871878" y="2762867"/>
              <a:ext cx="2986570" cy="1305178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cs typeface="Segoe UI" pitchFamily="34" charset="0"/>
                </a:rPr>
                <a:t>Service that exposes different apps as APIs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cs typeface="Segoe UI" pitchFamily="34" charset="0"/>
                </a:rPr>
                <a:t>API Gateway</a:t>
              </a:r>
              <a:endParaRPr lang="en-CA" sz="800" dirty="0">
                <a:solidFill>
                  <a:srgbClr val="0070C0"/>
                </a:solidFill>
                <a:cs typeface="Segoe UI" pitchFamily="34" charset="0"/>
              </a:endParaRP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Bridge between app and outside world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Enhanced security, policies, authentication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Caching, throttling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cs typeface="Segoe UI" pitchFamily="34" charset="0"/>
                </a:rPr>
                <a:t>API Management Portal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Define custom APIs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Package APIs into open or protected products</a:t>
              </a:r>
            </a:p>
            <a:p>
              <a:pPr indent="-699808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cs typeface="Segoe UI" pitchFamily="34" charset="0"/>
                </a:rPr>
                <a:t>Developer Portal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Developers can access APIs and documentation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856C8AA-7D1F-4B3D-B278-9390D69C136A}"/>
                </a:ext>
              </a:extLst>
            </p:cNvPr>
            <p:cNvSpPr/>
            <p:nvPr/>
          </p:nvSpPr>
          <p:spPr bwMode="auto">
            <a:xfrm>
              <a:off x="16871876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Containers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527309A-DE9E-4772-BBD6-48D63DBD9023}"/>
                </a:ext>
              </a:extLst>
            </p:cNvPr>
            <p:cNvSpPr/>
            <p:nvPr/>
          </p:nvSpPr>
          <p:spPr bwMode="auto">
            <a:xfrm>
              <a:off x="16871877" y="1237885"/>
              <a:ext cx="2986570" cy="109643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Azure Container Instances (ACS)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One ACI = one Docker </a:t>
              </a:r>
              <a:r>
                <a:rPr lang="en-CA" sz="800" dirty="0" err="1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conainer</a:t>
              </a:r>
              <a:endPara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Role Based Access Control (RBAC)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Short-running workloads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Azure Container Services (AKS)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Load balancing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Orchestration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Long running workloads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AB26ED57-4E1B-4C3D-B8FA-D856841F5E98}"/>
                </a:ext>
              </a:extLst>
            </p:cNvPr>
            <p:cNvSpPr/>
            <p:nvPr/>
          </p:nvSpPr>
          <p:spPr bwMode="auto">
            <a:xfrm>
              <a:off x="16871876" y="4156077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Deployments vs Migrations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32E4411-6460-454D-BAAD-A76707A0DF23}"/>
                </a:ext>
              </a:extLst>
            </p:cNvPr>
            <p:cNvSpPr/>
            <p:nvPr/>
          </p:nvSpPr>
          <p:spPr bwMode="auto">
            <a:xfrm>
              <a:off x="16871877" y="4512675"/>
              <a:ext cx="2986570" cy="109639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Cloud Infrastructure Ready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Host on VMs as-is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Cloud DevOps Ready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Use containers to develop and deploy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Decouple application from infrastructure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Cloud Optimised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Modernise mission critical applications</a:t>
              </a:r>
            </a:p>
            <a:p>
              <a:pPr indent="-699808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17188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8172DF-8469-4F85-8BA3-1673AD9B6AD3}"/>
              </a:ext>
            </a:extLst>
          </p:cNvPr>
          <p:cNvSpPr/>
          <p:nvPr/>
        </p:nvSpPr>
        <p:spPr bwMode="auto">
          <a:xfrm>
            <a:off x="0" y="0"/>
            <a:ext cx="894521" cy="151193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3873BD-2534-41CE-8B5B-910F1D3277F2}"/>
              </a:ext>
            </a:extLst>
          </p:cNvPr>
          <p:cNvSpPr txBox="1"/>
          <p:nvPr/>
        </p:nvSpPr>
        <p:spPr>
          <a:xfrm rot="16200000">
            <a:off x="-6155419" y="7227055"/>
            <a:ext cx="13102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Architecting Microsoft Azure Solutions</a:t>
            </a:r>
            <a:endParaRPr lang="en-CA" sz="4800" dirty="0">
              <a:solidFill>
                <a:schemeClr val="tx2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F356EB90-2CCE-4484-80DF-21CE8248D902}"/>
              </a:ext>
            </a:extLst>
          </p:cNvPr>
          <p:cNvSpPr txBox="1"/>
          <p:nvPr/>
        </p:nvSpPr>
        <p:spPr>
          <a:xfrm flipH="1">
            <a:off x="12773713" y="14699235"/>
            <a:ext cx="8609912" cy="4201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GB" sz="900" dirty="0">
                <a:solidFill>
                  <a:schemeClr val="bg1"/>
                </a:solidFill>
              </a:rPr>
              <a:t>AJATO Transformations Limited | 2018.09 | github.com/wpschaub/Quick-Reference-Posters</a:t>
            </a:r>
            <a:endParaRPr lang="en-US" sz="900" dirty="0" err="1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4EDF68-1FD6-401D-AABF-E144FBECD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611611" y="10479715"/>
            <a:ext cx="7796484" cy="2460765"/>
          </a:xfrm>
          <a:prstGeom prst="rect">
            <a:avLst/>
          </a:prstGeom>
        </p:spPr>
      </p:pic>
      <p:pic>
        <p:nvPicPr>
          <p:cNvPr id="1026" name="Picture 2" descr="Relational data &#10;Object-relational data &#10;Unstructured data &#10;Semi-structured data &#10;Queue messages &#10;Files On disk &#10;High-performance files on disk &#10;Store large data &#10;Store small data &#10;Geographic data replication &#10;x &#10;x &#10;x &#10;x &#10;x &#10;x &#10;x &#10;0 &#10;x &#10;x &#10;x &#10;x &#10;x &#10;x &#10;x &#10;x &#10;x &#10;x &#10;x &#10;x &#10;x &#10;x &#10;x &#10;x &#10;x ">
            <a:extLst>
              <a:ext uri="{FF2B5EF4-FFF2-40B4-BE49-F238E27FC236}">
                <a16:creationId xmlns:a16="http://schemas.microsoft.com/office/drawing/2014/main" id="{956B47C8-EDED-4499-8B3D-83BE6E0BC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187" y="238979"/>
            <a:ext cx="7019925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zure Service Bus Queues &#10;Message lifetime &gt; 7 days &#10;Guaranteed (first in—first out) ordered &#10;Duplicate detection &#10;Message size sl MB &#10;Azure Storage Queues &#10;Message lifetime &lt;/days &#10;Queue size &gt;80 GB &#10;Transaction logs &#10;Message size s64 KB ">
            <a:extLst>
              <a:ext uri="{FF2B5EF4-FFF2-40B4-BE49-F238E27FC236}">
                <a16:creationId xmlns:a16="http://schemas.microsoft.com/office/drawing/2014/main" id="{75F45244-ACE0-4F71-941F-C5612C667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48" y="4889696"/>
            <a:ext cx="5757103" cy="145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vent ingestion &#10;Device management &#10;Messaging &#10;Multiple consumers &#10;Multiple senders &#10;Use for decoupling &#10;Use for publish/subscribe &#10;Max message size &#10;Event &#10;Grid &#10;x &#10;x &#10;x &#10;x &#10;x &#10;64 KB &#10;Event &#10;Hubs &#10;x &#10;x &#10;x &#10;x &#10;x &#10;256 KB &#10;10T Hub &#10;x &#10;x &#10;x &#10;x &#10;x &#10;x &#10;256 KB &#10;TO ics &#10;x &#10;x &#10;x &#10;x &#10;1 MB &#10;Service Bus &#10;ueues &#10;x &#10;x &#10;x &#10;1 MB &#10;Storage &#10;ueues &#10;x &#10;x &#10;x &#10;64 KB ">
            <a:extLst>
              <a:ext uri="{FF2B5EF4-FFF2-40B4-BE49-F238E27FC236}">
                <a16:creationId xmlns:a16="http://schemas.microsoft.com/office/drawing/2014/main" id="{7C8EF6E5-C65D-4921-850E-AAD53A158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948" y="7236634"/>
            <a:ext cx="7019925" cy="245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or production deployments of complex &#10;systems (with a container orchestrator) &#10;For running simple configurations &#10;(possibly without orchestrator) &#10;For long-running workloads on containers &#10;For short-running workloads on &#10;containers &#10;For orchestrating a system based on &#10;containers &#10;Orchestrating with open-source &#10;orchestrators (DC/OS Docker Swarm &#10;Kubernetes) &#10;Orchestrating with built-in orchestrator &#10;Azure Container &#10;Services &#10;x &#10;x &#10;x &#10;x &#10;Azure Container &#10;Instances &#10;x &#10;x &#10;Azure Service &#10;Fabric &#10;x &#10;x ">
            <a:extLst>
              <a:ext uri="{FF2B5EF4-FFF2-40B4-BE49-F238E27FC236}">
                <a16:creationId xmlns:a16="http://schemas.microsoft.com/office/drawing/2014/main" id="{149EFB94-6835-44E4-B8E2-68107FBB8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599" y="9999621"/>
            <a:ext cx="7019925" cy="341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iagram of load-balancing architecture">
            <a:extLst>
              <a:ext uri="{FF2B5EF4-FFF2-40B4-BE49-F238E27FC236}">
                <a16:creationId xmlns:a16="http://schemas.microsoft.com/office/drawing/2014/main" id="{59102781-11D3-43B0-B5B0-DC7E9ABDD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6813" y="238979"/>
            <a:ext cx="7676634" cy="471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BB2D99-374F-4A3D-9E1C-2F3A0A75BA34}"/>
              </a:ext>
            </a:extLst>
          </p:cNvPr>
          <p:cNvSpPr txBox="1"/>
          <p:nvPr/>
        </p:nvSpPr>
        <p:spPr>
          <a:xfrm>
            <a:off x="1448888" y="629575"/>
            <a:ext cx="1539909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Storage Options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7ECBAA-3334-4FE2-82A6-A242F43A0409}"/>
              </a:ext>
            </a:extLst>
          </p:cNvPr>
          <p:cNvSpPr txBox="1"/>
          <p:nvPr/>
        </p:nvSpPr>
        <p:spPr>
          <a:xfrm>
            <a:off x="1118087" y="7259493"/>
            <a:ext cx="2033121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 for Msg/Events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D6221D-B019-48C0-B5B2-62BBE880EE9E}"/>
              </a:ext>
            </a:extLst>
          </p:cNvPr>
          <p:cNvSpPr txBox="1"/>
          <p:nvPr/>
        </p:nvSpPr>
        <p:spPr>
          <a:xfrm>
            <a:off x="8442579" y="6278411"/>
            <a:ext cx="2424446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Service for Containers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9B294BE3-CB12-4F4C-93BD-5500BC0CD226}"/>
              </a:ext>
            </a:extLst>
          </p:cNvPr>
          <p:cNvSpPr/>
          <p:nvPr/>
        </p:nvSpPr>
        <p:spPr bwMode="auto">
          <a:xfrm>
            <a:off x="5961494" y="4312175"/>
            <a:ext cx="378345" cy="266700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F98FFA66-F2DD-4BC6-BBE9-062FCB32616B}"/>
              </a:ext>
            </a:extLst>
          </p:cNvPr>
          <p:cNvSpPr/>
          <p:nvPr/>
        </p:nvSpPr>
        <p:spPr bwMode="auto">
          <a:xfrm rot="10800000">
            <a:off x="7424534" y="6659112"/>
            <a:ext cx="378345" cy="266700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5D57AEFC-1D88-4318-874A-D06F352029B3}"/>
              </a:ext>
            </a:extLst>
          </p:cNvPr>
          <p:cNvSpPr/>
          <p:nvPr/>
        </p:nvSpPr>
        <p:spPr bwMode="auto">
          <a:xfrm rot="6679870">
            <a:off x="6451915" y="6672854"/>
            <a:ext cx="378345" cy="266700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36" name="Picture 12" descr="Tec h &#10;Application &#10;Endpoints &#10;V net support &#10;Endpoint &#10;Monitoring &#10;Azu re &#10;T level (Layer Q) &#10;VMS and Cloud &#10;role instances &#10;Can used for both Internet &#10;facing and internal (Vnet) &#10;Supported via probes &#10;Applicaticm level (Layer J) &#10;HTTP and HTTPS &#10;Any Azure IP address or &#10;public internet IP address &#10;Can be used for both Internet &#10;facing and internal (Vnet) &#10;Supported via probes &#10;Traffic &#10;Any (An HTTP endpoint is &#10;required for endpoint &#10;monitoring) &#10;Azure VMS. Cloud Services. Azure &#10;Web Apps, and external &#10;endpoints &#10;Only supports Internet-facing &#10;applications &#10;Supported via HTTP/HTTPS GET ">
            <a:extLst>
              <a:ext uri="{FF2B5EF4-FFF2-40B4-BE49-F238E27FC236}">
                <a16:creationId xmlns:a16="http://schemas.microsoft.com/office/drawing/2014/main" id="{9AA1AF08-5720-496F-AAB5-585269D8A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0747" y="5010059"/>
            <a:ext cx="7638644" cy="416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E060BD3-1718-4AC9-859D-21BBF3DEBDB6}"/>
              </a:ext>
            </a:extLst>
          </p:cNvPr>
          <p:cNvSpPr txBox="1"/>
          <p:nvPr/>
        </p:nvSpPr>
        <p:spPr>
          <a:xfrm>
            <a:off x="1162599" y="10018050"/>
            <a:ext cx="1560940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Containerisation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1CB192-76CD-4095-8EDC-74582A8DE953}"/>
              </a:ext>
            </a:extLst>
          </p:cNvPr>
          <p:cNvSpPr txBox="1"/>
          <p:nvPr/>
        </p:nvSpPr>
        <p:spPr>
          <a:xfrm>
            <a:off x="7091127" y="5217161"/>
            <a:ext cx="157945" cy="1938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CA" sz="1400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D34E2C-B6CE-4AE9-8B42-1DBDA28C49C2}"/>
              </a:ext>
            </a:extLst>
          </p:cNvPr>
          <p:cNvSpPr txBox="1"/>
          <p:nvPr/>
        </p:nvSpPr>
        <p:spPr>
          <a:xfrm>
            <a:off x="3812075" y="5217161"/>
            <a:ext cx="157945" cy="1938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CA" sz="1400" dirty="0">
                <a:solidFill>
                  <a:schemeClr val="bg1"/>
                </a:solidFill>
              </a:rPr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185349802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Template (March 2016)">
  <a:themeElements>
    <a:clrScheme name="Custom 2">
      <a:dk1>
        <a:srgbClr val="3C3C3C"/>
      </a:dk1>
      <a:lt1>
        <a:srgbClr val="FFFFFF"/>
      </a:lt1>
      <a:dk2>
        <a:srgbClr val="5C2D91"/>
      </a:dk2>
      <a:lt2>
        <a:srgbClr val="FFFFFF"/>
      </a:lt2>
      <a:accent1>
        <a:srgbClr val="5C2D91"/>
      </a:accent1>
      <a:accent2>
        <a:srgbClr val="0078D7"/>
      </a:accent2>
      <a:accent3>
        <a:srgbClr val="008272"/>
      </a:accent3>
      <a:accent4>
        <a:srgbClr val="00B0F0"/>
      </a:accent4>
      <a:accent5>
        <a:srgbClr val="00B294"/>
      </a:accent5>
      <a:accent6>
        <a:srgbClr val="FFB9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chEd_2014_Template" id="{67FAA352-B2C8-44C1-9D64-1BBF1A5C5A77}" vid="{6DB45715-9256-4D34-9929-871A11C9B3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conOverlay xmlns="http://schemas.microsoft.com/sharepoint/v4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F187B9059DF945B25AB5B2F3BA0895" ma:contentTypeVersion="14" ma:contentTypeDescription="Create a new document." ma:contentTypeScope="" ma:versionID="be2c86c74b3bb227d6f27514678f23d5">
  <xsd:schema xmlns:xsd="http://www.w3.org/2001/XMLSchema" xmlns:xs="http://www.w3.org/2001/XMLSchema" xmlns:p="http://schemas.microsoft.com/office/2006/metadata/properties" xmlns:ns1="http://schemas.microsoft.com/sharepoint/v3" xmlns:ns2="af610f50-4aee-43ff-9d65-64420adb70d2" xmlns:ns3="http://schemas.microsoft.com/sharepoint/v4" xmlns:ns4="15c98cf3-0896-4040-874f-f436925621df" targetNamespace="http://schemas.microsoft.com/office/2006/metadata/properties" ma:root="true" ma:fieldsID="94136e9e548b6d3962354304dc946cac" ns1:_="" ns2:_="" ns3:_="" ns4:_="">
    <xsd:import namespace="http://schemas.microsoft.com/sharepoint/v3"/>
    <xsd:import namespace="af610f50-4aee-43ff-9d65-64420adb70d2"/>
    <xsd:import namespace="http://schemas.microsoft.com/sharepoint/v4"/>
    <xsd:import namespace="15c98cf3-0896-4040-874f-f436925621d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IconOverlay" minOccurs="0"/>
                <xsd:element ref="ns1:_ip_UnifiedCompliancePolicyProperties" minOccurs="0"/>
                <xsd:element ref="ns1:_ip_UnifiedCompliancePolicyUIAction" minOccurs="0"/>
                <xsd:element ref="ns2:LastSharedByUser" minOccurs="0"/>
                <xsd:element ref="ns2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610f50-4aee-43ff-9d65-64420adb70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4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5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1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c98cf3-0896-4040-874f-f436925621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9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20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1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66C01A9-0361-4788-ABEE-257A7848F8D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microsoft.com/sharepoint/v4"/>
  </ds:schemaRefs>
</ds:datastoreItem>
</file>

<file path=customXml/itemProps2.xml><?xml version="1.0" encoding="utf-8"?>
<ds:datastoreItem xmlns:ds="http://schemas.openxmlformats.org/officeDocument/2006/customXml" ds:itemID="{30BD28E6-9582-48F2-A1BB-45FE2A6D90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f610f50-4aee-43ff-9d65-64420adb70d2"/>
    <ds:schemaRef ds:uri="http://schemas.microsoft.com/sharepoint/v4"/>
    <ds:schemaRef ds:uri="15c98cf3-0896-4040-874f-f436925621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7CEF67-DE3E-432B-9E16-FF411AFDFA38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89C46102-D426-4E73-8F6F-5286B23D2E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654</Words>
  <Application>Microsoft Office PowerPoint</Application>
  <PresentationFormat>Custom</PresentationFormat>
  <Paragraphs>167</Paragraphs>
  <Slides>3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Segoe UI</vt:lpstr>
      <vt:lpstr>Segoe UI Black</vt:lpstr>
      <vt:lpstr>Segoe UI Light</vt:lpstr>
      <vt:lpstr>Symbol</vt:lpstr>
      <vt:lpstr>Wingdings</vt:lpstr>
      <vt:lpstr>1_Template (March 2016)</vt:lpstr>
      <vt:lpstr>Poster guidance                    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2015-09-25T02:44:35Z</dcterms:created>
  <dcterms:modified xsi:type="dcterms:W3CDTF">2018-09-06T04:14:14Z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willys@microsoft.com</vt:lpwstr>
  </property>
  <property fmtid="{D5CDD505-2E9C-101B-9397-08002B2CF9AE}" pid="5" name="MSIP_Label_f42aa342-8706-4288-bd11-ebb85995028c_SetDate">
    <vt:lpwstr>2017-12-20T14:57:29.7245752Z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0x010100F5F187B9059DF945B25AB5B2F3BA0895</vt:lpwstr>
  </property>
</Properties>
</file>