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5"/>
  </p:sldMasterIdLst>
  <p:notesMasterIdLst>
    <p:notesMasterId r:id="rId10"/>
  </p:notesMasterIdLst>
  <p:sldIdLst>
    <p:sldId id="536" r:id="rId6"/>
    <p:sldId id="262" r:id="rId7"/>
    <p:sldId id="538" r:id="rId8"/>
    <p:sldId id="537" r:id="rId9"/>
  </p:sldIdLst>
  <p:sldSz cx="21383625" cy="15119350"/>
  <p:notesSz cx="6858000" cy="9144000"/>
  <p:defaultTextStyle>
    <a:defPPr>
      <a:defRPr lang="en-US"/>
    </a:defPPr>
    <a:lvl1pPr marL="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21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42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064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085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106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127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148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170" algn="l" defTabSz="175204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7FB"/>
    <a:srgbClr val="FF66CC"/>
    <a:srgbClr val="FF7C80"/>
    <a:srgbClr val="CC99FF"/>
    <a:srgbClr val="DDC4F4"/>
    <a:srgbClr val="C9A7E4"/>
    <a:srgbClr val="9900CC"/>
    <a:srgbClr val="CC66FF"/>
    <a:srgbClr val="FFF1FF"/>
    <a:srgbClr val="B2B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C4AA3-DD00-44DC-A9B8-0A8AD6262E8D}" v="11096" dt="2018-10-16T02:13:1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6294" autoAdjust="0"/>
  </p:normalViewPr>
  <p:slideViewPr>
    <p:cSldViewPr snapToGrid="0">
      <p:cViewPr>
        <p:scale>
          <a:sx n="200" d="100"/>
          <a:sy n="200" d="100"/>
        </p:scale>
        <p:origin x="-19603" y="-14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66DD-CA99-4D5F-A9B2-EF5EF0A37C93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BC86-95D1-4D2A-9927-7C0E5DDC1B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82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10/16/2018 6:08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48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90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BC86-95D1-4D2A-9927-7C0E5DDC1B2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5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32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96047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bg1"/>
                </a:solidFill>
              </a:defRPr>
            </a:lvl1pPr>
            <a:lvl2pPr marL="0" indent="0">
              <a:buNone/>
              <a:defRPr sz="3435"/>
            </a:lvl2pPr>
            <a:lvl3pPr marL="398072" indent="0">
              <a:buNone/>
              <a:tabLst/>
              <a:defRPr sz="3435"/>
            </a:lvl3pPr>
            <a:lvl4pPr marL="790694" indent="0">
              <a:buNone/>
              <a:defRPr/>
            </a:lvl4pPr>
            <a:lvl5pPr marL="117785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884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2921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681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8517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1477944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63392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2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682A7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92045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3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5487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4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405047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% One Column Non-Bulleted Text (5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2" y="0"/>
            <a:ext cx="10696219" cy="1511935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57018" tIns="78507" rIns="157018" bIns="7850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569706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35" b="0" i="0" u="none" strike="noStrike" kern="0" cap="none" spc="-86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2225" y="638270"/>
            <a:ext cx="9433472" cy="3293586"/>
          </a:xfrm>
        </p:spPr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2228" y="3931856"/>
            <a:ext cx="9433469" cy="4300665"/>
          </a:xfrm>
        </p:spPr>
        <p:txBody>
          <a:bodyPr wrap="square">
            <a:spAutoFit/>
          </a:bodyPr>
          <a:lstStyle>
            <a:lvl1pPr marL="0" indent="0">
              <a:spcBef>
                <a:spcPts val="2101"/>
              </a:spcBef>
              <a:buClr>
                <a:schemeClr val="tx1"/>
              </a:buClr>
              <a:buFont typeface="Wingdings" pitchFamily="2" charset="2"/>
              <a:buNone/>
              <a:defRPr sz="6878">
                <a:solidFill>
                  <a:schemeClr val="tx1"/>
                </a:solidFill>
              </a:defRPr>
            </a:lvl1pPr>
            <a:lvl2pPr marL="0" indent="0">
              <a:buNone/>
              <a:defRPr sz="3435">
                <a:solidFill>
                  <a:schemeClr val="tx1"/>
                </a:solidFill>
              </a:defRPr>
            </a:lvl2pPr>
            <a:lvl3pPr marL="398072" indent="0">
              <a:buNone/>
              <a:tabLst/>
              <a:defRPr sz="3435">
                <a:solidFill>
                  <a:schemeClr val="tx1"/>
                </a:solidFill>
              </a:defRPr>
            </a:lvl3pPr>
            <a:lvl4pPr marL="790694" indent="0">
              <a:buNone/>
              <a:defRPr>
                <a:solidFill>
                  <a:schemeClr val="tx1"/>
                </a:solidFill>
              </a:defRPr>
            </a:lvl4pPr>
            <a:lvl5pPr marL="1177859" indent="0">
              <a:buNone/>
              <a:tabLst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553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3362945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/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676682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347236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5591731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487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(5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044468" y="2597829"/>
            <a:ext cx="17294694" cy="7435359"/>
          </a:xfrm>
        </p:spPr>
        <p:txBody>
          <a:bodyPr/>
          <a:lstStyle>
            <a:lvl1pPr marL="309492" indent="-400801">
              <a:defRPr sz="8253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05691" y="11080439"/>
            <a:ext cx="9433471" cy="170674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5495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307059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1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34484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2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615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3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98053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(4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18376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4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0546609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0"/>
            <a:ext cx="21357012" cy="1509360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0"/>
            <a:ext cx="21357012" cy="15119350"/>
          </a:xfrm>
          <a:prstGeom prst="rect">
            <a:avLst/>
          </a:prstGeom>
          <a:solidFill>
            <a:srgbClr val="502784">
              <a:alpha val="7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14449" tIns="251559" rIns="314449" bIns="25155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0329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127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3392" y="13417535"/>
            <a:ext cx="2358368" cy="635113"/>
          </a:xfrm>
          <a:prstGeom prst="rect">
            <a:avLst/>
          </a:prstGeom>
        </p:spPr>
      </p:pic>
      <p:pic>
        <p:nvPicPr>
          <p:cNvPr id="5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86122" y="13446737"/>
            <a:ext cx="2358368" cy="6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 (3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800993" y="6798324"/>
            <a:ext cx="5647852" cy="152270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 userDrawn="1"/>
        </p:nvSpPr>
        <p:spPr bwMode="blackWhite">
          <a:xfrm>
            <a:off x="472223" y="13602696"/>
            <a:ext cx="20386233" cy="6924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314091" tIns="251274" rIns="314091" bIns="251274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1601215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2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5865752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472220" y="2621696"/>
            <a:ext cx="20439186" cy="4064318"/>
          </a:xfrm>
          <a:prstGeom prst="rect">
            <a:avLst/>
          </a:prstGeom>
        </p:spPr>
        <p:txBody>
          <a:bodyPr/>
          <a:lstStyle>
            <a:lvl1pPr marL="498958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618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981556" indent="-482599">
              <a:buClr>
                <a:schemeClr val="tx1"/>
              </a:buClr>
              <a:buSzPct val="90000"/>
              <a:buFont typeface="Arial" pitchFamily="34" charset="0"/>
              <a:buChar char="•"/>
              <a:defRPr sz="54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480515" indent="-498958">
              <a:buClr>
                <a:schemeClr val="tx1"/>
              </a:buClr>
              <a:buSzPct val="90000"/>
              <a:buFont typeface="Arial" pitchFamily="34" charset="0"/>
              <a:buChar char="•"/>
              <a:defRPr sz="480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873137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412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265760" indent="-392623">
              <a:buClr>
                <a:schemeClr val="tx1"/>
              </a:buClr>
              <a:buSzPct val="90000"/>
              <a:buFont typeface="Arial" pitchFamily="34" charset="0"/>
              <a:buChar char="•"/>
              <a:defRPr sz="34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13754413"/>
            <a:ext cx="21383627" cy="136494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6355" spc="-8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47701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527-6926-47A2-AB35-8907638AD74C}" type="datetimeFigureOut">
              <a:rPr lang="en-CA" smtClean="0"/>
              <a:t>2018-10-16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CA4C-FDFC-4150-BED2-2FD3B6BD6F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5)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764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6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57576" y="6191637"/>
            <a:ext cx="20422809" cy="129554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722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55784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1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9077" indent="0">
              <a:buNone/>
              <a:defRPr sz="3435"/>
            </a:lvl2pPr>
            <a:lvl3pPr marL="384441" indent="0">
              <a:buNone/>
              <a:defRPr sz="3435"/>
            </a:lvl3pPr>
            <a:lvl4pPr marL="817958" indent="0">
              <a:buNone/>
              <a:defRPr sz="3091"/>
            </a:lvl4pPr>
            <a:lvl5pPr marL="1270563" indent="0">
              <a:buNone/>
              <a:defRPr sz="30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74970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2)">
    <p:bg>
      <p:bgPr>
        <a:solidFill>
          <a:srgbClr val="682A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90417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3)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58893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(4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825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2224" y="3931856"/>
            <a:ext cx="20443251" cy="33457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9077" indent="0">
              <a:buNone/>
              <a:defRPr sz="3435">
                <a:solidFill>
                  <a:schemeClr val="tx1"/>
                </a:solidFill>
              </a:defRPr>
            </a:lvl2pPr>
            <a:lvl3pPr marL="384441" indent="0">
              <a:buNone/>
              <a:defRPr sz="3435">
                <a:solidFill>
                  <a:schemeClr val="tx1"/>
                </a:solidFill>
              </a:defRPr>
            </a:lvl3pPr>
            <a:lvl4pPr marL="817958" indent="0">
              <a:buNone/>
              <a:defRPr sz="3091">
                <a:solidFill>
                  <a:schemeClr val="tx1"/>
                </a:solidFill>
              </a:defRPr>
            </a:lvl4pPr>
            <a:lvl5pPr marL="1270563" indent="0">
              <a:buNone/>
              <a:defRPr sz="309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765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224" y="638270"/>
            <a:ext cx="20443251" cy="198342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2225" y="2621695"/>
            <a:ext cx="20439181" cy="334854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59472" y="4293374"/>
            <a:ext cx="9290589" cy="7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5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</p:sldLayoutIdLst>
  <p:transition>
    <p:fade/>
  </p:transition>
  <p:txStyles>
    <p:titleStyle>
      <a:lvl1pPr algn="l" defTabSz="1601982" rtl="0" eaLnBrk="1" latinLnBrk="0" hangingPunct="1">
        <a:lnSpc>
          <a:spcPct val="90000"/>
        </a:lnSpc>
        <a:spcBef>
          <a:spcPct val="0"/>
        </a:spcBef>
        <a:buNone/>
        <a:defRPr lang="en-US" sz="8253" b="0" kern="1200" cap="none" spc="-175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Tx/>
        <a:buNone/>
        <a:tabLst/>
        <a:defRPr sz="6871" kern="1200" spc="0" baseline="0">
          <a:solidFill>
            <a:srgbClr val="5C2D91"/>
          </a:solidFill>
          <a:latin typeface="+mj-lt"/>
          <a:ea typeface="+mn-ea"/>
          <a:cs typeface="+mn-cs"/>
        </a:defRPr>
      </a:lvl1pPr>
      <a:lvl2pPr marL="1003363" marR="0" indent="-414432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ymbol" panose="05050102010706020507" pitchFamily="18" charset="2"/>
        <a:buChar char="-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2pPr>
      <a:lvl3pPr marL="1374172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&gt;"/>
        <a:tabLst/>
        <a:defRPr sz="3439" kern="1200" spc="0" baseline="0">
          <a:solidFill>
            <a:srgbClr val="505050"/>
          </a:solidFill>
          <a:latin typeface="+mn-lt"/>
          <a:ea typeface="+mn-ea"/>
          <a:cs typeface="+mn-cs"/>
        </a:defRPr>
      </a:lvl3pPr>
      <a:lvl4pPr marL="176679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Segoe UI" panose="020B0502040204020203" pitchFamily="34" charset="0"/>
        <a:buChar char="-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4pPr>
      <a:lvl5pPr marL="2159410" marR="0" indent="-392620" algn="l" defTabSz="160198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95" kern="1200" spc="0" baseline="0">
          <a:solidFill>
            <a:srgbClr val="505050"/>
          </a:solidFill>
          <a:latin typeface="+mn-lt"/>
          <a:ea typeface="+mn-ea"/>
          <a:cs typeface="+mn-cs"/>
        </a:defRPr>
      </a:lvl5pPr>
      <a:lvl6pPr marL="4405450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6pPr>
      <a:lvl7pPr marL="5206443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7pPr>
      <a:lvl8pPr marL="6007436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8pPr>
      <a:lvl9pPr marL="6808429" indent="-400496" algn="l" defTabSz="1601982" rtl="0" eaLnBrk="1" latinLnBrk="0" hangingPunct="1">
        <a:spcBef>
          <a:spcPct val="20000"/>
        </a:spcBef>
        <a:buFont typeface="Arial" pitchFamily="34" charset="0"/>
        <a:buChar char="•"/>
        <a:defRPr sz="3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1pPr>
      <a:lvl2pPr marL="800991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2pPr>
      <a:lvl3pPr marL="160198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02975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4pPr>
      <a:lvl5pPr marL="3203966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5pPr>
      <a:lvl6pPr marL="400495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6pPr>
      <a:lvl7pPr marL="4805947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7pPr>
      <a:lvl8pPr marL="5606939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8pPr>
      <a:lvl9pPr marL="6407932" algn="l" defTabSz="1601982" rtl="0" eaLnBrk="1" latinLnBrk="0" hangingPunct="1">
        <a:defRPr sz="30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4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30">
          <p15:clr>
            <a:srgbClr val="5ACBF0"/>
          </p15:clr>
        </p15:guide>
        <p15:guide id="11" pos="4204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2">
          <p15:clr>
            <a:srgbClr val="5ACBF0"/>
          </p15:clr>
        </p15:guide>
        <p15:guide id="18" orient="horz" pos="1338">
          <p15:clr>
            <a:srgbClr val="5ACBF0"/>
          </p15:clr>
        </p15:guide>
        <p15:guide id="19" orient="horz" pos="1913">
          <p15:clr>
            <a:srgbClr val="5ACBF0"/>
          </p15:clr>
        </p15:guide>
        <p15:guide id="20" orient="horz" pos="2488">
          <p15:clr>
            <a:srgbClr val="5ACBF0"/>
          </p15:clr>
        </p15:guide>
        <p15:guide id="21" orient="horz" pos="3063">
          <p15:clr>
            <a:srgbClr val="5ACBF0"/>
          </p15:clr>
        </p15:guide>
        <p15:guide id="22" orient="horz" pos="3639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099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188" y="2927502"/>
            <a:ext cx="20436287" cy="1012206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Community of PEOPLE interested in Microsoft Azure and architecting Azure solutions. 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understand the core topics covered by the 70-535 exam.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They need to leave with a positive feeling that there is a visual quick reference guide for studies and solution design.</a:t>
            </a:r>
          </a:p>
          <a:p>
            <a:pPr lvl="1">
              <a:lnSpc>
                <a:spcPct val="100000"/>
              </a:lnSpc>
            </a:pPr>
            <a:endParaRPr lang="en-US" sz="4209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4127" dirty="0"/>
              <a:t>HOW IS THE POSTER PRINTED?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Paper: (1) Satin 160 gsm (Standard) (White) - All Pages 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Page Size: Custom (16.5417 x23.3889)</a:t>
            </a:r>
          </a:p>
          <a:p>
            <a:pPr lvl="1">
              <a:lnSpc>
                <a:spcPct val="100000"/>
              </a:lnSpc>
            </a:pPr>
            <a:r>
              <a:rPr lang="en-CA" sz="4209" dirty="0"/>
              <a:t>Final Size: Print on 16.54 x 23.39</a:t>
            </a:r>
          </a:p>
          <a:p>
            <a:pPr marL="498957" lvl="1" indent="0">
              <a:lnSpc>
                <a:spcPct val="100000"/>
              </a:lnSpc>
              <a:buNone/>
            </a:pPr>
            <a:endParaRPr lang="en-US" sz="420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184" dirty="0"/>
              <a:t>Poster guidance                   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DAA8-E527-450E-AC92-16B3C6025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DO NOT PRINT THIS SLIDE!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3873BD-2534-41CE-8B5B-910F1D3277F2}"/>
              </a:ext>
            </a:extLst>
          </p:cNvPr>
          <p:cNvSpPr txBox="1"/>
          <p:nvPr/>
        </p:nvSpPr>
        <p:spPr>
          <a:xfrm>
            <a:off x="8402257" y="655524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DC35EC-44E3-4E82-BA12-F81ED13B30D1}"/>
              </a:ext>
            </a:extLst>
          </p:cNvPr>
          <p:cNvSpPr/>
          <p:nvPr/>
        </p:nvSpPr>
        <p:spPr bwMode="auto">
          <a:xfrm>
            <a:off x="14763516" y="358933"/>
            <a:ext cx="6313590" cy="430117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Serverless and Microservices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A79A3AA-30E4-485F-85D9-BEEE8D7AB57F}"/>
              </a:ext>
            </a:extLst>
          </p:cNvPr>
          <p:cNvGrpSpPr/>
          <p:nvPr/>
        </p:nvGrpSpPr>
        <p:grpSpPr>
          <a:xfrm>
            <a:off x="14779925" y="881287"/>
            <a:ext cx="2986571" cy="1729832"/>
            <a:chOff x="14800247" y="881288"/>
            <a:chExt cx="2986571" cy="17298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27BE2A7-CED0-40EE-BC37-E712AF336D61}"/>
                </a:ext>
              </a:extLst>
            </p:cNvPr>
            <p:cNvSpPr/>
            <p:nvPr/>
          </p:nvSpPr>
          <p:spPr bwMode="auto">
            <a:xfrm>
              <a:off x="14800247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4B9453-96B4-4B8B-86FE-E52893C9B98F}"/>
                </a:ext>
              </a:extLst>
            </p:cNvPr>
            <p:cNvSpPr/>
            <p:nvPr/>
          </p:nvSpPr>
          <p:spPr bwMode="auto">
            <a:xfrm>
              <a:off x="14800248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Serverless compute service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Event-driven actions and triggers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HTTP-based API endpoints (HTTP triggers)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Timer triggers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C#, F#, Node.js, Java, PHP, PowerShell, Batch, JavaScript, Python, Typescript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Plans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Consumption App Service Plan (cost effective)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Other App Service Plans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FD4C167-AE54-410E-BAD0-3C53EC56EDA7}"/>
              </a:ext>
            </a:extLst>
          </p:cNvPr>
          <p:cNvGrpSpPr/>
          <p:nvPr/>
        </p:nvGrpSpPr>
        <p:grpSpPr>
          <a:xfrm>
            <a:off x="14779925" y="4380449"/>
            <a:ext cx="2986571" cy="848452"/>
            <a:chOff x="14818811" y="4380449"/>
            <a:chExt cx="2986571" cy="84845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303F590-18CB-46A7-91B0-5D1B363FC496}"/>
                </a:ext>
              </a:extLst>
            </p:cNvPr>
            <p:cNvSpPr/>
            <p:nvPr/>
          </p:nvSpPr>
          <p:spPr bwMode="auto">
            <a:xfrm>
              <a:off x="14818811" y="43804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75E4B2-76DF-4FC5-8E99-7BF58C361B0E}"/>
                </a:ext>
              </a:extLst>
            </p:cNvPr>
            <p:cNvSpPr/>
            <p:nvPr/>
          </p:nvSpPr>
          <p:spPr bwMode="auto">
            <a:xfrm>
              <a:off x="14818812" y="4737047"/>
              <a:ext cx="2986570" cy="49185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Workflow Driven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Integration with cloud and on-prem services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BizTalk, …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1709124B-65E4-43AD-B571-77564DDBDEEE}"/>
              </a:ext>
            </a:extLst>
          </p:cNvPr>
          <p:cNvGrpSpPr/>
          <p:nvPr/>
        </p:nvGrpSpPr>
        <p:grpSpPr>
          <a:xfrm>
            <a:off x="17991879" y="3846610"/>
            <a:ext cx="2986571" cy="1382291"/>
            <a:chOff x="17988598" y="3693149"/>
            <a:chExt cx="2986571" cy="138229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E5B0414-E653-4E3F-A0DE-BE1EC7A0974D}"/>
                </a:ext>
              </a:extLst>
            </p:cNvPr>
            <p:cNvSpPr/>
            <p:nvPr/>
          </p:nvSpPr>
          <p:spPr bwMode="auto">
            <a:xfrm>
              <a:off x="17988598" y="3693149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Service Fabric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85AE9-158C-4186-A7CE-E1D177D7DDC1}"/>
                </a:ext>
              </a:extLst>
            </p:cNvPr>
            <p:cNvSpPr/>
            <p:nvPr/>
          </p:nvSpPr>
          <p:spPr bwMode="auto">
            <a:xfrm>
              <a:off x="17988599" y="4049747"/>
              <a:ext cx="2986570" cy="102569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 Platform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Cloud and on-prem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Container orchestration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Lifecycle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developer (creates microservices)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developer (creates applications)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Application administrator (creates config &amp; packages)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Operator (deploys, monitors, maintains)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7E02D8B-91F5-48DD-90BB-B5F943641668}"/>
              </a:ext>
            </a:extLst>
          </p:cNvPr>
          <p:cNvGrpSpPr/>
          <p:nvPr/>
        </p:nvGrpSpPr>
        <p:grpSpPr>
          <a:xfrm>
            <a:off x="14779925" y="2698909"/>
            <a:ext cx="2986571" cy="1593750"/>
            <a:chOff x="14801491" y="2694462"/>
            <a:chExt cx="2986571" cy="159375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4BCC65F-583C-4E3F-8D19-696A776EB537}"/>
                </a:ext>
              </a:extLst>
            </p:cNvPr>
            <p:cNvSpPr/>
            <p:nvPr/>
          </p:nvSpPr>
          <p:spPr bwMode="auto">
            <a:xfrm>
              <a:off x="14801491" y="269446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API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6930BD-9245-4815-A453-B113CB8C711C}"/>
                </a:ext>
              </a:extLst>
            </p:cNvPr>
            <p:cNvSpPr/>
            <p:nvPr/>
          </p:nvSpPr>
          <p:spPr bwMode="auto">
            <a:xfrm>
              <a:off x="14801492" y="3051060"/>
              <a:ext cx="2986570" cy="1237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Service that exposes different apps as APIs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Gateway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Bridge between app and outside world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Enhanced security, policies, authentication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Caching, throttling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API Management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Define custom 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Package APIs into open or protected products</a:t>
              </a:r>
            </a:p>
            <a:p>
              <a:pPr indent="-699808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cs typeface="Segoe UI" pitchFamily="34" charset="0"/>
                </a:rPr>
                <a:t>Developer Portal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Developers can access APIs and documentation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B9F48D9-EDB0-4FCA-BA9E-0F88D15C5E22}"/>
              </a:ext>
            </a:extLst>
          </p:cNvPr>
          <p:cNvGrpSpPr/>
          <p:nvPr/>
        </p:nvGrpSpPr>
        <p:grpSpPr>
          <a:xfrm>
            <a:off x="17991879" y="881287"/>
            <a:ext cx="2986571" cy="1340072"/>
            <a:chOff x="17969156" y="881288"/>
            <a:chExt cx="2986571" cy="13400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856C8AA-7D1F-4B3D-B278-9390D69C136A}"/>
                </a:ext>
              </a:extLst>
            </p:cNvPr>
            <p:cNvSpPr/>
            <p:nvPr/>
          </p:nvSpPr>
          <p:spPr bwMode="auto">
            <a:xfrm>
              <a:off x="17969156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27309A-DE9E-4772-BBD6-48D63DBD9023}"/>
                </a:ext>
              </a:extLst>
            </p:cNvPr>
            <p:cNvSpPr/>
            <p:nvPr/>
          </p:nvSpPr>
          <p:spPr bwMode="auto">
            <a:xfrm>
              <a:off x="17969157" y="1237885"/>
              <a:ext cx="2986570" cy="98347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Instances (ACI)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One ACI = one Docker container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Role Based Access Control (RBAC)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Short-running workloads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Container Services (AKS)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Orchestration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Long running workloads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82E3467-8F10-4E3A-A123-7E0BA4EF922C}"/>
              </a:ext>
            </a:extLst>
          </p:cNvPr>
          <p:cNvGrpSpPr/>
          <p:nvPr/>
        </p:nvGrpSpPr>
        <p:grpSpPr>
          <a:xfrm>
            <a:off x="17991879" y="2390964"/>
            <a:ext cx="2986571" cy="1286042"/>
            <a:chOff x="17969154" y="2305716"/>
            <a:chExt cx="2986571" cy="1286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B26ED57-4E1B-4C3D-B8FA-D856841F5E98}"/>
                </a:ext>
              </a:extLst>
            </p:cNvPr>
            <p:cNvSpPr/>
            <p:nvPr/>
          </p:nvSpPr>
          <p:spPr bwMode="auto">
            <a:xfrm>
              <a:off x="17969154" y="230571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Deployments vs Migrations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2E4411-6460-454D-BAAD-A76707A0DF23}"/>
                </a:ext>
              </a:extLst>
            </p:cNvPr>
            <p:cNvSpPr/>
            <p:nvPr/>
          </p:nvSpPr>
          <p:spPr bwMode="auto">
            <a:xfrm>
              <a:off x="17969155" y="2662314"/>
              <a:ext cx="2986570" cy="9294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Infrastructure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Host on VMs as-is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DevOps Ready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 containers to develop and deploy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Decouple application from infrastructure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Cloud Optimised</a:t>
              </a:r>
            </a:p>
            <a:p>
              <a:pPr marL="360363" lvl="1" indent="-184150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Modernise mission critical application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8437592-D557-4299-B1B0-6E0AFF588721}"/>
              </a:ext>
            </a:extLst>
          </p:cNvPr>
          <p:cNvSpPr/>
          <p:nvPr/>
        </p:nvSpPr>
        <p:spPr bwMode="auto">
          <a:xfrm>
            <a:off x="14763516" y="7585802"/>
            <a:ext cx="6307816" cy="491854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Networking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1F65CA-9993-435D-80A6-84206C2F0F38}"/>
              </a:ext>
            </a:extLst>
          </p:cNvPr>
          <p:cNvSpPr txBox="1"/>
          <p:nvPr/>
        </p:nvSpPr>
        <p:spPr>
          <a:xfrm>
            <a:off x="14861205" y="11372640"/>
            <a:ext cx="184731" cy="623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A4133419-4215-435B-A799-5B4744954C0C}"/>
              </a:ext>
            </a:extLst>
          </p:cNvPr>
          <p:cNvGrpSpPr/>
          <p:nvPr/>
        </p:nvGrpSpPr>
        <p:grpSpPr>
          <a:xfrm>
            <a:off x="14779925" y="8108157"/>
            <a:ext cx="2986571" cy="1933300"/>
            <a:chOff x="14800247" y="6066436"/>
            <a:chExt cx="2986571" cy="19333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3A65514-0DCB-4AB9-871D-34BA9E87C2C7}"/>
                </a:ext>
              </a:extLst>
            </p:cNvPr>
            <p:cNvSpPr/>
            <p:nvPr/>
          </p:nvSpPr>
          <p:spPr bwMode="auto">
            <a:xfrm>
              <a:off x="14800247" y="6066436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DAC9DC9-B201-4F5D-9483-05FB98BA9BEA}"/>
                </a:ext>
              </a:extLst>
            </p:cNvPr>
            <p:cNvSpPr/>
            <p:nvPr/>
          </p:nvSpPr>
          <p:spPr bwMode="auto">
            <a:xfrm>
              <a:off x="14800248" y="6423034"/>
              <a:ext cx="2986570" cy="15767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50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Subnets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1000 subnets per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Pubic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60 public dynamic addresses per subscription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20 public static addresses per subscription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Private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4096 private addresses per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DNS for multiple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 requires own DNS server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8B23BEA-D516-4972-AB22-52784EAC0AC0}"/>
              </a:ext>
            </a:extLst>
          </p:cNvPr>
          <p:cNvGrpSpPr/>
          <p:nvPr/>
        </p:nvGrpSpPr>
        <p:grpSpPr>
          <a:xfrm>
            <a:off x="17991879" y="8108157"/>
            <a:ext cx="2986571" cy="1520421"/>
            <a:chOff x="17991879" y="6066435"/>
            <a:chExt cx="2986571" cy="15204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BFF344F9-6F5A-4712-8F57-21377FD19009}"/>
                </a:ext>
              </a:extLst>
            </p:cNvPr>
            <p:cNvSpPr/>
            <p:nvPr/>
          </p:nvSpPr>
          <p:spPr bwMode="auto">
            <a:xfrm>
              <a:off x="17991879" y="606643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4606EB-FFB5-4856-A048-E46E8F9A0757}"/>
                </a:ext>
              </a:extLst>
            </p:cNvPr>
            <p:cNvSpPr/>
            <p:nvPr/>
          </p:nvSpPr>
          <p:spPr bwMode="auto">
            <a:xfrm>
              <a:off x="17991880" y="6423034"/>
              <a:ext cx="2986570" cy="116382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Transport Layer 4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VMs and Cloud service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: Internet and internal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Supported via probes</a:t>
              </a:r>
              <a:endParaRPr lang="en-CA" sz="9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Types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… up to 1000 VMs, HA ports, and NSG.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689A072-932B-4E41-9562-D429682BC7A3}"/>
              </a:ext>
            </a:extLst>
          </p:cNvPr>
          <p:cNvGrpSpPr/>
          <p:nvPr/>
        </p:nvGrpSpPr>
        <p:grpSpPr>
          <a:xfrm>
            <a:off x="14779925" y="10369568"/>
            <a:ext cx="2986571" cy="1414538"/>
            <a:chOff x="14800246" y="8112864"/>
            <a:chExt cx="2986571" cy="14145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3D493E6-C056-406D-997C-1ADCBCF8E114}"/>
                </a:ext>
              </a:extLst>
            </p:cNvPr>
            <p:cNvSpPr/>
            <p:nvPr/>
          </p:nvSpPr>
          <p:spPr bwMode="auto">
            <a:xfrm>
              <a:off x="14800246" y="811286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EC513E-BF66-4064-AAF4-4D6D6A8CAFC0}"/>
                </a:ext>
              </a:extLst>
            </p:cNvPr>
            <p:cNvSpPr/>
            <p:nvPr/>
          </p:nvSpPr>
          <p:spPr bwMode="auto">
            <a:xfrm>
              <a:off x="14800247" y="8469462"/>
              <a:ext cx="2986570" cy="105794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Traffic management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Any protocol 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VMs, Cloud Service, Web Apps, and external endpoints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Internet facing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HTTP/HTTPS GET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Load balancing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Use with load balancer for high-avail and high-per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B13A0E4-77B7-456D-B86D-E634ABF43B83}"/>
              </a:ext>
            </a:extLst>
          </p:cNvPr>
          <p:cNvGrpSpPr/>
          <p:nvPr/>
        </p:nvGrpSpPr>
        <p:grpSpPr>
          <a:xfrm>
            <a:off x="17991879" y="9962849"/>
            <a:ext cx="2986571" cy="1638726"/>
            <a:chOff x="17986589" y="7695854"/>
            <a:chExt cx="2986571" cy="163872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93C3512-97AF-44C9-B44C-4023D1AE4482}"/>
                </a:ext>
              </a:extLst>
            </p:cNvPr>
            <p:cNvSpPr/>
            <p:nvPr/>
          </p:nvSpPr>
          <p:spPr bwMode="auto">
            <a:xfrm>
              <a:off x="17986589" y="769585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Application Gateway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3EF77E-F13F-49CD-B2AC-E1FD7A63E6F4}"/>
                </a:ext>
              </a:extLst>
            </p:cNvPr>
            <p:cNvSpPr/>
            <p:nvPr/>
          </p:nvSpPr>
          <p:spPr bwMode="auto">
            <a:xfrm>
              <a:off x="17986590" y="8052453"/>
              <a:ext cx="2986570" cy="12821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Gateway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DNS level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Application level 7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HTTP and HTTPS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: Any public or internal IP address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Endpoint monitoring: Supported via probes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tabLst>
                  <a:tab pos="715963" algn="l"/>
                </a:tabLst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SSL off loading to avoid costly decryption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 (WAF)</a:t>
              </a: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2843E8DD-5E04-4B25-8883-25E028BE1E39}"/>
              </a:ext>
            </a:extLst>
          </p:cNvPr>
          <p:cNvGrpSpPr/>
          <p:nvPr/>
        </p:nvGrpSpPr>
        <p:grpSpPr>
          <a:xfrm>
            <a:off x="17991879" y="11931568"/>
            <a:ext cx="2986571" cy="2594625"/>
            <a:chOff x="17987701" y="9447083"/>
            <a:chExt cx="2986571" cy="259034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CB7F36E-C8BC-417A-865B-B358D6B361AF}"/>
                </a:ext>
              </a:extLst>
            </p:cNvPr>
            <p:cNvSpPr/>
            <p:nvPr/>
          </p:nvSpPr>
          <p:spPr bwMode="auto">
            <a:xfrm>
              <a:off x="17987701" y="944708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External Connectivity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B8A65B9-F2C5-4A48-A46B-E252579BC700}"/>
                </a:ext>
              </a:extLst>
            </p:cNvPr>
            <p:cNvSpPr/>
            <p:nvPr/>
          </p:nvSpPr>
          <p:spPr bwMode="auto">
            <a:xfrm>
              <a:off x="17987702" y="9803681"/>
              <a:ext cx="2986570" cy="22337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VPN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Basic – max 10 site-site, 128 point-site, avg 100Mbps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VpnGw1 – max 30 site-site, 128 point-site, avg 650Mbps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VpnGw2 – max 30 site-site, 128 point-site, avg 1Gbps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VpnGw3 – max 30 site-site, 128 point-site, avg 1.25Gbps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Site-to-site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Requires Routing and Remote Access Service (RRAS)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Protocol Security (IPSec)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Internet Key Exchange (IKE) management protocol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Point-to-site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Connect IKE2 or Secure Socket Tunneling Protocol (SSTP)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No RRAS device required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-to-</a:t>
              </a:r>
              <a:r>
                <a:rPr lang="en-CA" sz="900" b="1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Max 10 </a:t>
              </a:r>
              <a:r>
                <a:rPr lang="en-CA" sz="800" dirty="0" err="1">
                  <a:solidFill>
                    <a:srgbClr val="0070C0"/>
                  </a:solidFill>
                  <a:cs typeface="Segoe UI" pitchFamily="34" charset="0"/>
                </a:rPr>
                <a:t>VNet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connections (peering) per subscription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ExpressRoute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Any-to-Ant (IPVPN) – provider sets up secure connection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Point-to-Point Ethernet –two provider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Co-Located at Cloud Exchange – two cross connections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Maximum 10GB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F1EEC60-3BA1-48B9-807B-5044BB789182}"/>
              </a:ext>
            </a:extLst>
          </p:cNvPr>
          <p:cNvGrpSpPr/>
          <p:nvPr/>
        </p:nvGrpSpPr>
        <p:grpSpPr>
          <a:xfrm>
            <a:off x="14779925" y="12112216"/>
            <a:ext cx="2986571" cy="2413977"/>
            <a:chOff x="14800246" y="9610345"/>
            <a:chExt cx="2986571" cy="241397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8596865-C152-46BB-B1EA-0738077A518E}"/>
                </a:ext>
              </a:extLst>
            </p:cNvPr>
            <p:cNvSpPr/>
            <p:nvPr/>
          </p:nvSpPr>
          <p:spPr bwMode="auto">
            <a:xfrm>
              <a:off x="14800246" y="961034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Network Security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3AC66E5-5901-4CE6-93AA-063391996DCA}"/>
                </a:ext>
              </a:extLst>
            </p:cNvPr>
            <p:cNvSpPr/>
            <p:nvPr/>
          </p:nvSpPr>
          <p:spPr bwMode="auto">
            <a:xfrm>
              <a:off x="14800247" y="9966943"/>
              <a:ext cx="2986570" cy="2057379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DMZ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 (NSG)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Routes (UDR)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Firewalls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Network Security Groups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Inbound and outbound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Checked between VMs,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VNets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and other services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Applied to one or more subnets or network interfaces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order numbers are higher priority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User Defined Rules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UDRs &amp; IP forwarding by creating a routing table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Virtual Network Service Tunneling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Force external traffic through a site-to-site VPN tunnel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Web Application Firewall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Part of Application Gateway and based on OWASP 3.0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Can protect max 20 applications behind an App G/W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Examples: SQL Injection, Cross-Site Scripting, Bots, …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CE57-2D5D-473B-AEA9-78EC6E303A9F}"/>
              </a:ext>
            </a:extLst>
          </p:cNvPr>
          <p:cNvSpPr/>
          <p:nvPr/>
        </p:nvSpPr>
        <p:spPr bwMode="auto">
          <a:xfrm>
            <a:off x="7519577" y="358932"/>
            <a:ext cx="6314696" cy="540228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19902-925F-4329-BD1C-C0C718FCC393}"/>
              </a:ext>
            </a:extLst>
          </p:cNvPr>
          <p:cNvGrpSpPr/>
          <p:nvPr/>
        </p:nvGrpSpPr>
        <p:grpSpPr>
          <a:xfrm>
            <a:off x="7613620" y="881287"/>
            <a:ext cx="2986571" cy="2309010"/>
            <a:chOff x="8153519" y="881288"/>
            <a:chExt cx="2986571" cy="230901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36E13A-4C21-4A38-AD37-42815312E527}"/>
                </a:ext>
              </a:extLst>
            </p:cNvPr>
            <p:cNvSpPr/>
            <p:nvPr/>
          </p:nvSpPr>
          <p:spPr bwMode="auto">
            <a:xfrm>
              <a:off x="815351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App Service Plans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27EA35-16E0-44BC-9F74-529E1B371124}"/>
                </a:ext>
              </a:extLst>
            </p:cNvPr>
            <p:cNvSpPr/>
            <p:nvPr/>
          </p:nvSpPr>
          <p:spPr bwMode="auto">
            <a:xfrm>
              <a:off x="8153520" y="1237886"/>
              <a:ext cx="2986570" cy="195241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 and Shared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3 instances (manual)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5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20 instances (auto scale)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20 Slots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Daily backups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Traffic Manager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Isolated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App Service Environment (ASE) – scalable, secure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 to 100 instances/plan or 100 plans with one instance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C4E53C-9757-4B76-9338-D94173CAB804}"/>
              </a:ext>
            </a:extLst>
          </p:cNvPr>
          <p:cNvGrpSpPr/>
          <p:nvPr/>
        </p:nvGrpSpPr>
        <p:grpSpPr>
          <a:xfrm>
            <a:off x="10845465" y="881287"/>
            <a:ext cx="2986571" cy="1729832"/>
            <a:chOff x="11245955" y="881288"/>
            <a:chExt cx="2986571" cy="172983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3DDD13A-6F5A-4DB5-B4E7-6B2EC1E752F1}"/>
                </a:ext>
              </a:extLst>
            </p:cNvPr>
            <p:cNvSpPr/>
            <p:nvPr/>
          </p:nvSpPr>
          <p:spPr bwMode="auto">
            <a:xfrm>
              <a:off x="11245955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Redis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A0E8A7-A4FD-41C4-82D7-0C50BA36AE15}"/>
                </a:ext>
              </a:extLst>
            </p:cNvPr>
            <p:cNvSpPr/>
            <p:nvPr/>
          </p:nvSpPr>
          <p:spPr bwMode="auto">
            <a:xfrm>
              <a:off x="11245956" y="1237886"/>
              <a:ext cx="2986570" cy="137323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Basic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development, testing, and non-critical work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No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Ideal for production and cost effective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Data replication between two nodes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High availability SLA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Redis persistence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workloads &gt; 53GB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Ability to isolate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73EB25-5CB3-4351-8FBA-F55AEE278183}"/>
              </a:ext>
            </a:extLst>
          </p:cNvPr>
          <p:cNvGrpSpPr/>
          <p:nvPr/>
        </p:nvGrpSpPr>
        <p:grpSpPr>
          <a:xfrm>
            <a:off x="7613620" y="5407247"/>
            <a:ext cx="2986571" cy="654742"/>
            <a:chOff x="8162569" y="4309550"/>
            <a:chExt cx="2986571" cy="65474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3E1373-762A-4A82-8935-1C671FA9EE80}"/>
                </a:ext>
              </a:extLst>
            </p:cNvPr>
            <p:cNvSpPr/>
            <p:nvPr/>
          </p:nvSpPr>
          <p:spPr bwMode="auto">
            <a:xfrm>
              <a:off x="8162569" y="43095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Content Delivery Network (CDN)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EB4DD9-1F8C-4237-9320-B9E3CD493879}"/>
                </a:ext>
              </a:extLst>
            </p:cNvPr>
            <p:cNvSpPr/>
            <p:nvPr/>
          </p:nvSpPr>
          <p:spPr bwMode="auto">
            <a:xfrm>
              <a:off x="8162570" y="4666148"/>
              <a:ext cx="2986570" cy="29814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 static content to multiple regions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549C38-8E11-4B86-A648-8C0F63EFAC73}"/>
              </a:ext>
            </a:extLst>
          </p:cNvPr>
          <p:cNvGrpSpPr/>
          <p:nvPr/>
        </p:nvGrpSpPr>
        <p:grpSpPr>
          <a:xfrm>
            <a:off x="10845465" y="4722986"/>
            <a:ext cx="2986571" cy="1339003"/>
            <a:chOff x="11233138" y="3724027"/>
            <a:chExt cx="2986571" cy="13390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1F5308B-E82C-4FFE-83A8-77A8A164421C}"/>
                </a:ext>
              </a:extLst>
            </p:cNvPr>
            <p:cNvSpPr/>
            <p:nvPr/>
          </p:nvSpPr>
          <p:spPr bwMode="auto">
            <a:xfrm>
              <a:off x="11233138" y="3724027"/>
              <a:ext cx="2986571" cy="4577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Web APIs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532E0F-609E-4D6D-9A56-70704639101B}"/>
                </a:ext>
              </a:extLst>
            </p:cNvPr>
            <p:cNvSpPr/>
            <p:nvPr/>
          </p:nvSpPr>
          <p:spPr bwMode="auto">
            <a:xfrm>
              <a:off x="11233139" y="4080626"/>
              <a:ext cx="2986570" cy="98240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Multiple programming languages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ASP.NET, Core, Angular, React.js, Java, Python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Securing Web API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Azure AD B2C – with Facebook and Google providers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Active Directory Federated Services (ADFS)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 Management – policies, API keys, throttling, …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76DF6E-2EDA-4888-904F-5CA475804B71}"/>
              </a:ext>
            </a:extLst>
          </p:cNvPr>
          <p:cNvGrpSpPr/>
          <p:nvPr/>
        </p:nvGrpSpPr>
        <p:grpSpPr>
          <a:xfrm>
            <a:off x="10845465" y="3218640"/>
            <a:ext cx="2986571" cy="896825"/>
            <a:chOff x="11235742" y="2720312"/>
            <a:chExt cx="2986571" cy="89682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D88505B-194C-4144-AFB6-B2997EB07A6E}"/>
                </a:ext>
              </a:extLst>
            </p:cNvPr>
            <p:cNvSpPr/>
            <p:nvPr/>
          </p:nvSpPr>
          <p:spPr bwMode="auto">
            <a:xfrm>
              <a:off x="11235742" y="2720312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A1D57A-B9A9-4DFF-A18A-2FCDCEF91B63}"/>
                </a:ext>
              </a:extLst>
            </p:cNvPr>
            <p:cNvSpPr/>
            <p:nvPr/>
          </p:nvSpPr>
          <p:spPr bwMode="auto">
            <a:xfrm>
              <a:off x="11235743" y="3076910"/>
              <a:ext cx="2986570" cy="54022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Routing methods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Performance, Weighted, Priority, Geographic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Handle load &amp; locate closest geo region at DNS level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4533CC-7C48-42E7-9314-0DAAF396499D}"/>
              </a:ext>
            </a:extLst>
          </p:cNvPr>
          <p:cNvGrpSpPr/>
          <p:nvPr/>
        </p:nvGrpSpPr>
        <p:grpSpPr>
          <a:xfrm>
            <a:off x="7613620" y="3840872"/>
            <a:ext cx="2986571" cy="915800"/>
            <a:chOff x="8162569" y="3288053"/>
            <a:chExt cx="2986571" cy="915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9DA196B-77E9-4182-93FC-3BEB4E056C5B}"/>
                </a:ext>
              </a:extLst>
            </p:cNvPr>
            <p:cNvSpPr/>
            <p:nvPr/>
          </p:nvSpPr>
          <p:spPr bwMode="auto">
            <a:xfrm>
              <a:off x="8162569" y="328805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Scalability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647090-161E-46CC-914C-40C8CE5B681D}"/>
                </a:ext>
              </a:extLst>
            </p:cNvPr>
            <p:cNvSpPr/>
            <p:nvPr/>
          </p:nvSpPr>
          <p:spPr bwMode="auto">
            <a:xfrm>
              <a:off x="8162570" y="3644651"/>
              <a:ext cx="2986570" cy="5592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Up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Select different (better) Service Plan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Out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Scale out Web App manually or automatically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326FC937-B7B7-4D43-942C-EE3032E3345E}"/>
              </a:ext>
            </a:extLst>
          </p:cNvPr>
          <p:cNvSpPr/>
          <p:nvPr/>
        </p:nvSpPr>
        <p:spPr bwMode="auto">
          <a:xfrm>
            <a:off x="7630543" y="7585802"/>
            <a:ext cx="6314696" cy="52868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Storage Solutions</a:t>
            </a: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C92EDFF0-4D86-4F38-BB75-92D9BC85372C}"/>
              </a:ext>
            </a:extLst>
          </p:cNvPr>
          <p:cNvGrpSpPr/>
          <p:nvPr/>
        </p:nvGrpSpPr>
        <p:grpSpPr>
          <a:xfrm>
            <a:off x="7613620" y="8108157"/>
            <a:ext cx="2986571" cy="1722784"/>
            <a:chOff x="8148878" y="5885011"/>
            <a:chExt cx="2986571" cy="17227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BAE9296-A328-43F2-8410-27D36B8D2B41}"/>
                </a:ext>
              </a:extLst>
            </p:cNvPr>
            <p:cNvSpPr/>
            <p:nvPr/>
          </p:nvSpPr>
          <p:spPr bwMode="auto">
            <a:xfrm>
              <a:off x="8148878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Storage and Replication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97400B9-DECB-4FF3-A1C6-9CD50854E2F1}"/>
                </a:ext>
              </a:extLst>
            </p:cNvPr>
            <p:cNvSpPr/>
            <p:nvPr/>
          </p:nvSpPr>
          <p:spPr bwMode="auto">
            <a:xfrm>
              <a:off x="8148879" y="6241609"/>
              <a:ext cx="2986570" cy="136618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v1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Classic, does not support latest features.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General-purpose v2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Newest, that combines v1 and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Latest features at a reduction in costs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Same features as storage v2 acc, but only block blobs.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Replication (X redundant storage)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Locally – 3 copies within data center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Zone – US East 2 and US Central, 3 datacenter copies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Geo – three regional copies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0269756-B630-4FE6-BC54-4BF84298BD9B}"/>
              </a:ext>
            </a:extLst>
          </p:cNvPr>
          <p:cNvGrpSpPr/>
          <p:nvPr/>
        </p:nvGrpSpPr>
        <p:grpSpPr>
          <a:xfrm>
            <a:off x="10845465" y="8108157"/>
            <a:ext cx="2986571" cy="1184537"/>
            <a:chOff x="11241314" y="5885011"/>
            <a:chExt cx="2986571" cy="118453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D0EF41B-2874-45EC-9F50-EB8F0FB87341}"/>
                </a:ext>
              </a:extLst>
            </p:cNvPr>
            <p:cNvSpPr/>
            <p:nvPr/>
          </p:nvSpPr>
          <p:spPr bwMode="auto">
            <a:xfrm>
              <a:off x="11241314" y="5885011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Blob Storage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8E28C39-EB6F-4244-9DEF-8FE5EB2AD425}"/>
                </a:ext>
              </a:extLst>
            </p:cNvPr>
            <p:cNvSpPr/>
            <p:nvPr/>
          </p:nvSpPr>
          <p:spPr bwMode="auto">
            <a:xfrm>
              <a:off x="11241315" y="6241610"/>
              <a:ext cx="2986570" cy="82793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Unstructured data – VHDs, images, audio, etc.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1TB page blob, 200GB block blob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Hot – optimised for frequently accessed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Cool – Suitable for backups and not often viewed data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Archive – set at blob level, cannot be read or modified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7F21FC9-5E0B-4CED-973D-89D874D9CE9F}"/>
              </a:ext>
            </a:extLst>
          </p:cNvPr>
          <p:cNvGrpSpPr/>
          <p:nvPr/>
        </p:nvGrpSpPr>
        <p:grpSpPr>
          <a:xfrm>
            <a:off x="10845465" y="9615469"/>
            <a:ext cx="2986571" cy="935371"/>
            <a:chOff x="11233139" y="7177493"/>
            <a:chExt cx="2986571" cy="935371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6E3FD35-4A6D-4434-87C7-CD69CA6845A1}"/>
                </a:ext>
              </a:extLst>
            </p:cNvPr>
            <p:cNvSpPr/>
            <p:nvPr/>
          </p:nvSpPr>
          <p:spPr bwMode="auto">
            <a:xfrm>
              <a:off x="11233139" y="71774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Table Storage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FEDE18B-3AFE-4717-8A97-DE55B968CA0A}"/>
                </a:ext>
              </a:extLst>
            </p:cNvPr>
            <p:cNvSpPr/>
            <p:nvPr/>
          </p:nvSpPr>
          <p:spPr bwMode="auto">
            <a:xfrm>
              <a:off x="11233140" y="7534092"/>
              <a:ext cx="2986570" cy="57877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Semi-structured, non-relational data</a:t>
              </a: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Suitable for datasets without complex joins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via OData and LINA queries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Max 500TB data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49C1647-27AF-4DF5-89C8-73FE8ED489C4}"/>
              </a:ext>
            </a:extLst>
          </p:cNvPr>
          <p:cNvGrpSpPr/>
          <p:nvPr/>
        </p:nvGrpSpPr>
        <p:grpSpPr>
          <a:xfrm>
            <a:off x="10845465" y="10873615"/>
            <a:ext cx="2986571" cy="889719"/>
            <a:chOff x="11233139" y="8233650"/>
            <a:chExt cx="2986571" cy="889719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35871C1-B698-4813-93F7-CB4D07B0FFC7}"/>
                </a:ext>
              </a:extLst>
            </p:cNvPr>
            <p:cNvSpPr/>
            <p:nvPr/>
          </p:nvSpPr>
          <p:spPr bwMode="auto">
            <a:xfrm>
              <a:off x="11233139" y="82336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Queue Storage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2ACF221-C1F7-4FFF-A872-5D8BBB4616C0}"/>
                </a:ext>
              </a:extLst>
            </p:cNvPr>
            <p:cNvSpPr/>
            <p:nvPr/>
          </p:nvSpPr>
          <p:spPr bwMode="auto">
            <a:xfrm>
              <a:off x="11233140" y="8590248"/>
              <a:ext cx="2986570" cy="53312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Asynchronous processing of messages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REST.API supports GET, PUT, and PEEK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Messages max 64KB and max 7days lifetime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693617F0-4945-4232-A101-2C1DCDEC8ACA}"/>
              </a:ext>
            </a:extLst>
          </p:cNvPr>
          <p:cNvGrpSpPr/>
          <p:nvPr/>
        </p:nvGrpSpPr>
        <p:grpSpPr>
          <a:xfrm>
            <a:off x="7613620" y="10234223"/>
            <a:ext cx="2986571" cy="943012"/>
            <a:chOff x="8148878" y="7717215"/>
            <a:chExt cx="2986571" cy="943012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6F7C852-E1F8-4258-B166-FA03E3AA11A7}"/>
                </a:ext>
              </a:extLst>
            </p:cNvPr>
            <p:cNvSpPr/>
            <p:nvPr/>
          </p:nvSpPr>
          <p:spPr bwMode="auto">
            <a:xfrm>
              <a:off x="8148878" y="7717215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File Storage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F262F4-F5AB-4E98-A362-0D7923AC10C7}"/>
                </a:ext>
              </a:extLst>
            </p:cNvPr>
            <p:cNvSpPr/>
            <p:nvPr/>
          </p:nvSpPr>
          <p:spPr bwMode="auto">
            <a:xfrm>
              <a:off x="8148879" y="8073813"/>
              <a:ext cx="2986570" cy="58641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Create file shares in the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Access with Server Massage Block (SMB) protocol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Cached fast access on Win Server using Azure File Sync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A2CEC-192A-4E19-AB38-B27E17FEF1B2}"/>
              </a:ext>
            </a:extLst>
          </p:cNvPr>
          <p:cNvGrpSpPr/>
          <p:nvPr/>
        </p:nvGrpSpPr>
        <p:grpSpPr>
          <a:xfrm>
            <a:off x="10845465" y="12086109"/>
            <a:ext cx="2986571" cy="1043317"/>
            <a:chOff x="11233139" y="9219574"/>
            <a:chExt cx="2986571" cy="104331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54FFA22-DB65-455E-A933-99A4E293E2A8}"/>
                </a:ext>
              </a:extLst>
            </p:cNvPr>
            <p:cNvSpPr/>
            <p:nvPr/>
          </p:nvSpPr>
          <p:spPr bwMode="auto">
            <a:xfrm>
              <a:off x="11233139" y="9219574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Disk Storage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314805-5180-408D-9815-BEDE30CD1AEB}"/>
                </a:ext>
              </a:extLst>
            </p:cNvPr>
            <p:cNvSpPr/>
            <p:nvPr/>
          </p:nvSpPr>
          <p:spPr bwMode="auto">
            <a:xfrm>
              <a:off x="11233140" y="9576173"/>
              <a:ext cx="2986570" cy="686718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Used for VMs stored in Az Blob storage as page blobs.</a:t>
              </a:r>
              <a:endParaRPr lang="en-CA" sz="900" b="1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Standard – unmanaged HDD disk drives. LRS and GRS redundancy only.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– SDD, high-performance disk support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30B7BB1A-B37C-44DB-AC94-872B6DB1FA65}"/>
              </a:ext>
            </a:extLst>
          </p:cNvPr>
          <p:cNvGrpSpPr/>
          <p:nvPr/>
        </p:nvGrpSpPr>
        <p:grpSpPr>
          <a:xfrm>
            <a:off x="7613620" y="11580517"/>
            <a:ext cx="2986571" cy="1376900"/>
            <a:chOff x="8153519" y="8792050"/>
            <a:chExt cx="2986571" cy="137690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CAD266-CBF4-42F1-9EB0-EFFE5B2FDA42}"/>
                </a:ext>
              </a:extLst>
            </p:cNvPr>
            <p:cNvSpPr/>
            <p:nvPr/>
          </p:nvSpPr>
          <p:spPr bwMode="auto">
            <a:xfrm>
              <a:off x="8153519" y="8792050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StorSimple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2E486C-44DE-40B1-9410-40D4FA334CEC}"/>
                </a:ext>
              </a:extLst>
            </p:cNvPr>
            <p:cNvSpPr/>
            <p:nvPr/>
          </p:nvSpPr>
          <p:spPr bwMode="auto">
            <a:xfrm>
              <a:off x="8153520" y="9148648"/>
              <a:ext cx="2986570" cy="102030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Integrated storage spanning on-rem an cloud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iSCSI and SMB support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Virtual Array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Hyper-V 2000 R2 and VMWare 5.5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iSCSI server (AN) or File Server (NAS).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StorSimple 8000 Series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Leased physical device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Virtual Appliance Manager replicates data to cloud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E4E42EAC-C57A-4A10-ABD7-972F0184902A}"/>
              </a:ext>
            </a:extLst>
          </p:cNvPr>
          <p:cNvGrpSpPr/>
          <p:nvPr/>
        </p:nvGrpSpPr>
        <p:grpSpPr>
          <a:xfrm>
            <a:off x="7613620" y="13360699"/>
            <a:ext cx="2986571" cy="1182253"/>
            <a:chOff x="8162570" y="10262891"/>
            <a:chExt cx="2986571" cy="118225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255A7A6-0A46-4B43-B4FE-A4EE9C1F2A2D}"/>
                </a:ext>
              </a:extLst>
            </p:cNvPr>
            <p:cNvSpPr/>
            <p:nvPr/>
          </p:nvSpPr>
          <p:spPr bwMode="auto">
            <a:xfrm>
              <a:off x="8162570" y="10262891"/>
              <a:ext cx="2986571" cy="43509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Cosmos DB Storage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DA9B634-B4B3-4EE1-9D36-72734FB2232A}"/>
                </a:ext>
              </a:extLst>
            </p:cNvPr>
            <p:cNvSpPr/>
            <p:nvPr/>
          </p:nvSpPr>
          <p:spPr bwMode="auto">
            <a:xfrm>
              <a:off x="8162571" y="10619489"/>
              <a:ext cx="2986570" cy="82565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Premium Azure Table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Multi-model and globally distributed database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Low latency, high availability, high performance  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APIs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SQL, MongoDB, Gremlin (Graph), Table, Cassandra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96E2AD97-E7FB-4119-98C7-079039004CDA}"/>
              </a:ext>
            </a:extLst>
          </p:cNvPr>
          <p:cNvGrpSpPr/>
          <p:nvPr/>
        </p:nvGrpSpPr>
        <p:grpSpPr>
          <a:xfrm>
            <a:off x="10845465" y="13452201"/>
            <a:ext cx="2986571" cy="1090751"/>
            <a:chOff x="11233139" y="10354393"/>
            <a:chExt cx="2986571" cy="1090751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7E5434-20E8-4F54-A6A9-8C72F74DBA0B}"/>
                </a:ext>
              </a:extLst>
            </p:cNvPr>
            <p:cNvSpPr/>
            <p:nvPr/>
          </p:nvSpPr>
          <p:spPr bwMode="auto">
            <a:xfrm>
              <a:off x="11233139" y="10354393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Search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F0AF9B-12D8-4132-B80D-7285B70F6BEC}"/>
                </a:ext>
              </a:extLst>
            </p:cNvPr>
            <p:cNvSpPr/>
            <p:nvPr/>
          </p:nvSpPr>
          <p:spPr bwMode="auto">
            <a:xfrm>
              <a:off x="11233140" y="10710992"/>
              <a:ext cx="2986570" cy="73415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Rich search experience over Azure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SQL Database, </a:t>
              </a:r>
              <a:r>
                <a:rPr lang="en-CA" sz="800" dirty="0" err="1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CosmosDB</a:t>
              </a: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, Blob Storage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Text search, analysis, and linguistic analysis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Tiers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Free, Basic, Standard S1/S2/S3/HD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9B52A-2AD2-4FD9-88E8-5CD857925276}"/>
              </a:ext>
            </a:extLst>
          </p:cNvPr>
          <p:cNvGrpSpPr/>
          <p:nvPr/>
        </p:nvGrpSpPr>
        <p:grpSpPr>
          <a:xfrm>
            <a:off x="350389" y="358931"/>
            <a:ext cx="6350911" cy="14155532"/>
            <a:chOff x="512949" y="358931"/>
            <a:chExt cx="6350911" cy="141555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12949" y="358931"/>
              <a:ext cx="631469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Infrastructure as a Service (IaaS)c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AC7D678A-326E-4DB3-8AB7-7BAFCFFE4169}"/>
                </a:ext>
              </a:extLst>
            </p:cNvPr>
            <p:cNvSpPr txBox="1"/>
            <p:nvPr/>
          </p:nvSpPr>
          <p:spPr>
            <a:xfrm>
              <a:off x="6582046" y="881287"/>
              <a:ext cx="184731" cy="623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95954" y="881287"/>
              <a:ext cx="2986571" cy="2494372"/>
              <a:chOff x="1409999" y="881288"/>
              <a:chExt cx="2986571" cy="2494372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Virtual Machines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213777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Availability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2 fault domains for classic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3 fault domains for Resource Manager deployments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5 update domains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Set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 VMs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Max 1000 VMs with placement groups (auto scale)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Managed disks needed for large scale sets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 Series</a:t>
                </a:r>
              </a:p>
              <a:p>
                <a:pPr marL="360363" lvl="1" indent="-184150" defTabSz="11636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A0-7, Av2, B 	General purpose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  	Compute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D,E,G  	Memory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 	Storage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1163638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VMs to domain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 Azure AD Domain Services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80206" y="881287"/>
              <a:ext cx="2986571" cy="2494372"/>
              <a:chOff x="4520351" y="881287"/>
              <a:chExt cx="2986571" cy="2494372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High Performance Compute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213777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Workload Series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A8-11	General purpose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	Graphic GPU optimised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	High performance computing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Pack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Windows Server 2012, 2016, and Linux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HPC clusters on-prem</a:t>
                </a:r>
              </a:p>
              <a:p>
                <a:pPr marL="0" lvl="1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Batch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Most cost-effective option for scientific calculations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Cloud-native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HPC head node and compute nodes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Machine Scale Sets (VMSS)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VMs using RDMA are placed in same VMSS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Virtual Network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Blob Storage for node disks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HPC solution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ExpressRoute to connect cloud with on-prem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Segoe UI" panose="020B0502040204020203" pitchFamily="34" charset="0"/>
                  <a:buChar char="+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Gateway endpoint between cloud and on-prem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D96CE-243A-4C44-B156-F4E9A8B0422E}"/>
                </a:ext>
              </a:extLst>
            </p:cNvPr>
            <p:cNvSpPr/>
            <p:nvPr/>
          </p:nvSpPr>
          <p:spPr bwMode="auto">
            <a:xfrm>
              <a:off x="537746" y="3667971"/>
              <a:ext cx="6307816" cy="41903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Hybrid Applications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D945B573-E4BD-4F88-9CC1-FDAC7612D3BF}"/>
                </a:ext>
              </a:extLst>
            </p:cNvPr>
            <p:cNvGrpSpPr/>
            <p:nvPr/>
          </p:nvGrpSpPr>
          <p:grpSpPr>
            <a:xfrm>
              <a:off x="595954" y="4131192"/>
              <a:ext cx="2986571" cy="1103677"/>
              <a:chOff x="1435672" y="4131192"/>
              <a:chExt cx="2986571" cy="1103677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4C875F-DB31-460E-9BF1-84A396FDBE46}"/>
                  </a:ext>
                </a:extLst>
              </p:cNvPr>
              <p:cNvSpPr/>
              <p:nvPr/>
            </p:nvSpPr>
            <p:spPr bwMode="auto">
              <a:xfrm>
                <a:off x="1435672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Relay Service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564CAF4-83F7-4ED9-BBA4-34351DC9A478}"/>
                  </a:ext>
                </a:extLst>
              </p:cNvPr>
              <p:cNvSpPr/>
              <p:nvPr/>
            </p:nvSpPr>
            <p:spPr bwMode="auto">
              <a:xfrm>
                <a:off x="1435673" y="4487788"/>
                <a:ext cx="2986570" cy="7470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Connections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Establish a rendezvous point in the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app connects using HTTP/ Sockets to cloud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(Service Bus Relays)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On-prem app uses WCG bindings to connect to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Srv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 Bus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C33B48-DF73-434F-81BE-C5970338F00B}"/>
                </a:ext>
              </a:extLst>
            </p:cNvPr>
            <p:cNvGrpSpPr/>
            <p:nvPr/>
          </p:nvGrpSpPr>
          <p:grpSpPr>
            <a:xfrm>
              <a:off x="3780206" y="4131192"/>
              <a:ext cx="2986571" cy="1103677"/>
              <a:chOff x="4546024" y="4131192"/>
              <a:chExt cx="2986571" cy="1103677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C5BF283C-6E4E-4183-9691-9BD684540313}"/>
                  </a:ext>
                </a:extLst>
              </p:cNvPr>
              <p:cNvSpPr/>
              <p:nvPr/>
            </p:nvSpPr>
            <p:spPr bwMode="auto">
              <a:xfrm>
                <a:off x="4546024" y="4131192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Management Gateway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0DD230D-83C1-40E0-B11E-B5A0F184CB65}"/>
                  </a:ext>
                </a:extLst>
              </p:cNvPr>
              <p:cNvSpPr/>
              <p:nvPr/>
            </p:nvSpPr>
            <p:spPr bwMode="auto">
              <a:xfrm>
                <a:off x="4546025" y="4487789"/>
                <a:ext cx="2986570" cy="7470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Data-integration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workflows to automate data move + transform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 to ML, HDInsight, 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sent over HTTP using certificates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No firewall ports need to be opened</a:t>
                </a: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BED1340-D623-425F-B1D3-FBF04716EE9F}"/>
                </a:ext>
              </a:extLst>
            </p:cNvPr>
            <p:cNvGrpSpPr/>
            <p:nvPr/>
          </p:nvGrpSpPr>
          <p:grpSpPr>
            <a:xfrm>
              <a:off x="595954" y="6434063"/>
              <a:ext cx="2986571" cy="917052"/>
              <a:chOff x="1444036" y="6393423"/>
              <a:chExt cx="2986571" cy="917052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3AA6B56-4539-4B03-9EDA-4C6AAFAC115D}"/>
                  </a:ext>
                </a:extLst>
              </p:cNvPr>
              <p:cNvSpPr/>
              <p:nvPr/>
            </p:nvSpPr>
            <p:spPr bwMode="auto">
              <a:xfrm>
                <a:off x="1444036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Application Proxy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ACCF918-26D8-4685-BCE1-E267E4301B76}"/>
                  </a:ext>
                </a:extLst>
              </p:cNvPr>
              <p:cNvSpPr/>
              <p:nvPr/>
            </p:nvSpPr>
            <p:spPr bwMode="auto">
              <a:xfrm>
                <a:off x="1444037" y="6750021"/>
                <a:ext cx="2986570" cy="5604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on-prem web apps from the cloud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 on (SSO) + secure remote access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Connector – lightweight agent on on-prem server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External endpoint – direct URL or access via MyApps </a:t>
                </a: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D1FBFB8-9717-4E42-9B81-84E022882949}"/>
                </a:ext>
              </a:extLst>
            </p:cNvPr>
            <p:cNvGrpSpPr/>
            <p:nvPr/>
          </p:nvGrpSpPr>
          <p:grpSpPr>
            <a:xfrm>
              <a:off x="3780206" y="6434063"/>
              <a:ext cx="2986571" cy="917052"/>
              <a:chOff x="4554388" y="6393423"/>
              <a:chExt cx="2986571" cy="91705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2FFCC7E-308D-4388-AC01-73DEC9966935}"/>
                  </a:ext>
                </a:extLst>
              </p:cNvPr>
              <p:cNvSpPr/>
              <p:nvPr/>
            </p:nvSpPr>
            <p:spPr bwMode="auto">
              <a:xfrm>
                <a:off x="4554388" y="639342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On-Premise Data Gateway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8EE2C-179F-4B6A-801F-3B2E9FB980B4}"/>
                  </a:ext>
                </a:extLst>
              </p:cNvPr>
              <p:cNvSpPr/>
              <p:nvPr/>
            </p:nvSpPr>
            <p:spPr bwMode="auto">
              <a:xfrm>
                <a:off x="4554389" y="6750020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Bridge between on-prem data sources and Azure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Service Bus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Azure -&gt; Analytics, Logic Apps, Flow, Power Apps, …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On-Prem -&gt; SQL Server, SQL Analytics, SharePoint, …</a:t>
                </a:r>
              </a:p>
            </p:txBody>
          </p: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CE41EFD9-6210-4C3D-BA4C-044CE7709E87}"/>
                </a:ext>
              </a:extLst>
            </p:cNvPr>
            <p:cNvGrpSpPr/>
            <p:nvPr/>
          </p:nvGrpSpPr>
          <p:grpSpPr>
            <a:xfrm>
              <a:off x="595954" y="5410240"/>
              <a:ext cx="2986571" cy="848452"/>
              <a:chOff x="1435672" y="5350531"/>
              <a:chExt cx="2986571" cy="84845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58373CD-5418-4169-8404-F40060B16555}"/>
                  </a:ext>
                </a:extLst>
              </p:cNvPr>
              <p:cNvSpPr/>
              <p:nvPr/>
            </p:nvSpPr>
            <p:spPr bwMode="auto">
              <a:xfrm>
                <a:off x="1435672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Hybrid Connections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3F6C55-B679-490F-9A9A-D4A3550AB6EB}"/>
                  </a:ext>
                </a:extLst>
              </p:cNvPr>
              <p:cNvSpPr/>
              <p:nvPr/>
            </p:nvSpPr>
            <p:spPr bwMode="auto">
              <a:xfrm>
                <a:off x="1435673" y="5707129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Connects Azure and on-prem applications using TCP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Azure Relay Service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Part of App Service and is a separate Azure feature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071965F1-FF57-4D1E-8DC0-293559F1A68E}"/>
                </a:ext>
              </a:extLst>
            </p:cNvPr>
            <p:cNvGrpSpPr/>
            <p:nvPr/>
          </p:nvGrpSpPr>
          <p:grpSpPr>
            <a:xfrm>
              <a:off x="3780206" y="5365069"/>
              <a:ext cx="2986571" cy="938794"/>
              <a:chOff x="4546024" y="5350531"/>
              <a:chExt cx="2986571" cy="938794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86CFC34-EEDF-4D34-BBA0-BDD48BD51EED}"/>
                  </a:ext>
                </a:extLst>
              </p:cNvPr>
              <p:cNvSpPr/>
              <p:nvPr/>
            </p:nvSpPr>
            <p:spPr bwMode="auto">
              <a:xfrm>
                <a:off x="4546024" y="5350531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 Service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 Integration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AAEB69C-C663-4453-B10C-E5C1244D93B5}"/>
                  </a:ext>
                </a:extLst>
              </p:cNvPr>
              <p:cNvSpPr/>
              <p:nvPr/>
            </p:nvSpPr>
            <p:spPr bwMode="auto">
              <a:xfrm>
                <a:off x="4546025" y="5707128"/>
                <a:ext cx="2986570" cy="5821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access from app to other services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 app inside a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Access services within same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VNet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(VMs, DBs, …)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TCP or UDP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051CF56-3DDA-4EDE-9577-CA1D5B395E08}"/>
                </a:ext>
              </a:extLst>
            </p:cNvPr>
            <p:cNvSpPr/>
            <p:nvPr/>
          </p:nvSpPr>
          <p:spPr bwMode="auto">
            <a:xfrm>
              <a:off x="556044" y="7585802"/>
              <a:ext cx="6307816" cy="41595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Scalable Data Implementations</a:t>
              </a:r>
            </a:p>
          </p:txBody>
        </p: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1B0FE4C5-BBEF-4F8D-9179-8659FB289158}"/>
                </a:ext>
              </a:extLst>
            </p:cNvPr>
            <p:cNvGrpSpPr/>
            <p:nvPr/>
          </p:nvGrpSpPr>
          <p:grpSpPr>
            <a:xfrm>
              <a:off x="595954" y="8108157"/>
              <a:ext cx="2986571" cy="883127"/>
              <a:chOff x="1435672" y="8093965"/>
              <a:chExt cx="2986571" cy="88312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C5878E6C-BAAC-45B0-AA8C-1F533F0C92FE}"/>
                  </a:ext>
                </a:extLst>
              </p:cNvPr>
              <p:cNvSpPr/>
              <p:nvPr/>
            </p:nvSpPr>
            <p:spPr bwMode="auto">
              <a:xfrm>
                <a:off x="1435672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Catalog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C9894CE-DDAE-4261-B78C-82080BE60978}"/>
                  </a:ext>
                </a:extLst>
              </p:cNvPr>
              <p:cNvSpPr/>
              <p:nvPr/>
            </p:nvSpPr>
            <p:spPr bwMode="auto">
              <a:xfrm>
                <a:off x="1435673" y="8450562"/>
                <a:ext cx="2986570" cy="52653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central repository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 catalog per tenant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Blob Storage, Data Lake, QL Server, Oracle, …</a:t>
                </a: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B5D52C9-ED71-4182-AAB8-C0547281153F}"/>
                </a:ext>
              </a:extLst>
            </p:cNvPr>
            <p:cNvGrpSpPr/>
            <p:nvPr/>
          </p:nvGrpSpPr>
          <p:grpSpPr>
            <a:xfrm>
              <a:off x="3780206" y="8108157"/>
              <a:ext cx="2986571" cy="986706"/>
              <a:chOff x="4546024" y="8093965"/>
              <a:chExt cx="2986571" cy="986706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93A907EE-8B0D-480B-8F42-AD425991AD87}"/>
                  </a:ext>
                </a:extLst>
              </p:cNvPr>
              <p:cNvSpPr/>
              <p:nvPr/>
            </p:nvSpPr>
            <p:spPr bwMode="auto">
              <a:xfrm>
                <a:off x="4546024" y="809396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Factory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B2A1E72-9480-4F7D-8E02-9ECE4381F7EC}"/>
                  </a:ext>
                </a:extLst>
              </p:cNvPr>
              <p:cNvSpPr/>
              <p:nvPr/>
            </p:nvSpPr>
            <p:spPr bwMode="auto">
              <a:xfrm>
                <a:off x="4546025" y="8450562"/>
                <a:ext cx="2986570" cy="6301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Service for big data processing and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pipelines, activities, datasets, linked services, triggers, pipeline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ru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parameters, control flow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Available in - East US, East US2, West Europe</a:t>
                </a: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622D3E05-BD57-4BA0-976A-D38B5BAE297F}"/>
                </a:ext>
              </a:extLst>
            </p:cNvPr>
            <p:cNvGrpSpPr/>
            <p:nvPr/>
          </p:nvGrpSpPr>
          <p:grpSpPr>
            <a:xfrm>
              <a:off x="595954" y="11250012"/>
              <a:ext cx="2986571" cy="736353"/>
              <a:chOff x="1435672" y="10533627"/>
              <a:chExt cx="2986571" cy="736353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A9268169-B561-43D6-B5D6-D11524D89A9C}"/>
                  </a:ext>
                </a:extLst>
              </p:cNvPr>
              <p:cNvSpPr/>
              <p:nvPr/>
            </p:nvSpPr>
            <p:spPr bwMode="auto">
              <a:xfrm>
                <a:off x="1435672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Analysis Services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D7B9821-DCBD-4DDC-BC31-933BDF4A2272}"/>
                  </a:ext>
                </a:extLst>
              </p:cNvPr>
              <p:cNvSpPr/>
              <p:nvPr/>
            </p:nvSpPr>
            <p:spPr bwMode="auto">
              <a:xfrm>
                <a:off x="1435673" y="10890225"/>
                <a:ext cx="2986570" cy="3797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Same architecture as SQL Server Analysis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grade data modelling in the cloud</a:t>
                </a:r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7FE1A505-3FBF-4391-9286-D34BA992D362}"/>
                </a:ext>
              </a:extLst>
            </p:cNvPr>
            <p:cNvGrpSpPr/>
            <p:nvPr/>
          </p:nvGrpSpPr>
          <p:grpSpPr>
            <a:xfrm>
              <a:off x="595954" y="12691504"/>
              <a:ext cx="2986571" cy="1822959"/>
              <a:chOff x="4546024" y="10533627"/>
              <a:chExt cx="2986571" cy="1822959"/>
            </a:xfrm>
          </p:grpSpPr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F0FFC2CA-4720-407A-86C3-DA1E38B2FBCC}"/>
                  </a:ext>
                </a:extLst>
              </p:cNvPr>
              <p:cNvSpPr/>
              <p:nvPr/>
            </p:nvSpPr>
            <p:spPr bwMode="auto">
              <a:xfrm>
                <a:off x="4546024" y="1053362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926F1F-F5AD-4839-B4C5-0F5751F67F27}"/>
                  </a:ext>
                </a:extLst>
              </p:cNvPr>
              <p:cNvSpPr/>
              <p:nvPr/>
            </p:nvSpPr>
            <p:spPr bwMode="auto">
              <a:xfrm>
                <a:off x="4546025" y="10878994"/>
                <a:ext cx="2986570" cy="14775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Elastic Database Pools (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eDTUs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Individual databases (DTUs)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High availability, geo-replication, failover groups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Backup and Recovery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7 days retention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and Premium – 35 days </a:t>
                </a:r>
              </a:p>
              <a:p>
                <a:pPr marL="444500" lvl="2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Restore - Point-in-time, deleted DB, Geo, and Az Recovery Vault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SQL Server Stretch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Move or archive cold data from on-premises SQL Server to Azure SQL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46F5FDF4-2BEA-48AB-8DA6-674F5EB856F1}"/>
                </a:ext>
              </a:extLst>
            </p:cNvPr>
            <p:cNvGrpSpPr/>
            <p:nvPr/>
          </p:nvGrpSpPr>
          <p:grpSpPr>
            <a:xfrm>
              <a:off x="595954" y="9696422"/>
              <a:ext cx="2986571" cy="848452"/>
              <a:chOff x="1427916" y="9090485"/>
              <a:chExt cx="2986571" cy="848452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C73C2692-B4B9-4FAD-9F94-C0878FB92280}"/>
                  </a:ext>
                </a:extLst>
              </p:cNvPr>
              <p:cNvSpPr/>
              <p:nvPr/>
            </p:nvSpPr>
            <p:spPr bwMode="auto">
              <a:xfrm>
                <a:off x="1427916" y="909048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 Warehouse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70253AE-26E1-4544-BB88-9D20370D4AE4}"/>
                  </a:ext>
                </a:extLst>
              </p:cNvPr>
              <p:cNvSpPr/>
              <p:nvPr/>
            </p:nvSpPr>
            <p:spPr bwMode="auto">
              <a:xfrm>
                <a:off x="1427917" y="9447083"/>
                <a:ext cx="2986570" cy="49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Massive Parallel Processing (MPP)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Hadoop/Spark and Machine Learning for insights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Data Movement Service (DMS) between nodes</a:t>
                </a:r>
              </a:p>
            </p:txBody>
          </p: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91CD5C28-030B-4964-84D3-DE89C114C2E3}"/>
                </a:ext>
              </a:extLst>
            </p:cNvPr>
            <p:cNvGrpSpPr/>
            <p:nvPr/>
          </p:nvGrpSpPr>
          <p:grpSpPr>
            <a:xfrm>
              <a:off x="3780206" y="9426169"/>
              <a:ext cx="2986571" cy="2174093"/>
              <a:chOff x="4538229" y="9194947"/>
              <a:chExt cx="2986571" cy="2174093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311D2DCB-87A6-410E-BACF-05F46C791B9B}"/>
                  </a:ext>
                </a:extLst>
              </p:cNvPr>
              <p:cNvSpPr/>
              <p:nvPr/>
            </p:nvSpPr>
            <p:spPr bwMode="auto">
              <a:xfrm>
                <a:off x="4538229" y="919494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Data Lake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649F03EF-D0A1-46FD-9988-44455DD1F3F0}"/>
                  </a:ext>
                </a:extLst>
              </p:cNvPr>
              <p:cNvSpPr/>
              <p:nvPr/>
            </p:nvSpPr>
            <p:spPr bwMode="auto">
              <a:xfrm>
                <a:off x="4538230" y="9551544"/>
                <a:ext cx="2986570" cy="18174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Big data storage and analytics service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Based on Hadoop Yes Another Resource Negotiator (YARN)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Solutions - Store, Analytics, and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Store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repository for big data workloads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Unlimited structured, semi-, and unstructured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Data Lake Analytics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serverless approach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Pas-as-you-go, monthly commitment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Uses U-SQL to analyse the data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HDInsights</a:t>
                </a:r>
                <a:endPara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Deploys Hadoop components in form of clusters in cloud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Opensource service for analysing and processing data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Apache Hadoop, Spark, HBase, Storm, Kafka, Interactive Q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R Server</a:t>
                </a:r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261E9A0-2ACF-4158-A048-25D5465C35FA}"/>
                </a:ext>
              </a:extLst>
            </p:cNvPr>
            <p:cNvGrpSpPr/>
            <p:nvPr/>
          </p:nvGrpSpPr>
          <p:grpSpPr>
            <a:xfrm>
              <a:off x="3780206" y="11931568"/>
              <a:ext cx="2986571" cy="1334538"/>
              <a:chOff x="1427916" y="11590493"/>
              <a:chExt cx="2986571" cy="1334538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0248FA73-F919-4E74-A8F9-676E9E78D03A}"/>
                  </a:ext>
                </a:extLst>
              </p:cNvPr>
              <p:cNvSpPr/>
              <p:nvPr/>
            </p:nvSpPr>
            <p:spPr bwMode="auto">
              <a:xfrm>
                <a:off x="1427916" y="11590493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MySQL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93F2E59-A912-4695-8CF3-C5653EA06F76}"/>
                  </a:ext>
                </a:extLst>
              </p:cNvPr>
              <p:cNvSpPr/>
              <p:nvPr/>
            </p:nvSpPr>
            <p:spPr bwMode="auto">
              <a:xfrm>
                <a:off x="1427917" y="11947091"/>
                <a:ext cx="2986570" cy="9779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Used by PHP developers, CMS WordPress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ACID, replication, Performance, security, extensibility, concurrency, JSON support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Pricing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1TB, 4 CPUs, locally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General Purpose – 1TB, 4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redundancy</a:t>
                </a:r>
              </a:p>
              <a:p>
                <a:pPr marL="360363" lvl="2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Memory Optimised – 1TB, 5 CPUs,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local+geo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red.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14346890-9864-4935-A78E-DFD3FC956EE4}"/>
                </a:ext>
              </a:extLst>
            </p:cNvPr>
            <p:cNvGrpSpPr/>
            <p:nvPr/>
          </p:nvGrpSpPr>
          <p:grpSpPr>
            <a:xfrm>
              <a:off x="3780206" y="13597411"/>
              <a:ext cx="2986571" cy="917052"/>
              <a:chOff x="7682658" y="11716925"/>
              <a:chExt cx="2986571" cy="917052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556701A-2465-44F8-BD70-21768231C851}"/>
                  </a:ext>
                </a:extLst>
              </p:cNvPr>
              <p:cNvSpPr/>
              <p:nvPr/>
            </p:nvSpPr>
            <p:spPr bwMode="auto">
              <a:xfrm>
                <a:off x="7682658" y="11716925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PostgresSQL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1D2EB57-A9BB-4D5A-AE85-D702247878CA}"/>
                  </a:ext>
                </a:extLst>
              </p:cNvPr>
              <p:cNvSpPr/>
              <p:nvPr/>
            </p:nvSpPr>
            <p:spPr bwMode="auto">
              <a:xfrm>
                <a:off x="7682659" y="12073522"/>
                <a:ext cx="2986570" cy="56045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 relational database</a:t>
                </a:r>
              </a:p>
              <a:p>
                <a:pPr marL="268288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tabLst>
                    <a:tab pos="628650" algn="l"/>
                  </a:tabLst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Open Source, ACID, Replication, Performance, Security, Concurrency, JSON, JSON Indexing, Extensibility</a:t>
                </a:r>
              </a:p>
              <a:p>
                <a:pPr marL="360363" lvl="1" indent="-184150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49C199E-4579-40B0-9665-05DD82AF49FA}"/>
              </a:ext>
            </a:extLst>
          </p:cNvPr>
          <p:cNvGrpSpPr/>
          <p:nvPr/>
        </p:nvGrpSpPr>
        <p:grpSpPr>
          <a:xfrm>
            <a:off x="14814404" y="5357311"/>
            <a:ext cx="6164046" cy="704678"/>
            <a:chOff x="1409999" y="881288"/>
            <a:chExt cx="2986571" cy="7046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B4367C0-3788-4873-AB47-3348DEBE0565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IoT Hub vs Event Hub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2BB9DAE-23BC-4832-95D4-E9C273980D7A}"/>
                </a:ext>
              </a:extLst>
            </p:cNvPr>
            <p:cNvSpPr/>
            <p:nvPr/>
          </p:nvSpPr>
          <p:spPr bwMode="auto">
            <a:xfrm>
              <a:off x="1410000" y="1237887"/>
              <a:ext cx="2986570" cy="3480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IoT Hub –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Two-way communication Azure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 Devices</a:t>
              </a: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Cost effective data ingest, on-way communication from Devices 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  <a:sym typeface="Wingdings" panose="05000000000000000000" pitchFamily="2" charset="2"/>
                </a:rPr>
                <a:t> Azure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- </a:t>
              </a:r>
              <a:r>
                <a:rPr lang="en-CA" sz="8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Service Bus</a:t>
              </a:r>
            </a:p>
            <a:p>
              <a:pPr marL="176212" lvl="1"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CA" sz="800" dirty="0">
                <a:solidFill>
                  <a:srgbClr val="0070C0"/>
                </a:solidFill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1718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4C6CDC7-6CDC-45C3-A855-7B889C1AD5B0}"/>
              </a:ext>
            </a:extLst>
          </p:cNvPr>
          <p:cNvSpPr txBox="1"/>
          <p:nvPr/>
        </p:nvSpPr>
        <p:spPr>
          <a:xfrm>
            <a:off x="7760909" y="6512214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B7E0BB-FF17-4D28-A70C-7662E1A71074}"/>
              </a:ext>
            </a:extLst>
          </p:cNvPr>
          <p:cNvGrpSpPr/>
          <p:nvPr/>
        </p:nvGrpSpPr>
        <p:grpSpPr>
          <a:xfrm>
            <a:off x="476186" y="384852"/>
            <a:ext cx="6152526" cy="4789493"/>
            <a:chOff x="569970" y="384852"/>
            <a:chExt cx="6152526" cy="4789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B416CB-5EEC-4CB8-A920-6F1B14A42758}"/>
                </a:ext>
              </a:extLst>
            </p:cNvPr>
            <p:cNvSpPr/>
            <p:nvPr/>
          </p:nvSpPr>
          <p:spPr bwMode="auto">
            <a:xfrm>
              <a:off x="569970" y="384852"/>
              <a:ext cx="6152526" cy="672678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Resources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535FE-C7EC-4B8B-AC7F-DFFEB678CAD4}"/>
                </a:ext>
              </a:extLst>
            </p:cNvPr>
            <p:cNvGrpSpPr/>
            <p:nvPr/>
          </p:nvGrpSpPr>
          <p:grpSpPr>
            <a:xfrm>
              <a:off x="569970" y="907209"/>
              <a:ext cx="2986571" cy="1811607"/>
              <a:chOff x="1409999" y="881288"/>
              <a:chExt cx="2986571" cy="1811607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62FB55C-F62D-402E-93FF-39D8B274EC41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Active Directory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69BC61-C127-413B-8ECC-26C62636B730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45500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Directory and identity management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Plans – Free (no SLA, 500k objects), Basic, Premium P1/P2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Protocols – OAuth 2.0, OpenID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V1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 and school accounts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Active Directory Library (ADAL)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Endpoint V2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Work, school, and personal accounts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Microsoft Authentication Library (MSAL)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Microsoft Graph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Connects multi services and provides single endpoint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AAD is integrated in Microsoft Graph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ABB47C-6FCA-4091-9565-D9D44ECC63A3}"/>
                </a:ext>
              </a:extLst>
            </p:cNvPr>
            <p:cNvGrpSpPr/>
            <p:nvPr/>
          </p:nvGrpSpPr>
          <p:grpSpPr>
            <a:xfrm>
              <a:off x="3735925" y="907209"/>
              <a:ext cx="2986571" cy="1360503"/>
              <a:chOff x="4520351" y="881287"/>
              <a:chExt cx="2986571" cy="1360503"/>
            </a:xfrm>
          </p:grpSpPr>
          <p:sp>
            <p:nvSpPr>
              <p:cNvPr id="600" name="Rectangle: Rounded Corners 599">
                <a:extLst>
                  <a:ext uri="{FF2B5EF4-FFF2-40B4-BE49-F238E27FC236}">
                    <a16:creationId xmlns:a16="http://schemas.microsoft.com/office/drawing/2014/main" id="{7B282F07-0CEF-4F34-8C12-A54EC397A52A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Connect</a:t>
                </a: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138DBC82-CED9-488F-8006-AE6700ABAEB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00390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Synchronise on-prem AD identities with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password hash synchronisation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User passwords hashes synched between AD and AAD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Hash synched with any change</a:t>
                </a:r>
              </a:p>
              <a:p>
                <a:pPr marL="360363" lvl="1" indent="-92075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AAD pass-through authentication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Passwords are not synchronised, but validated on-prem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Provides single sign-on (SSO)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64CBE3-0F3D-4327-B7D5-053F5FC8ED6D}"/>
                </a:ext>
              </a:extLst>
            </p:cNvPr>
            <p:cNvGrpSpPr/>
            <p:nvPr/>
          </p:nvGrpSpPr>
          <p:grpSpPr>
            <a:xfrm>
              <a:off x="569970" y="2824021"/>
              <a:ext cx="2986571" cy="1304519"/>
              <a:chOff x="1409999" y="881288"/>
              <a:chExt cx="2986571" cy="13045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9E85396-C93D-4633-B243-532D6E070D6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Federation Services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3FB01E7-60C3-49FC-B074-80E9977EB5C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4792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Authentication provider for external users to on-prem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SSO for federated users accessing on-prem apps, using Azure AD Connect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Web Services (WS) – WS-Federation compatible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 external user account management – own credentials using Security Assertion Markup Language (SAML)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Install on-prem of Azure VM and use MS Graph.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0EEB67-CB7E-4EE9-AB92-5B034CA6ECCB}"/>
                </a:ext>
              </a:extLst>
            </p:cNvPr>
            <p:cNvGrpSpPr/>
            <p:nvPr/>
          </p:nvGrpSpPr>
          <p:grpSpPr>
            <a:xfrm>
              <a:off x="569970" y="4233746"/>
              <a:ext cx="2986571" cy="940599"/>
              <a:chOff x="4520351" y="881287"/>
              <a:chExt cx="2986571" cy="9405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FC2E51-A4FA-4C3E-A37D-88FEFEDCA51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Multi-Factor Authentication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C80154-19B9-45AF-AA90-919EC8C89FCB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58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Two step verification (MFA)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Know –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Have – phone, verification app, 3</a:t>
                </a:r>
                <a:r>
                  <a:rPr lang="en-CA" sz="800" baseline="300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party OAuth tokens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Are - biometrics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5405A0-7090-464D-B785-4967F2C640A3}"/>
                </a:ext>
              </a:extLst>
            </p:cNvPr>
            <p:cNvGrpSpPr/>
            <p:nvPr/>
          </p:nvGrpSpPr>
          <p:grpSpPr>
            <a:xfrm>
              <a:off x="3735925" y="3863949"/>
              <a:ext cx="2986571" cy="1310396"/>
              <a:chOff x="1409999" y="881288"/>
              <a:chExt cx="2986571" cy="1310396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EF44725D-B076-4411-A937-6B8A50E1D27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Business B2B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80703F-A8BD-4A02-A3E2-6C7E32C294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537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Enables organizations to work safely with others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Enabled by default for all AAD tenants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with Office 365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 Premium Features requires license ration of 5:1</a:t>
                </a:r>
                <a:b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</a:b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Every AS Premium licence = five external users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conditions for users, for example, enforce MFA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Use policies to delegate permissions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A961375-2B7D-4E95-B96C-9FA733515BF3}"/>
                </a:ext>
              </a:extLst>
            </p:cNvPr>
            <p:cNvGrpSpPr/>
            <p:nvPr/>
          </p:nvGrpSpPr>
          <p:grpSpPr>
            <a:xfrm>
              <a:off x="3735925" y="2460357"/>
              <a:ext cx="2986571" cy="1210946"/>
              <a:chOff x="4520351" y="881287"/>
              <a:chExt cx="2986571" cy="121094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9553AE0-9C04-4219-A1AB-A948A0765F09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Business to Consumer B2C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2F4758C-CD83-4C31-BF3A-EF47C3D37B65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5434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Cloud identity management for mobile and web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Leveraged using MSAL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Social Accounts – Facebook, Google,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LinkedInn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Enterprise Accounts – OpenID Connect, SAM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Local accounts – email/user and password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App must be registered inside Azure B2C tenant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7F1F896-7372-4F28-8CF1-EC1D58DCDB98}"/>
              </a:ext>
            </a:extLst>
          </p:cNvPr>
          <p:cNvSpPr/>
          <p:nvPr/>
        </p:nvSpPr>
        <p:spPr bwMode="auto">
          <a:xfrm>
            <a:off x="481249" y="5856052"/>
            <a:ext cx="6152525" cy="52235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Operations Automation Strategies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503BEE-4A00-4E06-A294-0CE2D6BD77FE}"/>
              </a:ext>
            </a:extLst>
          </p:cNvPr>
          <p:cNvGrpSpPr/>
          <p:nvPr/>
        </p:nvGrpSpPr>
        <p:grpSpPr>
          <a:xfrm>
            <a:off x="481250" y="6378408"/>
            <a:ext cx="2986571" cy="2306593"/>
            <a:chOff x="1409999" y="881288"/>
            <a:chExt cx="2986571" cy="230659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89CBBA76-7249-4E79-A4D9-CB50B9B1A389}"/>
                </a:ext>
              </a:extLst>
            </p:cNvPr>
            <p:cNvSpPr/>
            <p:nvPr/>
          </p:nvSpPr>
          <p:spPr bwMode="auto">
            <a:xfrm>
              <a:off x="1409999" y="881288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Operation Automation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6DEBF43-5D36-4461-863A-DA00D8A4CBE8}"/>
                </a:ext>
              </a:extLst>
            </p:cNvPr>
            <p:cNvSpPr/>
            <p:nvPr/>
          </p:nvSpPr>
          <p:spPr bwMode="auto">
            <a:xfrm>
              <a:off x="1410000" y="1237886"/>
              <a:ext cx="2986570" cy="1949995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Automation ensures consistency and saves time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Development, testing, acceptance, and production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PowerShell – create resources and configure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Desired State Configuration (DSC) – enforce config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Features: Configurations, Resources, Local Config Mgr.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Automation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Process Automation – automate management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Configuration Management – DSC, PowerShell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Update Management – Cloud + on-prem environments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Shared capabilities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3</a:t>
              </a:r>
              <a:r>
                <a:rPr lang="en-CA" sz="800" baseline="30000" dirty="0">
                  <a:solidFill>
                    <a:srgbClr val="0070C0"/>
                  </a:solidFill>
                  <a:cs typeface="Segoe UI" pitchFamily="34" charset="0"/>
                </a:rPr>
                <a:t>rd</a:t>
              </a: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 Party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Chef – virtual and physical config management, Windows + Linux + Mac</a:t>
              </a:r>
            </a:p>
            <a:p>
              <a:pPr marL="360363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Puppet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Event Grid – supports automation tasks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Logic Apps – supports call to automation runbooks</a:t>
              </a:r>
            </a:p>
            <a:p>
              <a:pPr marL="268288" lvl="1" indent="-92075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cs typeface="Segoe UI" pitchFamily="34" charset="0"/>
                </a:rPr>
                <a:t>Azure DevOps – CI/CD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E7E64DB-4FEE-44E4-8442-84C23B883804}"/>
              </a:ext>
            </a:extLst>
          </p:cNvPr>
          <p:cNvGrpSpPr/>
          <p:nvPr/>
        </p:nvGrpSpPr>
        <p:grpSpPr>
          <a:xfrm>
            <a:off x="3736895" y="6378408"/>
            <a:ext cx="2891817" cy="1621763"/>
            <a:chOff x="4520351" y="881287"/>
            <a:chExt cx="2986571" cy="162176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0CE0502-5472-4A5D-A43E-B5CDC187EE66}"/>
                </a:ext>
              </a:extLst>
            </p:cNvPr>
            <p:cNvSpPr/>
            <p:nvPr/>
          </p:nvSpPr>
          <p:spPr bwMode="auto">
            <a:xfrm>
              <a:off x="4520351" y="881287"/>
              <a:ext cx="2986571" cy="41990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Autoscaling Strategy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9361108-8AF7-4172-AFA7-E5300572FEB0}"/>
                </a:ext>
              </a:extLst>
            </p:cNvPr>
            <p:cNvSpPr/>
            <p:nvPr/>
          </p:nvSpPr>
          <p:spPr bwMode="auto">
            <a:xfrm>
              <a:off x="4520352" y="1237886"/>
              <a:ext cx="2986570" cy="1265164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900" b="1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Meet performance and SLA requirements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Vertical scaling – change VM sizes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Horizontal Scaling – add / resource resources</a:t>
              </a:r>
            </a:p>
            <a:p>
              <a:pPr marL="269875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Strategies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Monitoring and alerting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Decision Making Logic – automation runbooks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Az Monitoring Scale – integrated in Az Monitor</a:t>
              </a:r>
            </a:p>
            <a:p>
              <a:pPr marL="360363" lvl="1" indent="-93663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rPr>
                <a:t>App Architectures – Service Fabric scales horizontally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F7C2-B66F-4E61-880D-CD56C302A51A}"/>
              </a:ext>
            </a:extLst>
          </p:cNvPr>
          <p:cNvGrpSpPr/>
          <p:nvPr/>
        </p:nvGrpSpPr>
        <p:grpSpPr>
          <a:xfrm>
            <a:off x="7705237" y="384852"/>
            <a:ext cx="6165400" cy="4789493"/>
            <a:chOff x="7705237" y="384852"/>
            <a:chExt cx="6165400" cy="4789493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FBF3081-3F12-4772-9B44-BF18D74A4976}"/>
                </a:ext>
              </a:extLst>
            </p:cNvPr>
            <p:cNvSpPr/>
            <p:nvPr/>
          </p:nvSpPr>
          <p:spPr bwMode="auto">
            <a:xfrm>
              <a:off x="7705237" y="384852"/>
              <a:ext cx="6165400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Securing Data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6FF1970-4525-4D9E-A64A-90396C63C395}"/>
                </a:ext>
              </a:extLst>
            </p:cNvPr>
            <p:cNvGrpSpPr/>
            <p:nvPr/>
          </p:nvGrpSpPr>
          <p:grpSpPr>
            <a:xfrm>
              <a:off x="7705238" y="907208"/>
              <a:ext cx="2986571" cy="888246"/>
              <a:chOff x="1409999" y="881288"/>
              <a:chExt cx="2986571" cy="888246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C09FDFA2-51D6-484C-A883-D5726479F65F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Key Vault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7DC1112-94D3-4F29-AA82-B12D85B68F2D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316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Store cryptographic keys and secrets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Tiers: Standard and Premium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Hardware Security Modules (HSM) with Premium</a:t>
                </a:r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6DB0622-0F76-4C27-9D8C-49A25CF0EEDC}"/>
                </a:ext>
              </a:extLst>
            </p:cNvPr>
            <p:cNvGrpSpPr/>
            <p:nvPr/>
          </p:nvGrpSpPr>
          <p:grpSpPr>
            <a:xfrm>
              <a:off x="10884066" y="4215595"/>
              <a:ext cx="2986571" cy="958750"/>
              <a:chOff x="4520351" y="881287"/>
              <a:chExt cx="2986571" cy="958750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CBE471B1-E2F7-4398-8E44-0EC2D677260B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Encryption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5A1A0B1-5C82-4F0B-A9FB-BC7C8BA9F857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0215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Encryption for data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Storage Service Encryption (SSE)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Written to storage account using 256-bit AES encryption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Set with Portal, PowerShell. CLI, and REST API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16A9A2-2853-48F7-8902-388B0E6553F2}"/>
                </a:ext>
              </a:extLst>
            </p:cNvPr>
            <p:cNvGrpSpPr/>
            <p:nvPr/>
          </p:nvGrpSpPr>
          <p:grpSpPr>
            <a:xfrm>
              <a:off x="7705238" y="2560084"/>
              <a:ext cx="2986571" cy="902062"/>
              <a:chOff x="1409999" y="881288"/>
              <a:chExt cx="2986571" cy="90206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FF75B13-1875-4D78-9CBF-02F9466D847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Disk Encryption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33A0E3-EBA8-4114-A58A-12DEC28F8265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4546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Encrypt Windows and Linux VMs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Windows –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Bitlocker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Linux – dm-crypt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9976A9A-C377-4DD7-845B-2FCBFBCD1B06}"/>
                </a:ext>
              </a:extLst>
            </p:cNvPr>
            <p:cNvGrpSpPr/>
            <p:nvPr/>
          </p:nvGrpSpPr>
          <p:grpSpPr>
            <a:xfrm>
              <a:off x="10884066" y="886546"/>
              <a:ext cx="2986571" cy="1022206"/>
              <a:chOff x="4520351" y="881287"/>
              <a:chExt cx="2986571" cy="1022206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C0EE29A0-2CAA-414D-BD10-85443109A0F8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SQL Database Security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4F705A-62B5-48BE-AA37-F2811E3ED744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66560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for data in transit, rest, and in use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HTTPS – security in transit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Transparent Data Encryption – security at rest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 Encrypted – data in use,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AlwaysEncrypted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 columns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EC9DC9-C17D-4D00-933C-082BB96DA70A}"/>
                </a:ext>
              </a:extLst>
            </p:cNvPr>
            <p:cNvGrpSpPr/>
            <p:nvPr/>
          </p:nvGrpSpPr>
          <p:grpSpPr>
            <a:xfrm>
              <a:off x="7705238" y="4226776"/>
              <a:ext cx="2986571" cy="947569"/>
              <a:chOff x="1409999" y="881288"/>
              <a:chExt cx="2986571" cy="947569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0D192323-CD5A-4C7F-B231-C70CBB8C778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Managed Service Identity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B4E6719-54AA-42E9-B4D1-8171D14FB6D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097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Managed identity for resources in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 Principal only known within bounds of Az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Assign appropriate Role-based Access Control (RBAC) 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B241DD-2B1D-460A-93A5-DC090344EBA5}"/>
              </a:ext>
            </a:extLst>
          </p:cNvPr>
          <p:cNvGrpSpPr/>
          <p:nvPr/>
        </p:nvGrpSpPr>
        <p:grpSpPr>
          <a:xfrm>
            <a:off x="14854379" y="384852"/>
            <a:ext cx="6182255" cy="4789493"/>
            <a:chOff x="15018501" y="384852"/>
            <a:chExt cx="6182255" cy="47894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51AAE07-9842-44FD-9426-B949B79DEE77}"/>
                </a:ext>
              </a:extLst>
            </p:cNvPr>
            <p:cNvSpPr/>
            <p:nvPr/>
          </p:nvSpPr>
          <p:spPr bwMode="auto">
            <a:xfrm>
              <a:off x="15018501" y="384852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Governance and Policies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2A356E-FA4A-4951-A419-CAC92AEDF9E8}"/>
                </a:ext>
              </a:extLst>
            </p:cNvPr>
            <p:cNvGrpSpPr/>
            <p:nvPr/>
          </p:nvGrpSpPr>
          <p:grpSpPr>
            <a:xfrm>
              <a:off x="15018501" y="907208"/>
              <a:ext cx="2986571" cy="1145859"/>
              <a:chOff x="1409999" y="881288"/>
              <a:chExt cx="2986571" cy="1145859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82BD42E-E09B-41BA-B545-07A0B4C42F2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Role-Based Access Control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11389EA-1B77-423F-9345-0A952C4EA4E0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8926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Implement the principle of least permissions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Roles in Azure can be added to a scope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Scope cam be subscription, Resource Group, or Web App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Set 2000 role assignments from Portal, PS, CLI, Rest API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Built-in Roles: Owner, Reader, Contributor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90D59AB-F473-4635-AB81-9F280B83AEC3}"/>
                </a:ext>
              </a:extLst>
            </p:cNvPr>
            <p:cNvGrpSpPr/>
            <p:nvPr/>
          </p:nvGrpSpPr>
          <p:grpSpPr>
            <a:xfrm>
              <a:off x="15018501" y="2254304"/>
              <a:ext cx="2986571" cy="1068453"/>
              <a:chOff x="1409999" y="881288"/>
              <a:chExt cx="2986571" cy="1068453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AF7E4818-12EA-44DB-8349-A17C6D8AC15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Privileged Identity </a:t>
                </a:r>
                <a:r>
                  <a:rPr lang="en-CA" sz="160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.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41BB54-C09B-4D84-B988-90D4474FDFB8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1185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Manage and control access inside an Az AD tenant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AD Prem P2 or Enterprise Mobility + Security E5 feature 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Grant permanent or temporary role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Flow: User request, review, approval, notification, action, monitor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EC7523-C4B1-4B8D-AD59-417E115AB210}"/>
                </a:ext>
              </a:extLst>
            </p:cNvPr>
            <p:cNvGrpSpPr/>
            <p:nvPr/>
          </p:nvGrpSpPr>
          <p:grpSpPr>
            <a:xfrm>
              <a:off x="18214185" y="3237225"/>
              <a:ext cx="2986571" cy="1937120"/>
              <a:chOff x="1409999" y="881288"/>
              <a:chExt cx="2986571" cy="1937120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6AE7516-381D-44CF-9BF7-7DFE7BAFFD8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Security Center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E35B26C-D090-4C94-A96A-BD4B5CAE4A9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5805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Advanced Thread Protection and Security </a:t>
                </a:r>
                <a:r>
                  <a:rPr lang="en-CA" sz="900" b="1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Mngt</a:t>
                </a: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.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Features: 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Centralised policy management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Continuous security assessment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Actionable recommendations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Cloud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Prioritised alerts and incidents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Integrated security solutions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Tiers: Free and Standard (hybrid environments)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Advanced Threat Detection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Activity group, campaign, and threat summary report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Endpoint Protection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Anti malware protection for Az and on-prem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VMw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FF892F2-685C-40D9-8A02-9D0648D3E889}"/>
                </a:ext>
              </a:extLst>
            </p:cNvPr>
            <p:cNvGrpSpPr/>
            <p:nvPr/>
          </p:nvGrpSpPr>
          <p:grpSpPr>
            <a:xfrm>
              <a:off x="18214185" y="907208"/>
              <a:ext cx="2986571" cy="952791"/>
              <a:chOff x="1409999" y="881288"/>
              <a:chExt cx="2986571" cy="952791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7E347BC1-37DE-458A-935B-33E38C37EBD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Resource Policies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864B26-15C6-4732-B031-53D1248C344A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Define and enforce rules and actions for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 about users, groups, or application access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Apply governance strategy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Example: All VMs use managed disks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2798C59-752B-47E5-884E-688E814ED341}"/>
                </a:ext>
              </a:extLst>
            </p:cNvPr>
            <p:cNvGrpSpPr/>
            <p:nvPr/>
          </p:nvGrpSpPr>
          <p:grpSpPr>
            <a:xfrm>
              <a:off x="18214184" y="2074111"/>
              <a:ext cx="2986572" cy="949003"/>
              <a:chOff x="1409998" y="885076"/>
              <a:chExt cx="2986572" cy="949003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6904A747-3455-452C-9FBC-FA37449764F0}"/>
                  </a:ext>
                </a:extLst>
              </p:cNvPr>
              <p:cNvSpPr/>
              <p:nvPr/>
            </p:nvSpPr>
            <p:spPr bwMode="auto">
              <a:xfrm>
                <a:off x="1409998" y="885076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 Identity Protection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896B9A3-5298-48CC-8EFF-1E1220F16C1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19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Premium protection for Az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identity based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 compromised identities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Policies: MFA registration, user risk, sign-in risk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D49972B-8873-4EBA-85D5-CC1FF035F3E3}"/>
                </a:ext>
              </a:extLst>
            </p:cNvPr>
            <p:cNvGrpSpPr/>
            <p:nvPr/>
          </p:nvGrpSpPr>
          <p:grpSpPr>
            <a:xfrm>
              <a:off x="15018501" y="3523994"/>
              <a:ext cx="2986571" cy="1650351"/>
              <a:chOff x="1409999" y="881288"/>
              <a:chExt cx="2986571" cy="16503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85BFDB79-0F02-425B-9596-3D54734FB194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Operations Management Suite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54B1DA3-EA2E-4C23-A232-305B73549F9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129375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Hybrid cloud and data management tool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Manage on-prem and Az infrastructure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Azure, AWS, Win Server, Linux, VMWare and OpenStack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Compliance Solution</a:t>
                </a:r>
              </a:p>
              <a:p>
                <a:pPr marL="360363" lvl="2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and Audit 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 Domains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Notable Issues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Detection</a:t>
                </a:r>
              </a:p>
              <a:p>
                <a:pPr marL="444500" lvl="3" indent="-8413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Thread Intelligence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9CFB86-BCDB-4DC7-BCD2-8E6BD8615FF9}"/>
              </a:ext>
            </a:extLst>
          </p:cNvPr>
          <p:cNvGrpSpPr/>
          <p:nvPr/>
        </p:nvGrpSpPr>
        <p:grpSpPr>
          <a:xfrm>
            <a:off x="476184" y="10094726"/>
            <a:ext cx="6260157" cy="4487690"/>
            <a:chOff x="569968" y="10094726"/>
            <a:chExt cx="6260157" cy="44876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EDC57B-C3AE-495A-8223-B6C690ED017D}"/>
                </a:ext>
              </a:extLst>
            </p:cNvPr>
            <p:cNvSpPr/>
            <p:nvPr/>
          </p:nvSpPr>
          <p:spPr bwMode="auto">
            <a:xfrm>
              <a:off x="569968" y="10094726"/>
              <a:ext cx="6260156" cy="545463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Messaging Services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AAA18FE-B2F5-4EE8-811F-CD76586772FA}"/>
                </a:ext>
              </a:extLst>
            </p:cNvPr>
            <p:cNvGrpSpPr/>
            <p:nvPr/>
          </p:nvGrpSpPr>
          <p:grpSpPr>
            <a:xfrm>
              <a:off x="569969" y="10612124"/>
              <a:ext cx="2986571" cy="1129611"/>
              <a:chOff x="1409999" y="881288"/>
              <a:chExt cx="2986571" cy="112961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BD67479-2FD2-4CF7-A3CC-64D4F6B06236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Storage Queue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D5C1549-B7E1-47C7-BC5F-445D64617D49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77301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Asynchronous processing of messages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up to 64KB in size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7 days retention maximum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Messages become visible after 30sec if not deleted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Multiple receivers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C5C93F-664E-4570-BA2F-F73494718CFE}"/>
                </a:ext>
              </a:extLst>
            </p:cNvPr>
            <p:cNvGrpSpPr/>
            <p:nvPr/>
          </p:nvGrpSpPr>
          <p:grpSpPr>
            <a:xfrm>
              <a:off x="3843553" y="10621463"/>
              <a:ext cx="2986571" cy="1604032"/>
              <a:chOff x="4520351" y="881287"/>
              <a:chExt cx="2986571" cy="160403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2253A917-36E9-4895-ACF5-D51AAAB8580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3CC65F-880C-4D38-9BA9-ACE002C14391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124743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Reliable, brokered messaging system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Ideal for Integration and IoT scenarios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Messages up to 256KB (basic) and 1MB (premium)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– first in first out (FIFO), one consumer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Sessions – grouping of messages by session ID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Topics – Publish/subscribe by multiple consumers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Subscriptions – Apps connect to sub to get to topics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WCF Relays – gateway for on-prem WCF services to Azure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 – Basic, Standard (topics,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tx</a:t>
                </a: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, sessions), Premium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CA217E-5471-4ED8-A353-FB2BE366D4CC}"/>
                </a:ext>
              </a:extLst>
            </p:cNvPr>
            <p:cNvGrpSpPr/>
            <p:nvPr/>
          </p:nvGrpSpPr>
          <p:grpSpPr>
            <a:xfrm>
              <a:off x="569968" y="13460285"/>
              <a:ext cx="2986571" cy="1122131"/>
              <a:chOff x="1409999" y="881288"/>
              <a:chExt cx="2986571" cy="112213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91805997-B45C-43A6-88E3-AFAD1271093D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Event Grid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4135C22-F8AC-4FA7-A37A-5AA87B276FD6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6553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management across Azure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Apps are notified when an event happens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Throughput of millions of events and 24h retry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Publishers – Az subscriptions, Event Hubs, Topics, IoT Hub, Resource Groups, Blob storage, Service Bus, V2 storage, …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2BFDA83-CB1F-4F84-A3AE-BD5B7C7E633E}"/>
                </a:ext>
              </a:extLst>
            </p:cNvPr>
            <p:cNvGrpSpPr/>
            <p:nvPr/>
          </p:nvGrpSpPr>
          <p:grpSpPr>
            <a:xfrm>
              <a:off x="3843554" y="13389030"/>
              <a:ext cx="2986571" cy="1193386"/>
              <a:chOff x="4520351" y="881287"/>
              <a:chExt cx="2986571" cy="1193386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EE977EC0-F15C-44DA-AC9A-B4EAA54B49C1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Notification Hubs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5A414B9-1D74-4CB7-BE34-3AF77A2D6BF2}"/>
                  </a:ext>
                </a:extLst>
              </p:cNvPr>
              <p:cNvSpPr/>
              <p:nvPr/>
            </p:nvSpPr>
            <p:spPr bwMode="auto">
              <a:xfrm>
                <a:off x="4520352" y="1237887"/>
                <a:ext cx="2986570" cy="8367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Push notifications from backends to mobile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Scenarios – Send codes, notifications, news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1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Basic – 10 million messages / month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Standards – 10 million messages / month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028DF0D-AEE2-4859-88B9-31EFD114B2BE}"/>
                </a:ext>
              </a:extLst>
            </p:cNvPr>
            <p:cNvGrpSpPr/>
            <p:nvPr/>
          </p:nvGrpSpPr>
          <p:grpSpPr>
            <a:xfrm>
              <a:off x="569969" y="12454087"/>
              <a:ext cx="6260155" cy="734810"/>
              <a:chOff x="1409999" y="881288"/>
              <a:chExt cx="2986571" cy="734810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54816A08-2751-4916-B133-66A7E09159B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Queue or Bus?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5043E67-C591-446E-AF58-27A69F657B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782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Queues -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Standard queuing with messages up to 64KB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Brokering at enterprise scale with messages up to 1MB, transactions, and sessions -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Bus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5E21B2-6064-4F20-B688-6435E3A6D1C8}"/>
              </a:ext>
            </a:extLst>
          </p:cNvPr>
          <p:cNvGrpSpPr/>
          <p:nvPr/>
        </p:nvGrpSpPr>
        <p:grpSpPr>
          <a:xfrm>
            <a:off x="14854379" y="8202896"/>
            <a:ext cx="6182255" cy="6380442"/>
            <a:chOff x="15018501" y="8197240"/>
            <a:chExt cx="6182255" cy="6380442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B9FBB0A-9CD7-4F99-BA10-634CF1310ECB}"/>
                </a:ext>
              </a:extLst>
            </p:cNvPr>
            <p:cNvSpPr/>
            <p:nvPr/>
          </p:nvSpPr>
          <p:spPr bwMode="auto">
            <a:xfrm>
              <a:off x="15018501" y="8197240"/>
              <a:ext cx="6182254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AI, IoT, and Media Services</a:t>
              </a: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23126F7-F303-41E4-9BB4-43D0E3A2D82A}"/>
                </a:ext>
              </a:extLst>
            </p:cNvPr>
            <p:cNvGrpSpPr/>
            <p:nvPr/>
          </p:nvGrpSpPr>
          <p:grpSpPr>
            <a:xfrm>
              <a:off x="15018501" y="8719596"/>
              <a:ext cx="2986571" cy="1383581"/>
              <a:chOff x="1409999" y="881288"/>
              <a:chExt cx="2986571" cy="1383581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01FA059B-3E4D-404D-8854-5C666946713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Cognitive Services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377A260F-2B02-4B76-A75A-EA425FEA287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0269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Create modern, intelligent applications, with AI/ML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Artificial Intelligence (AI) &amp; Machine Learning (ML)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Services: Vision, Speech, Language, Knowledge, Search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Vision – Categorise, moderate, classify, index, … images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Speech – Speech enabled, recognition, translate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Language – LUIS, spelling, linguistic, text analysis, web, …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KB – Personal experience, train AI to converse naturally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Search – Bing, autosuggest, entity and custom search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5D52478-90EE-4DE3-B19A-6388E474F342}"/>
                </a:ext>
              </a:extLst>
            </p:cNvPr>
            <p:cNvGrpSpPr/>
            <p:nvPr/>
          </p:nvGrpSpPr>
          <p:grpSpPr>
            <a:xfrm>
              <a:off x="18214185" y="8719596"/>
              <a:ext cx="2986571" cy="1063396"/>
              <a:chOff x="4520351" y="881287"/>
              <a:chExt cx="2986571" cy="1063396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784E968D-80A7-480C-811C-98B8A84A6A72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Bot Service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D199DFD-EE7F-4275-A206-F7AA517D13D0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Environment to build and deploy bots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Freeform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Free – up to 10,000 messages</a:t>
                </a:r>
              </a:p>
              <a:p>
                <a:pPr marL="360363" lvl="1" indent="-90488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Standard S1 – pay for 1,000 messages at a time, SLA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439EC28-01B0-4CDB-9D6E-CD9F5B1962FE}"/>
                </a:ext>
              </a:extLst>
            </p:cNvPr>
            <p:cNvGrpSpPr/>
            <p:nvPr/>
          </p:nvGrpSpPr>
          <p:grpSpPr>
            <a:xfrm>
              <a:off x="15018501" y="10237834"/>
              <a:ext cx="2986571" cy="1268682"/>
              <a:chOff x="1409999" y="881288"/>
              <a:chExt cx="2986571" cy="1268682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4756B760-808B-4EF9-8CF7-003496827565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Machine Learning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E5C72FB-B3F1-4CC6-AE47-1324741356A9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91208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Algorithms to apply complex math calc to big data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Tools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Machine Learning Studio – drag/drop predictive models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Leaning Workbench – end-end science solution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AI Gallery – community-driven solutions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ML Modules – out-box models for analyzing data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Data Science VMs – preconfigured workloads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4A28BFD-C7C7-4E6B-A98A-F2B91AF2C4D0}"/>
                </a:ext>
              </a:extLst>
            </p:cNvPr>
            <p:cNvGrpSpPr/>
            <p:nvPr/>
          </p:nvGrpSpPr>
          <p:grpSpPr>
            <a:xfrm>
              <a:off x="18214185" y="10089895"/>
              <a:ext cx="2986571" cy="2063361"/>
              <a:chOff x="4520351" y="881287"/>
              <a:chExt cx="2986571" cy="2063361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FE8A89E-D0DD-4A30-A30E-1AB4A8C8E580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Hub, Event Hubs, IoT Edge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B385EDBB-7C61-4044-AE6B-37230C6298D9}"/>
                  </a:ext>
                </a:extLst>
              </p:cNvPr>
              <p:cNvSpPr/>
              <p:nvPr/>
            </p:nvSpPr>
            <p:spPr bwMode="auto">
              <a:xfrm>
                <a:off x="4520352" y="1237885"/>
                <a:ext cx="2986570" cy="17067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Internet of Things (IoT)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Send massive amounts of data to Az for processing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Bi-directional, secure and routable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Scale up to millions of connected devices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Integrated with Azure Monitor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(8k msg/day), S1 (400k), S2 (6M), S3 (300M)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Ingress of device data streams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One-way communication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Aggregated metrics monitoring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Tiers: Basic (100 connect), Standard (1K), Dedicated (25K)</a:t>
                </a:r>
              </a:p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Edge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Installed at the edge of on-prem network, DMZ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 device data and send to IoT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A71FE32-27AC-4DA2-9ABB-A5CF35BBB7E9}"/>
                </a:ext>
              </a:extLst>
            </p:cNvPr>
            <p:cNvGrpSpPr/>
            <p:nvPr/>
          </p:nvGrpSpPr>
          <p:grpSpPr>
            <a:xfrm>
              <a:off x="15018501" y="11641173"/>
              <a:ext cx="2986571" cy="874204"/>
              <a:chOff x="1409999" y="881288"/>
              <a:chExt cx="2986571" cy="874204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759F1842-C5B7-46E7-A81B-AF0C24A19C03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Stream Analytics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91649B0-BD3F-4477-B846-56612F2CE408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1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Pipeline for event processing and real-time analysis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Sources – Apps, sensors, IoT Hub, Event Hub, Blog storage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Targets – Data Lake,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, SQL data Warehouse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8FF4A8F-0552-4AA0-9E32-9D5D205E33CA}"/>
                </a:ext>
              </a:extLst>
            </p:cNvPr>
            <p:cNvGrpSpPr/>
            <p:nvPr/>
          </p:nvGrpSpPr>
          <p:grpSpPr>
            <a:xfrm>
              <a:off x="18214185" y="12460159"/>
              <a:ext cx="2986571" cy="1063396"/>
              <a:chOff x="4520351" y="881287"/>
              <a:chExt cx="2986571" cy="1063396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FE76C61-6035-45A2-AE0F-D9F102BF38E7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Time Series Insights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5AFA6-D0ED-4D18-BE9A-BA25CFF268E1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70679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Provide valuable insights into IoT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DB storage for massive amounts of data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Sources – IoT Hub, Event Hub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Join data – metadata, telemetry, and visualise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Features – Integration, storage, visualization, query 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78AD13C-5DAA-4155-B5E2-7914FF05916F}"/>
                </a:ext>
              </a:extLst>
            </p:cNvPr>
            <p:cNvGrpSpPr/>
            <p:nvPr/>
          </p:nvGrpSpPr>
          <p:grpSpPr>
            <a:xfrm>
              <a:off x="15018501" y="12650034"/>
              <a:ext cx="2986571" cy="1045768"/>
              <a:chOff x="1409999" y="881288"/>
              <a:chExt cx="2986571" cy="1129578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5019134-89C7-4C34-88B4-CAE23D75A520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Media Services</a:t>
                </a:r>
                <a:endParaRPr lang="en-CA" sz="1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B5963F7-5BCF-48A1-BE73-13C1352A31FE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7729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Secure and high-quality streaming and storage 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Flow – Upload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 Encode  Secure  Analyse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Cognitive Azure Media Analytics</a:t>
                </a:r>
              </a:p>
              <a:p>
                <a:pPr marL="360363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  <a:sym typeface="Wingdings" panose="05000000000000000000" pitchFamily="2" charset="2"/>
                  </a:rPr>
                  <a:t>Indexer, Hyper lapse, Motion detect, summarize, character recognition, face recognition, and moderation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D78487A-DC92-4DCB-9B74-B13078334D4A}"/>
                </a:ext>
              </a:extLst>
            </p:cNvPr>
            <p:cNvGrpSpPr/>
            <p:nvPr/>
          </p:nvGrpSpPr>
          <p:grpSpPr>
            <a:xfrm>
              <a:off x="15018501" y="13830459"/>
              <a:ext cx="6182254" cy="747223"/>
              <a:chOff x="1409999" y="881288"/>
              <a:chExt cx="2986571" cy="747223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53332F98-0ED5-4F4F-A934-0B066ACC388E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IoT Hub vs Event Hub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C3DA8E3D-09F0-4A2F-A611-1E4A4DD81923}"/>
                  </a:ext>
                </a:extLst>
              </p:cNvPr>
              <p:cNvSpPr/>
              <p:nvPr/>
            </p:nvSpPr>
            <p:spPr bwMode="auto">
              <a:xfrm>
                <a:off x="1410000" y="1237887"/>
                <a:ext cx="2986570" cy="3906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5">
                    <a:lumMod val="7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IoT Hub – </a:t>
                </a: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Two-way communication</a:t>
                </a:r>
              </a:p>
              <a:p>
                <a:pPr marL="176212" lvl="1" algn="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One-way communication for cost effective data ingest – </a:t>
                </a:r>
                <a:r>
                  <a:rPr lang="en-CA" sz="8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Event Hub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091E0A-2254-4002-B869-87FBC67168A4}"/>
              </a:ext>
            </a:extLst>
          </p:cNvPr>
          <p:cNvGrpSpPr/>
          <p:nvPr/>
        </p:nvGrpSpPr>
        <p:grpSpPr>
          <a:xfrm>
            <a:off x="7760909" y="9735407"/>
            <a:ext cx="6180096" cy="4847009"/>
            <a:chOff x="754416" y="9736329"/>
            <a:chExt cx="6180096" cy="48470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3535A6-0C07-41A6-8039-DAF1AA4D0935}"/>
                </a:ext>
              </a:extLst>
            </p:cNvPr>
            <p:cNvSpPr/>
            <p:nvPr/>
          </p:nvSpPr>
          <p:spPr bwMode="auto">
            <a:xfrm>
              <a:off x="754416" y="9736329"/>
              <a:ext cx="6152526" cy="522356"/>
            </a:xfrm>
            <a:prstGeom prst="rect">
              <a:avLst/>
            </a:prstGeom>
            <a:solidFill>
              <a:srgbClr val="00206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CA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Monitoring and Logging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DE472B-FBEE-447B-87DB-D96C47E18AEF}"/>
                </a:ext>
              </a:extLst>
            </p:cNvPr>
            <p:cNvGrpSpPr/>
            <p:nvPr/>
          </p:nvGrpSpPr>
          <p:grpSpPr>
            <a:xfrm>
              <a:off x="754417" y="10258684"/>
              <a:ext cx="2986571" cy="953692"/>
              <a:chOff x="1409999" y="881288"/>
              <a:chExt cx="2986571" cy="95295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4931DEAB-50B7-4EFB-BC18-8F5AC8884902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Log Analytics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F7D08C-343D-4328-A769-C1A57120D084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59635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Collects and analyzes log files from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Azure and on-prem resources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Analysis tools – OMS, Security Center, AI, </a:t>
                </a:r>
                <a:r>
                  <a:rPr lang="en-CA" sz="800" dirty="0" err="1">
                    <a:solidFill>
                      <a:srgbClr val="0070C0"/>
                    </a:solidFill>
                    <a:cs typeface="Segoe UI" pitchFamily="34" charset="0"/>
                  </a:rPr>
                  <a:t>PowerBI</a:t>
                </a:r>
                <a:endParaRPr lang="en-CA" sz="800" dirty="0">
                  <a:solidFill>
                    <a:srgbClr val="0070C0"/>
                  </a:solidFill>
                  <a:cs typeface="Segoe UI" pitchFamily="34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A806D5-0892-438E-BCBC-547AAAE5BAA0}"/>
                </a:ext>
              </a:extLst>
            </p:cNvPr>
            <p:cNvGrpSpPr/>
            <p:nvPr/>
          </p:nvGrpSpPr>
          <p:grpSpPr>
            <a:xfrm>
              <a:off x="3947941" y="10258685"/>
              <a:ext cx="2986571" cy="1328756"/>
              <a:chOff x="4520351" y="881287"/>
              <a:chExt cx="2986571" cy="1328756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FD18988-FE7F-4442-A735-DAFFB22514EC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Monitor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C234B1F-8872-44AC-97BE-44AC46A01BF3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972157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in Az Portal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Infrastructure metrics and logs for Az services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Capabilities: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Activity Log – info on all types of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Diagnostics Settings – info on events within specific </a:t>
                </a:r>
                <a:r>
                  <a:rPr lang="en-CA" sz="800" dirty="0" err="1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srv</a:t>
                </a:r>
                <a:endParaRPr lang="en-CA" sz="8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Metrics – time-based metric points for resources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Alerts – View and manage Az alerts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F10BDFE-1E6D-4666-AC62-D5C4E7D7B64C}"/>
                </a:ext>
              </a:extLst>
            </p:cNvPr>
            <p:cNvGrpSpPr/>
            <p:nvPr/>
          </p:nvGrpSpPr>
          <p:grpSpPr>
            <a:xfrm>
              <a:off x="3947941" y="13105182"/>
              <a:ext cx="2986571" cy="1478156"/>
              <a:chOff x="1409999" y="881288"/>
              <a:chExt cx="2986571" cy="1477016"/>
            </a:xfrm>
          </p:grpSpPr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B39AA0ED-49F8-4071-852E-766EA86D6CFA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Application Insights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3D2C77C0-9E20-4FEE-AB6D-ABC00685B877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11204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Monitoring solution for cross-platform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Az and on-prem apps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Rate data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Exceptions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Page views and performance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Diagnostic logs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Custom Events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Integration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2992937-9DB4-4FAE-9DFD-7D4F28B4E93A}"/>
                </a:ext>
              </a:extLst>
            </p:cNvPr>
            <p:cNvGrpSpPr/>
            <p:nvPr/>
          </p:nvGrpSpPr>
          <p:grpSpPr>
            <a:xfrm>
              <a:off x="3947941" y="11763108"/>
              <a:ext cx="2986571" cy="1166407"/>
              <a:chOff x="4520351" y="881287"/>
              <a:chExt cx="2986571" cy="1166407"/>
            </a:xfrm>
          </p:grpSpPr>
          <p:sp>
            <p:nvSpPr>
              <p:cNvPr id="139" name="Rectangle: Rounded Corners 138">
                <a:extLst>
                  <a:ext uri="{FF2B5EF4-FFF2-40B4-BE49-F238E27FC236}">
                    <a16:creationId xmlns:a16="http://schemas.microsoft.com/office/drawing/2014/main" id="{D6CAF48C-8F38-42C2-BE9A-A3AA32E2CDBE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Service Health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E9932D7-C928-41A8-BD9D-854B5C7F4F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8098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Portal Dashboard showing resource issues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Views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Service issues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Planned Maintenance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Resource Health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Health Alerts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D6A0AA4-FCBA-4902-9C34-A28D9079EAA8}"/>
                </a:ext>
              </a:extLst>
            </p:cNvPr>
            <p:cNvGrpSpPr/>
            <p:nvPr/>
          </p:nvGrpSpPr>
          <p:grpSpPr>
            <a:xfrm>
              <a:off x="754417" y="11538597"/>
              <a:ext cx="2986571" cy="1166681"/>
              <a:chOff x="1409999" y="881288"/>
              <a:chExt cx="2986571" cy="1165781"/>
            </a:xfrm>
          </p:grpSpPr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C3CACD6-9679-4135-98D5-D3CB85BCDCFC}"/>
                  </a:ext>
                </a:extLst>
              </p:cNvPr>
              <p:cNvSpPr/>
              <p:nvPr/>
            </p:nvSpPr>
            <p:spPr bwMode="auto">
              <a:xfrm>
                <a:off x="1409999" y="881288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Advisor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1020C3-FB52-4980-82F0-541177CB5972}"/>
                  </a:ext>
                </a:extLst>
              </p:cNvPr>
              <p:cNvSpPr/>
              <p:nvPr/>
            </p:nvSpPr>
            <p:spPr bwMode="auto">
              <a:xfrm>
                <a:off x="1410000" y="1237886"/>
                <a:ext cx="2986570" cy="80918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Helps you follow best practices for Az deployments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High Availability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Security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Performance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cs typeface="Segoe UI" pitchFamily="34" charset="0"/>
                  </a:rPr>
                  <a:t>Costs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BBF52BE-D1A5-48EC-84FE-B03095F1FD93}"/>
                </a:ext>
              </a:extLst>
            </p:cNvPr>
            <p:cNvGrpSpPr/>
            <p:nvPr/>
          </p:nvGrpSpPr>
          <p:grpSpPr>
            <a:xfrm>
              <a:off x="754417" y="13031499"/>
              <a:ext cx="2986571" cy="1551839"/>
              <a:chOff x="4520351" y="881287"/>
              <a:chExt cx="2986571" cy="1551839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964FFAB-A189-4D67-8E01-A2DF38BD24D3}"/>
                  </a:ext>
                </a:extLst>
              </p:cNvPr>
              <p:cNvSpPr/>
              <p:nvPr/>
            </p:nvSpPr>
            <p:spPr bwMode="auto">
              <a:xfrm>
                <a:off x="4520351" y="881287"/>
                <a:ext cx="2986571" cy="419904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16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Network Watcher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936997B-A351-4B94-87D5-87C241B2776F}"/>
                  </a:ext>
                </a:extLst>
              </p:cNvPr>
              <p:cNvSpPr/>
              <p:nvPr/>
            </p:nvSpPr>
            <p:spPr bwMode="auto">
              <a:xfrm>
                <a:off x="4520352" y="1237886"/>
                <a:ext cx="2986570" cy="11952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70C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7200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CA" sz="900" b="1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Az resource network monitoring for network comms</a:t>
                </a:r>
              </a:p>
              <a:p>
                <a:pPr marL="2698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Capabilities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Topology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IP flow velocity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Next Hop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Security Group View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VPN diagnostics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Packet Capture</a:t>
                </a:r>
              </a:p>
              <a:p>
                <a:pPr marL="358775" lvl="1" indent="-93663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CA" sz="800" dirty="0">
                    <a:solidFill>
                      <a:srgbClr val="0070C0"/>
                    </a:solidFill>
                    <a:ea typeface="Segoe UI" pitchFamily="34" charset="0"/>
                    <a:cs typeface="Segoe UI" pitchFamily="34" charset="0"/>
                  </a:rPr>
                  <a:t>Connection Troubleshooting</a:t>
                </a:r>
                <a:endParaRPr lang="en-CA" sz="900" dirty="0">
                  <a:solidFill>
                    <a:srgbClr val="0070C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3956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Box 400">
            <a:extLst>
              <a:ext uri="{FF2B5EF4-FFF2-40B4-BE49-F238E27FC236}">
                <a16:creationId xmlns:a16="http://schemas.microsoft.com/office/drawing/2014/main" id="{F356EB90-2CCE-4484-80DF-21CE8248D902}"/>
              </a:ext>
            </a:extLst>
          </p:cNvPr>
          <p:cNvSpPr txBox="1"/>
          <p:nvPr/>
        </p:nvSpPr>
        <p:spPr>
          <a:xfrm flipH="1">
            <a:off x="12773713" y="146992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2018.09 | github.com/wpschaub/Quick-Reference-Posters</a:t>
            </a:r>
            <a:endParaRPr lang="en-US" sz="900" dirty="0" err="1">
              <a:solidFill>
                <a:schemeClr val="bg1"/>
              </a:solidFill>
            </a:endParaRPr>
          </a:p>
        </p:txBody>
      </p:sp>
      <p:pic>
        <p:nvPicPr>
          <p:cNvPr id="1026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956B47C8-EDED-4499-8B3D-83BE6E0B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290378"/>
            <a:ext cx="8015579" cy="4296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ent ingestion &#10;Device management &#10;Messaging &#10;Multiple consumers &#10;Multiple senders &#10;Use for decoupling &#10;Use for publish/subscribe &#10;Max message size &#10;Event &#10;Grid &#10;x &#10;x &#10;x &#10;x &#10;x &#10;64 KB &#10;Event &#10;Hubs &#10;x &#10;x &#10;x &#10;x &#10;x &#10;256 KB &#10;10T Hub &#10;x &#10;x &#10;x &#10;x &#10;x &#10;x &#10;256 KB &#10;TO ics &#10;x &#10;x &#10;x &#10;x &#10;1 MB &#10;Service Bus &#10;ueues &#10;x &#10;x &#10;x &#10;1 MB &#10;Storage &#10;ueues &#10;x &#10;x &#10;x &#10;64 KB ">
            <a:extLst>
              <a:ext uri="{FF2B5EF4-FFF2-40B4-BE49-F238E27FC236}">
                <a16:creationId xmlns:a16="http://schemas.microsoft.com/office/drawing/2014/main" id="{7C8EF6E5-C65D-4921-850E-AAD53A15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7552488"/>
            <a:ext cx="7983316" cy="2788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149EFB94-6835-44E4-B8E2-68107FBB8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6" y="10975158"/>
            <a:ext cx="8015579" cy="38940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agram of load-balancing architecture">
            <a:extLst>
              <a:ext uri="{FF2B5EF4-FFF2-40B4-BE49-F238E27FC236}">
                <a16:creationId xmlns:a16="http://schemas.microsoft.com/office/drawing/2014/main" id="{59102781-11D3-43B0-B5B0-DC7E9AB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667" y="8581879"/>
            <a:ext cx="10242662" cy="62873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B2D99-374F-4A3D-9E1C-2F3A0A75BA34}"/>
              </a:ext>
            </a:extLst>
          </p:cNvPr>
          <p:cNvSpPr txBox="1"/>
          <p:nvPr/>
        </p:nvSpPr>
        <p:spPr>
          <a:xfrm>
            <a:off x="1448888" y="629575"/>
            <a:ext cx="1539909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 Options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7ECBAA-3334-4FE2-82A6-A242F43A0409}"/>
              </a:ext>
            </a:extLst>
          </p:cNvPr>
          <p:cNvSpPr txBox="1"/>
          <p:nvPr/>
        </p:nvSpPr>
        <p:spPr>
          <a:xfrm>
            <a:off x="335289" y="7654991"/>
            <a:ext cx="2033121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 for Msg/Events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6221D-B019-48C0-B5B2-62BBE880EE9E}"/>
              </a:ext>
            </a:extLst>
          </p:cNvPr>
          <p:cNvSpPr txBox="1"/>
          <p:nvPr/>
        </p:nvSpPr>
        <p:spPr>
          <a:xfrm>
            <a:off x="1156187" y="11513222"/>
            <a:ext cx="2424446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Service for Containers</a:t>
            </a:r>
          </a:p>
        </p:txBody>
      </p:sp>
      <p:pic>
        <p:nvPicPr>
          <p:cNvPr id="1036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9AA1AF08-5720-496F-AAB5-585269D8A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9" y="280769"/>
            <a:ext cx="10340510" cy="56323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060BD3-1718-4AC9-859D-21BBF3DEBDB6}"/>
              </a:ext>
            </a:extLst>
          </p:cNvPr>
          <p:cNvSpPr txBox="1"/>
          <p:nvPr/>
        </p:nvSpPr>
        <p:spPr>
          <a:xfrm>
            <a:off x="334498" y="11048738"/>
            <a:ext cx="1560940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Containerisation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8FFA66-F2DD-4BC6-BBE9-062FCB32616B}"/>
              </a:ext>
            </a:extLst>
          </p:cNvPr>
          <p:cNvSpPr/>
          <p:nvPr/>
        </p:nvSpPr>
        <p:spPr bwMode="auto">
          <a:xfrm rot="10800000">
            <a:off x="6186126" y="7167220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8" name="Picture 4" descr="Azure Service Bus Queues &#10;Message lifetime &gt; 7 days &#10;Guaranteed (first in—first out) ordered &#10;Duplicate detection &#10;Message size sl MB &#10;Azure Storage Queues &#10;Message lifetime &lt;/days &#10;Queue size &gt;80 GB &#10;Transaction logs &#10;Message size s64 KB ">
            <a:extLst>
              <a:ext uri="{FF2B5EF4-FFF2-40B4-BE49-F238E27FC236}">
                <a16:creationId xmlns:a16="http://schemas.microsoft.com/office/drawing/2014/main" id="{75F45244-ACE0-4F71-941F-C5612C66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98" y="5220358"/>
            <a:ext cx="6702639" cy="1698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1C609DF-BE2E-429E-86DE-A6346D885183}"/>
              </a:ext>
            </a:extLst>
          </p:cNvPr>
          <p:cNvSpPr txBox="1"/>
          <p:nvPr/>
        </p:nvSpPr>
        <p:spPr>
          <a:xfrm>
            <a:off x="8374236" y="6922416"/>
            <a:ext cx="131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Architecting Microsoft Azure Solutions </a:t>
            </a:r>
            <a:r>
              <a:rPr lang="en-US" sz="4800" baseline="30000" dirty="0">
                <a:solidFill>
                  <a:schemeClr val="tx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CA" sz="4800" baseline="30000" dirty="0">
              <a:solidFill>
                <a:schemeClr val="tx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6C5202B-2066-45BB-880B-700659B6AF54}"/>
              </a:ext>
            </a:extLst>
          </p:cNvPr>
          <p:cNvSpPr/>
          <p:nvPr/>
        </p:nvSpPr>
        <p:spPr bwMode="auto">
          <a:xfrm rot="10800000" flipV="1">
            <a:off x="5629651" y="4855162"/>
            <a:ext cx="777667" cy="2441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CA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38C8-E203-4941-9C05-61F87A98CC47}"/>
              </a:ext>
            </a:extLst>
          </p:cNvPr>
          <p:cNvSpPr txBox="1"/>
          <p:nvPr/>
        </p:nvSpPr>
        <p:spPr>
          <a:xfrm flipH="1">
            <a:off x="12926113" y="14851635"/>
            <a:ext cx="8609912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/>
              <a:t>AJATO Transformations Limited | 2018.09 | github.com/wpschaub/Quick-Reference-Posters</a:t>
            </a:r>
            <a:endParaRPr lang="en-US" sz="9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046470-0A1C-4DBB-ADD8-A67CCC9AE41B}"/>
              </a:ext>
            </a:extLst>
          </p:cNvPr>
          <p:cNvSpPr txBox="1"/>
          <p:nvPr/>
        </p:nvSpPr>
        <p:spPr>
          <a:xfrm>
            <a:off x="1562198" y="14060162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DC/OS, Docker Swarm,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06A18E-A023-48DC-9FDC-8AA1A0108A21}"/>
              </a:ext>
            </a:extLst>
          </p:cNvPr>
          <p:cNvSpPr txBox="1"/>
          <p:nvPr/>
        </p:nvSpPr>
        <p:spPr>
          <a:xfrm>
            <a:off x="446630" y="14291810"/>
            <a:ext cx="1863754" cy="238902"/>
          </a:xfrm>
          <a:prstGeom prst="rect">
            <a:avLst/>
          </a:prstGeom>
          <a:solidFill>
            <a:schemeClr val="tx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1200" dirty="0">
                <a:solidFill>
                  <a:schemeClr val="bg1"/>
                </a:solidFill>
              </a:rPr>
              <a:t>Kubernetes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8959A-7506-4961-96E3-C7B0AC097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125" y="7630051"/>
            <a:ext cx="1066726" cy="2353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B763FA-89A1-40F8-BB15-83014478B6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0011" y="7612826"/>
            <a:ext cx="1049140" cy="231060"/>
          </a:xfrm>
          <a:prstGeom prst="rect">
            <a:avLst/>
          </a:prstGeom>
        </p:spPr>
      </p:pic>
      <p:pic>
        <p:nvPicPr>
          <p:cNvPr id="23" name="Picture 2" descr="Relational data &#10;Object-relational data &#10;Unstructured data &#10;Semi-structured data &#10;Queue messages &#10;Files On disk &#10;High-performance files on disk &#10;Store large data &#10;Store small data &#10;Geographic data replication &#10;x &#10;x &#10;x &#10;x &#10;x &#10;x &#10;x &#10;0 &#10;x &#10;x &#10;x &#10;x &#10;x &#10;x &#10;x &#10;x &#10;x &#10;x &#10;x &#10;x &#10;x &#10;x &#10;x &#10;x &#10;x ">
            <a:extLst>
              <a:ext uri="{FF2B5EF4-FFF2-40B4-BE49-F238E27FC236}">
                <a16:creationId xmlns:a16="http://schemas.microsoft.com/office/drawing/2014/main" id="{BA6BFAAD-7AA9-4E8F-9FCA-37F2B554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217615"/>
            <a:ext cx="8015579" cy="4296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For production deployments of complex &#10;systems (with a container orchestrator) &#10;For running simple configurations &#10;(possibly without orchestrator) &#10;For long-running workloads on containers &#10;For short-running workloads on &#10;containers &#10;For orchestrating a system based on &#10;containers &#10;Orchestrating with open-source &#10;orchestrators (DC/OS Docker Swarm &#10;Kubernetes) &#10;Orchestrating with built-in orchestrator &#10;Azure Container &#10;Services &#10;x &#10;x &#10;x &#10;x &#10;Azure Container &#10;Instances &#10;x &#10;x &#10;Azure Service &#10;Fabric &#10;x &#10;x ">
            <a:extLst>
              <a:ext uri="{FF2B5EF4-FFF2-40B4-BE49-F238E27FC236}">
                <a16:creationId xmlns:a16="http://schemas.microsoft.com/office/drawing/2014/main" id="{FA1D75EE-0D61-4AA9-AA5C-C13EC49C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6" y="10902395"/>
            <a:ext cx="8015579" cy="389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Diagram of load-balancing architecture">
            <a:extLst>
              <a:ext uri="{FF2B5EF4-FFF2-40B4-BE49-F238E27FC236}">
                <a16:creationId xmlns:a16="http://schemas.microsoft.com/office/drawing/2014/main" id="{3586B1CF-48D0-4D96-B445-FA14FAA0E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27" y="8509116"/>
            <a:ext cx="10242662" cy="628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Tec h &#10;Application &#10;Endpoints &#10;V net support &#10;Endpoint &#10;Monitoring &#10;Azu re &#10;T level (Layer Q) &#10;VMS and Cloud &#10;role instances &#10;Can used for both Internet &#10;facing and internal (Vnet) &#10;Supported via probes &#10;Applicaticm level (Layer J) &#10;HTTP and HTTPS &#10;Any Azure IP address or &#10;public internet IP address &#10;Can be used for both Internet &#10;facing and internal (Vnet) &#10;Supported via probes &#10;Traffic &#10;Any (An HTTP endpoint is &#10;required for endpoint &#10;monitoring) &#10;Azure VMS. Cloud Services. Azure &#10;Web Apps, and external &#10;endpoints &#10;Only supports Internet-facing &#10;applications &#10;Supported via HTTP/HTTPS GET ">
            <a:extLst>
              <a:ext uri="{FF2B5EF4-FFF2-40B4-BE49-F238E27FC236}">
                <a16:creationId xmlns:a16="http://schemas.microsoft.com/office/drawing/2014/main" id="{DE02346C-B87D-4836-BCA1-1FF3FE9D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79" y="208006"/>
            <a:ext cx="10340510" cy="563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498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plate (March 2016)">
  <a:themeElements>
    <a:clrScheme name="Custom 2">
      <a:dk1>
        <a:srgbClr val="3C3C3C"/>
      </a:dk1>
      <a:lt1>
        <a:srgbClr val="FFFFFF"/>
      </a:lt1>
      <a:dk2>
        <a:srgbClr val="5C2D91"/>
      </a:dk2>
      <a:lt2>
        <a:srgbClr val="FFFFFF"/>
      </a:lt2>
      <a:accent1>
        <a:srgbClr val="5C2D91"/>
      </a:accent1>
      <a:accent2>
        <a:srgbClr val="0078D7"/>
      </a:accent2>
      <a:accent3>
        <a:srgbClr val="008272"/>
      </a:accent3>
      <a:accent4>
        <a:srgbClr val="00B0F0"/>
      </a:accent4>
      <a:accent5>
        <a:srgbClr val="00B294"/>
      </a:accent5>
      <a:accent6>
        <a:srgbClr val="FFB9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chEd_2014_Template" id="{67FAA352-B2C8-44C1-9D64-1BBF1A5C5A77}" vid="{6DB45715-9256-4D34-9929-871A11C9B3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4" ma:contentTypeDescription="Create a new document." ma:contentTypeScope="" ma:versionID="be2c86c74b3bb227d6f27514678f23d5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136e9e548b6d3962354304dc946cac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D28E6-9582-48F2-A1BB-45FE2A6D90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6C01A9-0361-4788-ABEE-257A7848F8D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</ds:schemaRefs>
</ds:datastoreItem>
</file>

<file path=customXml/itemProps3.xml><?xml version="1.0" encoding="utf-8"?>
<ds:datastoreItem xmlns:ds="http://schemas.openxmlformats.org/officeDocument/2006/customXml" ds:itemID="{89C46102-D426-4E73-8F6F-5286B23D2E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37CEF67-DE3E-432B-9E16-FF411AFDFA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3650</Words>
  <Application>Microsoft Office PowerPoint</Application>
  <PresentationFormat>Custom</PresentationFormat>
  <Paragraphs>681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Segoe UI Light</vt:lpstr>
      <vt:lpstr>Symbol</vt:lpstr>
      <vt:lpstr>Wingdings</vt:lpstr>
      <vt:lpstr>1_Template (March 2016)</vt:lpstr>
      <vt:lpstr>Poster guidance                    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2015-09-25T02:44:35Z</dcterms:created>
  <dcterms:modified xsi:type="dcterms:W3CDTF">2018-10-17T01:10:15Z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willys@microsoft.com</vt:lpwstr>
  </property>
  <property fmtid="{D5CDD505-2E9C-101B-9397-08002B2CF9AE}" pid="5" name="MSIP_Label_f42aa342-8706-4288-bd11-ebb85995028c_SetDate">
    <vt:lpwstr>2017-12-20T14:57:29.7245752Z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0x010100F5F187B9059DF945B25AB5B2F3BA0895</vt:lpwstr>
  </property>
</Properties>
</file>