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C069-99D8-4210-BE71-84A0F6E1D5B8}" v="5992" dt="2018-09-09T18:04:5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294" autoAdjust="0"/>
  </p:normalViewPr>
  <p:slideViewPr>
    <p:cSldViewPr snapToGrid="0">
      <p:cViewPr>
        <p:scale>
          <a:sx n="150" d="100"/>
          <a:sy n="150" d="100"/>
        </p:scale>
        <p:origin x="240" y="-6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9/9/2018 10:23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decolonizeallthethings.com/2015/02/07/under-construction-decolonizing-queer-masculinityies-part-ii-depatriarchalizing-the-bod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C289-F341-4311-A542-7F8DA0F68C96}"/>
              </a:ext>
            </a:extLst>
          </p:cNvPr>
          <p:cNvGrpSpPr/>
          <p:nvPr/>
        </p:nvGrpSpPr>
        <p:grpSpPr>
          <a:xfrm>
            <a:off x="1409999" y="358932"/>
            <a:ext cx="6096923" cy="2831366"/>
            <a:chOff x="1105199" y="358932"/>
            <a:chExt cx="6096923" cy="28313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1105199" y="358932"/>
              <a:ext cx="6096923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4215551" y="1495002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2FB55C-F62D-402E-93FF-39D8B274EC41}"/>
                </a:ext>
              </a:extLst>
            </p:cNvPr>
            <p:cNvSpPr/>
            <p:nvPr/>
          </p:nvSpPr>
          <p:spPr bwMode="auto">
            <a:xfrm>
              <a:off x="11051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Machines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9BC61-C127-413B-8ECC-26C62636B730}"/>
                </a:ext>
              </a:extLst>
            </p:cNvPr>
            <p:cNvSpPr/>
            <p:nvPr/>
          </p:nvSpPr>
          <p:spPr bwMode="auto">
            <a:xfrm>
              <a:off x="110520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Availability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 fault domains for classic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 fault domains for Resource Manager deployments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update domains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Scale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 VMs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VMs with placement groups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Managed disks needed for large scale sets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  	Compute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D,E,G  	Memory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 	Storage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</a:p>
          </p:txBody>
        </p:sp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7B282F07-0CEF-4F34-8C12-A54EC397A52A}"/>
                </a:ext>
              </a:extLst>
            </p:cNvPr>
            <p:cNvSpPr/>
            <p:nvPr/>
          </p:nvSpPr>
          <p:spPr bwMode="auto">
            <a:xfrm>
              <a:off x="42155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138DBC82-CED9-488F-8006-AE6700ABAEB4}"/>
                </a:ext>
              </a:extLst>
            </p:cNvPr>
            <p:cNvSpPr/>
            <p:nvPr/>
          </p:nvSpPr>
          <p:spPr bwMode="auto">
            <a:xfrm>
              <a:off x="4215552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Workload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Pack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Windows Server 2012, 2016, and Linux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HPC clusters on-prem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Cloud-native HPC solution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head node and compute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Machine Scale Sets (VMSS)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VMs using RDMA are placed in same VMSS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Blob Storage for node disks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Hybrid HPC solution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 to connect cloud with on-prem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VPN Gateway endpoint between cloud and on-prem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945F3-E18C-4F48-BB80-BDB27BB66B38}"/>
              </a:ext>
            </a:extLst>
          </p:cNvPr>
          <p:cNvGrpSpPr/>
          <p:nvPr/>
        </p:nvGrpSpPr>
        <p:grpSpPr>
          <a:xfrm>
            <a:off x="8153518" y="358932"/>
            <a:ext cx="6079008" cy="5287022"/>
            <a:chOff x="7454594" y="358932"/>
            <a:chExt cx="6079008" cy="52870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6CE57-2D5D-473B-AEA9-78EC6E303A9F}"/>
                </a:ext>
              </a:extLst>
            </p:cNvPr>
            <p:cNvSpPr/>
            <p:nvPr/>
          </p:nvSpPr>
          <p:spPr bwMode="auto">
            <a:xfrm>
              <a:off x="7454594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Web Apps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745459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7454596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marL="176213" lvl="1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0547031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0547032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10547029" y="272284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10547030" y="3079440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7454594" y="330411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7454595" y="366071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0547028" y="347680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0547029" y="3833402"/>
              <a:ext cx="2986570" cy="809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Weighted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Priority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10544628" y="47301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10544629" y="5086752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52D39C-D5EA-4D89-AC35-FB30B07438EA}"/>
              </a:ext>
            </a:extLst>
          </p:cNvPr>
          <p:cNvGrpSpPr/>
          <p:nvPr/>
        </p:nvGrpSpPr>
        <p:grpSpPr>
          <a:xfrm>
            <a:off x="14879122" y="358932"/>
            <a:ext cx="6081412" cy="5250135"/>
            <a:chOff x="13781842" y="358932"/>
            <a:chExt cx="6081412" cy="525013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3784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3784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3781842" y="41625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3781843" y="4519110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C35EC-44E3-4E82-BA12-F81ED13B30D1}"/>
                </a:ext>
              </a:extLst>
            </p:cNvPr>
            <p:cNvSpPr/>
            <p:nvPr/>
          </p:nvSpPr>
          <p:spPr bwMode="auto">
            <a:xfrm>
              <a:off x="13784246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Serverless and Microservices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3783045" y="268682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3783046" y="3043424"/>
              <a:ext cx="2986570" cy="10366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6871877" y="240626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6871878" y="2762867"/>
              <a:ext cx="2986570" cy="130517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687187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6871877" y="1237885"/>
              <a:ext cx="2986570" cy="10964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conainer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6871876" y="415607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6871877" y="4512675"/>
              <a:ext cx="2986570" cy="109639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9530134" y="10011477"/>
            <a:ext cx="9982821" cy="31508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09999" y="3377584"/>
            <a:ext cx="6096923" cy="41990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4520351" y="4513654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A65514-0DCB-4AB9-871D-34BA9E87C2C7}"/>
              </a:ext>
            </a:extLst>
          </p:cNvPr>
          <p:cNvSpPr/>
          <p:nvPr/>
        </p:nvSpPr>
        <p:spPr bwMode="auto">
          <a:xfrm>
            <a:off x="1409999" y="389994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C9DC9-B201-4F5D-9483-05FB98BA9BEA}"/>
              </a:ext>
            </a:extLst>
          </p:cNvPr>
          <p:cNvSpPr/>
          <p:nvPr/>
        </p:nvSpPr>
        <p:spPr bwMode="auto">
          <a:xfrm>
            <a:off x="1410000" y="4256538"/>
            <a:ext cx="2986570" cy="15767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50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Subnets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subnets per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Pubic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60 public dynamic addresses per subscription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20 public static addresses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Private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4096 private addresses per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 for multiple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requires own DNS server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F344F9-6F5A-4712-8F57-21377FD19009}"/>
              </a:ext>
            </a:extLst>
          </p:cNvPr>
          <p:cNvSpPr/>
          <p:nvPr/>
        </p:nvSpPr>
        <p:spPr bwMode="auto">
          <a:xfrm>
            <a:off x="4520351" y="389993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4606EB-FFB5-4856-A048-E46E8F9A0757}"/>
              </a:ext>
            </a:extLst>
          </p:cNvPr>
          <p:cNvSpPr/>
          <p:nvPr/>
        </p:nvSpPr>
        <p:spPr bwMode="auto">
          <a:xfrm>
            <a:off x="4520352" y="4256538"/>
            <a:ext cx="2986570" cy="116382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Transport Layer 4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 protocol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VMs and Cloud service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: Internet and internal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Supported via probes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Types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 … up to 1000 VMs, HA ports, and NSG.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1E62E-F18E-44DB-93FD-259B6923DDF3}"/>
              </a:ext>
            </a:extLst>
          </p:cNvPr>
          <p:cNvSpPr txBox="1"/>
          <p:nvPr/>
        </p:nvSpPr>
        <p:spPr>
          <a:xfrm>
            <a:off x="1409999" y="6542213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D493E6-C056-406D-997C-1ADCBCF8E114}"/>
              </a:ext>
            </a:extLst>
          </p:cNvPr>
          <p:cNvSpPr/>
          <p:nvPr/>
        </p:nvSpPr>
        <p:spPr bwMode="auto">
          <a:xfrm>
            <a:off x="4517948" y="5531596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EC513E-BF66-4064-AAF4-4D6D6A8CAFC0}"/>
              </a:ext>
            </a:extLst>
          </p:cNvPr>
          <p:cNvSpPr/>
          <p:nvPr/>
        </p:nvSpPr>
        <p:spPr bwMode="auto">
          <a:xfrm>
            <a:off x="4517949" y="5888194"/>
            <a:ext cx="2986570" cy="11567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Traffic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Any protocol 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VMs, Cloud Service,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Wep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Apps, and external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Internet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HTTP/HTTPS GET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Use with load balancer for high-avail and high-per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C3512-97AF-44C9-B44C-4023D1AE4482}"/>
              </a:ext>
            </a:extLst>
          </p:cNvPr>
          <p:cNvSpPr/>
          <p:nvPr/>
        </p:nvSpPr>
        <p:spPr bwMode="auto">
          <a:xfrm>
            <a:off x="1409999" y="592849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Gateway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EF77E-F13F-49CD-B2AC-E1FD7A63E6F4}"/>
              </a:ext>
            </a:extLst>
          </p:cNvPr>
          <p:cNvSpPr/>
          <p:nvPr/>
        </p:nvSpPr>
        <p:spPr bwMode="auto">
          <a:xfrm>
            <a:off x="1410000" y="6285097"/>
            <a:ext cx="2986570" cy="128212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Application level 7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 and HTTPS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Any public or internal IP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Supported via probes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 off loading to avoid costly decryption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 (WAF)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AEB95-9FF2-40DC-ACC2-3211093DFC25}"/>
              </a:ext>
            </a:extLst>
          </p:cNvPr>
          <p:cNvSpPr txBox="1"/>
          <p:nvPr/>
        </p:nvSpPr>
        <p:spPr>
          <a:xfrm>
            <a:off x="1409999" y="8327586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CB7F36E-C8BC-417A-865B-B358D6B361AF}"/>
              </a:ext>
            </a:extLst>
          </p:cNvPr>
          <p:cNvSpPr/>
          <p:nvPr/>
        </p:nvSpPr>
        <p:spPr bwMode="auto">
          <a:xfrm>
            <a:off x="4517948" y="7163253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External Connectivity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8A65B9-F2C5-4A48-A46B-E252579BC700}"/>
              </a:ext>
            </a:extLst>
          </p:cNvPr>
          <p:cNvSpPr/>
          <p:nvPr/>
        </p:nvSpPr>
        <p:spPr bwMode="auto">
          <a:xfrm>
            <a:off x="4517949" y="7519851"/>
            <a:ext cx="2986570" cy="223375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VPN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Basic – max 10 site-site, 128 point-site, avg 100Mbps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VpnGw1 – max 30 site-site, 128 point-site, avg 650Mbps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VpnGw2 – max 30 site-site, 128 point-site, avg 1Gbps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VpnGw3 – max 30 site-site, 128 point-site, avg 1.25Gbps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Site-to-site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Requires Routing and Remote Access Service (RRAS)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Protocol Security (IPSec)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Key Exchange (IKE) management protocol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IKE2 or Secure Socket Tunneling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Prototol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(SSTP)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RRAS device required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-to-</a:t>
            </a: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Any-to-Ant (IPVPN) – provider sets up secure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Point-to-Point Ethernet –two provider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Co-Located at Cloud Exchange – two cross connections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596865-C152-46BB-B1EA-0738077A518E}"/>
              </a:ext>
            </a:extLst>
          </p:cNvPr>
          <p:cNvSpPr/>
          <p:nvPr/>
        </p:nvSpPr>
        <p:spPr bwMode="auto">
          <a:xfrm>
            <a:off x="1409999" y="771387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AC66E5-5901-4CE6-93AA-063391996DCA}"/>
              </a:ext>
            </a:extLst>
          </p:cNvPr>
          <p:cNvSpPr/>
          <p:nvPr/>
        </p:nvSpPr>
        <p:spPr bwMode="auto">
          <a:xfrm>
            <a:off x="1410000" y="8070470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X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11611" y="10479715"/>
            <a:ext cx="7796484" cy="2460765"/>
          </a:xfrm>
          <a:prstGeom prst="rect">
            <a:avLst/>
          </a:prstGeom>
        </p:spPr>
      </p:pic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48" y="4889696"/>
            <a:ext cx="5757103" cy="14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13" y="238979"/>
            <a:ext cx="7676634" cy="47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4534" y="6659112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6679870">
            <a:off x="6451915" y="6672854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747" y="501005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B192-76CD-4095-8EDC-74582A8DE953}"/>
              </a:ext>
            </a:extLst>
          </p:cNvPr>
          <p:cNvSpPr txBox="1"/>
          <p:nvPr/>
        </p:nvSpPr>
        <p:spPr>
          <a:xfrm>
            <a:off x="7091127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E2C-B6CE-4AE9-8B42-1DBDA28C49C2}"/>
              </a:ext>
            </a:extLst>
          </p:cNvPr>
          <p:cNvSpPr txBox="1"/>
          <p:nvPr/>
        </p:nvSpPr>
        <p:spPr>
          <a:xfrm>
            <a:off x="3812075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966</Words>
  <Application>Microsoft Office PowerPoint</Application>
  <PresentationFormat>Custom</PresentationFormat>
  <Paragraphs>240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2018-09-09T18:04:59Z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