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96" dt="2018-10-16T02:13:1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 varScale="1">
        <p:scale>
          <a:sx n="38" d="100"/>
          <a:sy n="38" d="100"/>
        </p:scale>
        <p:origin x="169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10/15/2018 7:13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5845"/>
            <a:ext cx="2986571" cy="2590348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15469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73615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86109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45465" y="13452201"/>
            <a:ext cx="2986571" cy="1090751"/>
            <a:chOff x="11233139" y="10354393"/>
            <a:chExt cx="2986571" cy="109075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2"/>
              <a:ext cx="2986570" cy="734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Basic, Standard S1/S2/S3/HD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11636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A0-7, Av2, B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4372"/>
              <a:chOff x="4520351" y="881287"/>
              <a:chExt cx="2986571" cy="2494372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77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A8-11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marL="0" lvl="1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Batch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Most cost-effective option for scientific calculations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306593"/>
            <a:chOff x="1409999" y="881288"/>
            <a:chExt cx="2986571" cy="230659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949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Automation ensures consistency and saves time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Development, testing, acceptance, and production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PowerShell – create resources and configure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Desired State Configuration (DSC) – enforce config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Features: Configurations, Resources, Local Config Mgr.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Automation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Process Automation – automate management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Configuration Management – DSC, PowerShell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Update Management – Cloud + on-prem environments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Shared capabilities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</a:t>
              </a:r>
              <a:r>
                <a:rPr lang="en-CA" sz="800" baseline="30000" dirty="0">
                  <a:solidFill>
                    <a:srgbClr val="0070C0"/>
                  </a:solidFill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Party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Chef – virtual and physical config management, Windows + Linux + Mac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Puppet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Event Grid – supports automation tasks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Logic Apps – supports call to automation runbooks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DevOps – CI/CD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1621763"/>
            <a:chOff x="4520351" y="881287"/>
            <a:chExt cx="2986571" cy="16217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26516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Meet performance and SLA requirements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Vertical scaling – change VM sizes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Horizontal Scaling – add / resource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Strategies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Monitoring and alerting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Decision Making Logic – automation runbooks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 Monitoring Scale – integrated in Az Monitor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Architectures – Service Fabric scales horizontally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8959A-7506-4961-96E3-C7B0AC097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125" y="7630051"/>
            <a:ext cx="1066726" cy="235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763FA-89A1-40F8-BB15-83014478B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0011" y="7612826"/>
            <a:ext cx="1049140" cy="231060"/>
          </a:xfrm>
          <a:prstGeom prst="rect">
            <a:avLst/>
          </a:prstGeom>
        </p:spPr>
      </p:pic>
      <p:pic>
        <p:nvPicPr>
          <p:cNvPr id="23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BA6BFAAD-7AA9-4E8F-9FCA-37F2B554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217615"/>
            <a:ext cx="8015579" cy="429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FA1D75EE-0D61-4AA9-AA5C-C13EC49C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10902395"/>
            <a:ext cx="8015579" cy="389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Diagram of load-balancing architecture">
            <a:extLst>
              <a:ext uri="{FF2B5EF4-FFF2-40B4-BE49-F238E27FC236}">
                <a16:creationId xmlns:a16="http://schemas.microsoft.com/office/drawing/2014/main" id="{3586B1CF-48D0-4D96-B445-FA14FAA0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27" y="8509116"/>
            <a:ext cx="10242662" cy="628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DE02346C-B87D-4836-BCA1-1FF3FE9D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79" y="208006"/>
            <a:ext cx="10340510" cy="563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4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3644</Words>
  <Application>Microsoft Office PowerPoint</Application>
  <PresentationFormat>Custom</PresentationFormat>
  <Paragraphs>680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2018-10-16T02:13:28Z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