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5DF1B-BDBD-4C65-B800-57BC369A3079}" v="3" dt="2018-09-05T12:29:46.195"/>
    <p1510:client id="{15C3C069-99D8-4210-BE71-84A0F6E1D5B8}" v="3771" dt="2018-09-06T04:28:3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464" autoAdjust="0"/>
    <p:restoredTop sz="96294" autoAdjust="0"/>
  </p:normalViewPr>
  <p:slideViewPr>
    <p:cSldViewPr snapToGrid="0">
      <p:cViewPr varScale="1">
        <p:scale>
          <a:sx n="39" d="100"/>
          <a:sy n="39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9/5/2018 9:27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decolonizeallthethings.com/2015/02/07/under-construction-decolonizing-queer-masculinityies-part-ii-depatriarchalizing-the-bod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C289-F341-4311-A542-7F8DA0F68C96}"/>
              </a:ext>
            </a:extLst>
          </p:cNvPr>
          <p:cNvGrpSpPr/>
          <p:nvPr/>
        </p:nvGrpSpPr>
        <p:grpSpPr>
          <a:xfrm>
            <a:off x="1409999" y="358932"/>
            <a:ext cx="6096923" cy="2831366"/>
            <a:chOff x="1105199" y="358932"/>
            <a:chExt cx="6096923" cy="28313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1105199" y="358932"/>
              <a:ext cx="6096923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4215551" y="1495002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2FB55C-F62D-402E-93FF-39D8B274EC41}"/>
                </a:ext>
              </a:extLst>
            </p:cNvPr>
            <p:cNvSpPr/>
            <p:nvPr/>
          </p:nvSpPr>
          <p:spPr bwMode="auto">
            <a:xfrm>
              <a:off x="11051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Machines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9BC61-C127-413B-8ECC-26C62636B730}"/>
                </a:ext>
              </a:extLst>
            </p:cNvPr>
            <p:cNvSpPr/>
            <p:nvPr/>
          </p:nvSpPr>
          <p:spPr bwMode="auto">
            <a:xfrm>
              <a:off x="110520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Availability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 fault domains for classic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 fault domains for Resource Manager deployments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update domains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Scale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 VMs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VMs with placement groups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Managed disks needed for large scale sets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  	Compute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D,E,G  	Memory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 	Storage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</a:p>
          </p:txBody>
        </p:sp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7B282F07-0CEF-4F34-8C12-A54EC397A52A}"/>
                </a:ext>
              </a:extLst>
            </p:cNvPr>
            <p:cNvSpPr/>
            <p:nvPr/>
          </p:nvSpPr>
          <p:spPr bwMode="auto">
            <a:xfrm>
              <a:off x="42155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138DBC82-CED9-488F-8006-AE6700ABAEB4}"/>
                </a:ext>
              </a:extLst>
            </p:cNvPr>
            <p:cNvSpPr/>
            <p:nvPr/>
          </p:nvSpPr>
          <p:spPr bwMode="auto">
            <a:xfrm>
              <a:off x="4215552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Workload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Pack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Windows Server 2012, 2016, and Linux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HPC clusters on-prem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Cloud-native HPC solution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head node and compute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Machine Scale Sets (VMSS)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VMs using RDMA are placed in same VMSS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Blob Storage for node disks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Hybrid HPC solution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 to connect cloud with on-prem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VPN Gateway endpoint between cloud and on-prem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945F3-E18C-4F48-BB80-BDB27BB66B38}"/>
              </a:ext>
            </a:extLst>
          </p:cNvPr>
          <p:cNvGrpSpPr/>
          <p:nvPr/>
        </p:nvGrpSpPr>
        <p:grpSpPr>
          <a:xfrm>
            <a:off x="8153518" y="358932"/>
            <a:ext cx="6079008" cy="5287022"/>
            <a:chOff x="7454594" y="358932"/>
            <a:chExt cx="6079008" cy="52870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6CE57-2D5D-473B-AEA9-78EC6E303A9F}"/>
                </a:ext>
              </a:extLst>
            </p:cNvPr>
            <p:cNvSpPr/>
            <p:nvPr/>
          </p:nvSpPr>
          <p:spPr bwMode="auto">
            <a:xfrm>
              <a:off x="7454594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Web Apps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745459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7454596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marL="176213" lvl="1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0547031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0547032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10547029" y="272284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10547030" y="3079440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7454594" y="330411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7454595" y="366071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0547028" y="347680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0547029" y="3833402"/>
              <a:ext cx="2986570" cy="809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Weighted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Priority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10544628" y="47301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10544629" y="5086752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52D39C-D5EA-4D89-AC35-FB30B07438EA}"/>
              </a:ext>
            </a:extLst>
          </p:cNvPr>
          <p:cNvGrpSpPr/>
          <p:nvPr/>
        </p:nvGrpSpPr>
        <p:grpSpPr>
          <a:xfrm>
            <a:off x="14879122" y="358932"/>
            <a:ext cx="6081412" cy="5250135"/>
            <a:chOff x="13781842" y="358932"/>
            <a:chExt cx="6081412" cy="525013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3784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3784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3781842" y="41625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3781843" y="4519110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C35EC-44E3-4E82-BA12-F81ED13B30D1}"/>
                </a:ext>
              </a:extLst>
            </p:cNvPr>
            <p:cNvSpPr/>
            <p:nvPr/>
          </p:nvSpPr>
          <p:spPr bwMode="auto">
            <a:xfrm>
              <a:off x="13784246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Serverless and Microservices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3783045" y="268682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3783046" y="3043424"/>
              <a:ext cx="2986570" cy="10366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6871877" y="240626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6871878" y="2762867"/>
              <a:ext cx="2986570" cy="130517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687187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6871877" y="1237885"/>
              <a:ext cx="2986570" cy="10964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conainer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6871876" y="415607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6871877" y="4512675"/>
              <a:ext cx="2986570" cy="109639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84251">
            <a:off x="2513108" y="3970013"/>
            <a:ext cx="9982821" cy="3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11611" y="10479715"/>
            <a:ext cx="7796484" cy="2460765"/>
          </a:xfrm>
          <a:prstGeom prst="rect">
            <a:avLst/>
          </a:prstGeom>
        </p:spPr>
      </p:pic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48" y="4889696"/>
            <a:ext cx="5757103" cy="14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13" y="238979"/>
            <a:ext cx="7676634" cy="47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4534" y="6659112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6679870">
            <a:off x="6451915" y="6672854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747" y="501005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B192-76CD-4095-8EDC-74582A8DE953}"/>
              </a:ext>
            </a:extLst>
          </p:cNvPr>
          <p:cNvSpPr txBox="1"/>
          <p:nvPr/>
        </p:nvSpPr>
        <p:spPr>
          <a:xfrm>
            <a:off x="7091127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E2C-B6CE-4AE9-8B42-1DBDA28C49C2}"/>
              </a:ext>
            </a:extLst>
          </p:cNvPr>
          <p:cNvSpPr txBox="1"/>
          <p:nvPr/>
        </p:nvSpPr>
        <p:spPr>
          <a:xfrm>
            <a:off x="3812075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Custom</PresentationFormat>
  <Paragraphs>167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2018-09-06T04:28:39Z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