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7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50" r:id="rId10"/>
    <p:sldId id="2039" r:id="rId11"/>
    <p:sldId id="2040" r:id="rId12"/>
    <p:sldId id="2051" r:id="rId13"/>
    <p:sldId id="2042" r:id="rId14"/>
    <p:sldId id="2043" r:id="rId15"/>
    <p:sldId id="2044" r:id="rId16"/>
    <p:sldId id="2046" r:id="rId17"/>
    <p:sldId id="2052" r:id="rId18"/>
    <p:sldId id="2048" r:id="rId19"/>
    <p:sldId id="2049" r:id="rId20"/>
    <p:sldId id="2032" r:id="rId21"/>
    <p:sldId id="1810" r:id="rId22"/>
    <p:sldId id="2033" r:id="rId23"/>
    <p:sldId id="1814" r:id="rId24"/>
    <p:sldId id="1815" r:id="rId25"/>
    <p:sldId id="2034" r:id="rId26"/>
    <p:sldId id="1819" r:id="rId27"/>
    <p:sldId id="2035" r:id="rId28"/>
    <p:sldId id="2036" r:id="rId29"/>
    <p:sldId id="2037" r:id="rId30"/>
    <p:sldId id="2013" r:id="rId31"/>
    <p:sldId id="2021" r:id="rId32"/>
    <p:sldId id="2014" r:id="rId33"/>
    <p:sldId id="2023" r:id="rId34"/>
    <p:sldId id="2024" r:id="rId35"/>
    <p:sldId id="2031" r:id="rId3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970" autoAdjust="0"/>
  </p:normalViewPr>
  <p:slideViewPr>
    <p:cSldViewPr snapToGrid="0">
      <p:cViewPr varScale="1">
        <p:scale>
          <a:sx n="84" d="100"/>
          <a:sy n="84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01-08-2020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01-08-2020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01-08-2020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01-08-2020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175F1-3D6C-417A-ABE4-400714A38636}" type="slidenum">
              <a:rPr kumimoji="0" lang="en-IN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306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175F1-3D6C-417A-ABE4-400714A38636}" type="slidenum">
              <a:rPr kumimoji="0" lang="en-IN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93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175F1-3D6C-417A-ABE4-400714A38636}" type="slidenum">
              <a:rPr kumimoji="0" lang="en-IN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075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175F1-3D6C-417A-ABE4-400714A38636}" type="slidenum">
              <a:rPr kumimoji="0" lang="en-IN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272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175F1-3D6C-417A-ABE4-400714A38636}" type="slidenum">
              <a:rPr kumimoji="0" lang="en-IN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442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4.emf"/><Relationship Id="rId7" Type="http://schemas.openxmlformats.org/officeDocument/2006/relationships/image" Target="../media/image3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C470E-9146-45C0-8692-D23F922ED0C2}"/>
              </a:ext>
            </a:extLst>
          </p:cNvPr>
          <p:cNvSpPr/>
          <p:nvPr/>
        </p:nvSpPr>
        <p:spPr>
          <a:xfrm>
            <a:off x="807395" y="1305342"/>
            <a:ext cx="10505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kubectl</a:t>
            </a:r>
            <a:r>
              <a:rPr lang="en-US" sz="2000" dirty="0"/>
              <a:t> logs  -f # stream logs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logs  --since=1h # return logs newer than a relative duration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logs  --since-time=”??”  # return logs after a specific date (RFC3339)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logs  --previous # print the logs for the previous instance of the container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logs  -c  # print the logs of this container	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logs -l  #  print logs from all containers in pods defined by label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get events --sort-by=’.</a:t>
            </a:r>
            <a:r>
              <a:rPr lang="en-US" sz="2000" dirty="0" err="1"/>
              <a:t>metadata.creationTimestamp</a:t>
            </a:r>
            <a:r>
              <a:rPr lang="en-US" sz="2000" dirty="0"/>
              <a:t>’ # print all events in chronological order</a:t>
            </a:r>
          </a:p>
          <a:p>
            <a:r>
              <a:rPr lang="en-US" sz="2000" dirty="0" err="1"/>
              <a:t>kubectl</a:t>
            </a:r>
            <a:r>
              <a:rPr lang="en-US" sz="2000" dirty="0"/>
              <a:t> describe pod  # print pod details like status or recent events</a:t>
            </a:r>
          </a:p>
        </p:txBody>
      </p:sp>
    </p:spTree>
    <p:extLst>
      <p:ext uri="{BB962C8B-B14F-4D97-AF65-F5344CB8AC3E}">
        <p14:creationId xmlns:p14="http://schemas.microsoft.com/office/powerpoint/2010/main" val="112585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8327355" y="465260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45" y="1598700"/>
            <a:ext cx="2927400" cy="28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951B21-8A73-4DB1-BEC7-315EB4569F7B}"/>
              </a:ext>
            </a:extLst>
          </p:cNvPr>
          <p:cNvSpPr txBox="1">
            <a:spLocks/>
          </p:cNvSpPr>
          <p:nvPr/>
        </p:nvSpPr>
        <p:spPr>
          <a:xfrm>
            <a:off x="328019" y="123979"/>
            <a:ext cx="10972440" cy="1034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Kubernetes monitoring with Prometheus: Architecture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5F269-3FA8-45E4-A26B-00AF6033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39" y="1258252"/>
            <a:ext cx="9144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6: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1300170" cy="609398"/>
          </a:xfrm>
        </p:spPr>
        <p:txBody>
          <a:bodyPr/>
          <a:lstStyle/>
          <a:p>
            <a:r>
              <a:rPr lang="en-US" sz="4400" dirty="0"/>
              <a:t>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399663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supports 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PersistentVolumesClaims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mount references a volume by name and defines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 directory for storing “transient” data (shares a Pod’s lifetime) useful for sharing files between containers running in a Pod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Network file system share mounted into the Pod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/Secret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 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 wide storage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6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awsElasticBlockStore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azureFile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cephfs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downwardAPI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fc (fibre channel)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flocker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gcePersistentDisk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gitRepo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glusterfs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hostPath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portworxVolume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quobyte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rbd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scaleIO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secret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storageos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vsphereVolume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46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apiVersion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v1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kind: Pod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spec: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volumes: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emptyDir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{}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containers: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nginx:alpine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usr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/share/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readOnly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true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html-updater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alpine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command: ["/bin/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", "-c"]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-while true; do date &gt;&gt; /html/index.html; sleep 10; done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initial Volume named “html” that is an empty directory(lifetime of the Pod)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Volume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 Volume (defined above)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3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3233863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to a pod even if it gets rescheduled to a different node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49787" y="5000010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Associated with a Pod by using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4098189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(PVC) is a request   for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Satisfies a set of requirements instead of mapping to a storage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Ensures that an application’s ‘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for storage is portable across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230691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network storage resource(NFS ,Cloud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 persistence volume(PV) and send to the Kubernetes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296845" y="1406662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binds the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PVC to PV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231057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Supports dynamic provisioning of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uses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provisioner to provision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PersistenceVolume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6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CFE-0B7F-4DEF-8C96-DE6E83B2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6" y="257038"/>
            <a:ext cx="11430000" cy="517001"/>
          </a:xfrm>
        </p:spPr>
        <p:txBody>
          <a:bodyPr wrap="square" lIns="0" tIns="0" rIns="0" bIns="0">
            <a:spAutoFit/>
          </a:bodyPr>
          <a:lstStyle/>
          <a:p>
            <a:r>
              <a:rPr lang="en-IN" dirty="0"/>
              <a:t>Secret Core Concepts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A218434-EC11-4881-B0EA-9296BBE337D3}"/>
              </a:ext>
            </a:extLst>
          </p:cNvPr>
          <p:cNvSpPr/>
          <p:nvPr/>
        </p:nvSpPr>
        <p:spPr>
          <a:xfrm>
            <a:off x="401135" y="1067764"/>
            <a:ext cx="10972080" cy="5333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A secret is an object that contains a small amount of sensitive data such as     </a:t>
            </a:r>
            <a:b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</a:b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   password, a token, or a key.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Functionally identical to a </a:t>
            </a:r>
            <a:r>
              <a:rPr kumimoji="0" lang="en-US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ConfigMap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Stored as 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base64 encoded content.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Encrypted at rest within </a:t>
            </a:r>
            <a:r>
              <a:rPr kumimoji="0" lang="en-US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etcd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 (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if configured!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).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Stored on each worker node in </a:t>
            </a:r>
            <a:r>
              <a:rPr kumimoji="0" lang="en-US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tmpfs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 directory.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Ideal for username/passwords, certificates or other sensitive information that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   should not be stored in a container.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● 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Pods can access secrets to secure which users can create Pods. Role-Based   </a:t>
            </a:r>
            <a:b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</a:b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DejaVu Sans"/>
                <a:cs typeface="+mn-cs"/>
              </a:rPr>
              <a:t>   access control (RBAC) can be used.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3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CFE-0B7F-4DEF-8C96-DE6E83B2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6" y="257038"/>
            <a:ext cx="11430000" cy="517001"/>
          </a:xfrm>
        </p:spPr>
        <p:txBody>
          <a:bodyPr wrap="square" lIns="0" tIns="0" rIns="0" bIns="0">
            <a:spAutoFit/>
          </a:bodyPr>
          <a:lstStyle/>
          <a:p>
            <a:r>
              <a:rPr lang="en-IN" dirty="0"/>
              <a:t>Creating a Secret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4997DC-9969-4B76-B9D0-A746EC8848FE}"/>
              </a:ext>
            </a:extLst>
          </p:cNvPr>
          <p:cNvSpPr txBox="1">
            <a:spLocks/>
          </p:cNvSpPr>
          <p:nvPr/>
        </p:nvSpPr>
        <p:spPr>
          <a:xfrm>
            <a:off x="304800" y="962891"/>
            <a:ext cx="114300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Secrets can be created using 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 create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9ED6D-2295-47DB-AF62-7920CFB4FB04}"/>
              </a:ext>
            </a:extLst>
          </p:cNvPr>
          <p:cNvSpPr/>
          <p:nvPr/>
        </p:nvSpPr>
        <p:spPr>
          <a:xfrm>
            <a:off x="580144" y="2340057"/>
            <a:ext cx="10258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# Create a new secret named my-secret with keys for each file in folder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create secret generic my-secret --from-file=path/to/bar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# Create a new secret named my-secret with specified keys instead of names on disk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create secret generic my-secret --from-file=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ssh-privatekey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=~/.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id_rsa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--from-file=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=~/.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/id_rsa.pub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# Create a new secret named my-secret with key1=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supersecret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key2=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topsecret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create secret generic my-secret --from-literal=key1=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supersecret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--from- 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literal=key2=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topsecret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588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143B7AB1-98B1-4673-BE90-A83E92DF08A9}"/>
              </a:ext>
            </a:extLst>
          </p:cNvPr>
          <p:cNvSpPr/>
          <p:nvPr/>
        </p:nvSpPr>
        <p:spPr>
          <a:xfrm>
            <a:off x="574756" y="1241385"/>
            <a:ext cx="6421320" cy="49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228600" marR="0" lvl="0" indent="-45648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1155CC"/>
              </a:buClr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type: </a:t>
            </a: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Roboto Mono"/>
                <a:cs typeface="+mn-cs"/>
              </a:rPr>
              <a:t>There are three different types of secrets within Kubernetes: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85800" marR="0" lvl="1" indent="-45648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docker-registry </a:t>
            </a: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Roboto Mono"/>
                <a:cs typeface="+mn-cs"/>
              </a:rPr>
              <a:t>- credentials used to authenticate to a container registry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85800" marR="0" lvl="1" indent="-456480" algn="l" defTabSz="914400" rtl="0" eaLnBrk="1" fontAlgn="auto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generic/Opaque </a:t>
            </a: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Roboto Mono"/>
                <a:cs typeface="+mn-cs"/>
              </a:rPr>
              <a:t>- literal values from different sources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85800" marR="0" lvl="1" indent="-456480" algn="l" defTabSz="914400" rtl="0" eaLnBrk="1" fontAlgn="auto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tls</a:t>
            </a: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Roboto Mono"/>
                <a:cs typeface="+mn-cs"/>
              </a:rPr>
              <a:t> - a certificate based secret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456480" algn="l" defTabSz="914400" rtl="0" eaLnBrk="1" fontAlgn="auto" latinLnBrk="0" hangingPunct="1">
              <a:lnSpc>
                <a:spcPct val="90000"/>
              </a:lnSpc>
              <a:spcBef>
                <a:spcPts val="1332"/>
              </a:spcBef>
              <a:spcAft>
                <a:spcPts val="0"/>
              </a:spcAft>
              <a:buClr>
                <a:srgbClr val="1155CC"/>
              </a:buClr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data: </a:t>
            </a:r>
            <a:r>
              <a:rPr kumimoji="0" lang="en-IN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oboto Mono"/>
                <a:cs typeface="+mn-cs"/>
              </a:rPr>
              <a:t>Contains key-value pairs of base64 encoded content.</a:t>
            </a:r>
            <a:endParaRPr kumimoji="0" lang="en-IN" sz="240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1B140C6-5F60-49C0-8CD8-E27D7A0D8CC4}"/>
              </a:ext>
            </a:extLst>
          </p:cNvPr>
          <p:cNvSpPr/>
          <p:nvPr/>
        </p:nvSpPr>
        <p:spPr>
          <a:xfrm>
            <a:off x="7240156" y="1241385"/>
            <a:ext cx="4307040" cy="38854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apiVersion: </a:t>
            </a: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v1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kind: </a:t>
            </a: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Secret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metadata: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  name: </a:t>
            </a: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manifest-secret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type: </a:t>
            </a: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Opaque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data: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  username: </a:t>
            </a: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ZXhhbXBsZQ==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  password: </a:t>
            </a:r>
            <a:r>
              <a:rPr kumimoji="0" lang="en-IN" sz="1870" b="0" i="0" u="none" strike="noStrike" kern="1200" cap="none" spc="-1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Roboto Mono"/>
                <a:ea typeface="Roboto Mono"/>
                <a:cs typeface="+mn-cs"/>
              </a:rPr>
              <a:t>bXlwYXNzd29yZA==</a:t>
            </a:r>
            <a:endParaRPr kumimoji="0" lang="en-IN" sz="1870" b="0" i="0" u="none" strike="noStrike" kern="1200" cap="none" spc="-1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E72F32-5A15-499B-810F-3C817727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657726"/>
          </a:xfrm>
        </p:spPr>
        <p:txBody>
          <a:bodyPr/>
          <a:lstStyle/>
          <a:p>
            <a:r>
              <a:rPr lang="en-IN" dirty="0"/>
              <a:t>Defining a secret in </a:t>
            </a:r>
            <a:r>
              <a:rPr lang="en-IN" dirty="0" err="1"/>
              <a:t>yaml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37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CFE-0B7F-4DEF-8C96-DE6E83B2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6" y="257038"/>
            <a:ext cx="11430000" cy="517001"/>
          </a:xfrm>
        </p:spPr>
        <p:txBody>
          <a:bodyPr wrap="square" lIns="0" tIns="0" rIns="0" bIns="0">
            <a:spAutoFit/>
          </a:bodyPr>
          <a:lstStyle/>
          <a:p>
            <a:r>
              <a:rPr lang="en-IN" dirty="0"/>
              <a:t>Using Secrets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8F16B-AED0-4EB6-8DF9-8672827E4EF7}"/>
              </a:ext>
            </a:extLst>
          </p:cNvPr>
          <p:cNvSpPr/>
          <p:nvPr/>
        </p:nvSpPr>
        <p:spPr>
          <a:xfrm>
            <a:off x="1191126" y="2551837"/>
            <a:ext cx="7952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 Get secrets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$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get secrets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 Get YAML for specific secret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$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get secrets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passwords -o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3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CFE-0B7F-4DEF-8C96-DE6E83B2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6" y="257038"/>
            <a:ext cx="11430000" cy="517001"/>
          </a:xfrm>
        </p:spPr>
        <p:txBody>
          <a:bodyPr wrap="square" lIns="0" tIns="0" rIns="0" bIns="0">
            <a:spAutoFit/>
          </a:bodyPr>
          <a:lstStyle/>
          <a:p>
            <a:r>
              <a:rPr lang="en-IN" dirty="0"/>
              <a:t>Accessing a  Secret: Environment vars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7B0B-EBB6-4155-8397-6087DA0ACC4D}"/>
              </a:ext>
            </a:extLst>
          </p:cNvPr>
          <p:cNvSpPr/>
          <p:nvPr/>
        </p:nvSpPr>
        <p:spPr>
          <a:xfrm>
            <a:off x="721895" y="2707105"/>
            <a:ext cx="4126831" cy="363353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kind: Secret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-passwords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type: Opaque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-password: cGFzc3dvcmQ=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admin-password: dmVyeV9zZWNy=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09BF2-3967-453B-8EFB-800A51B71AB2}"/>
              </a:ext>
            </a:extLst>
          </p:cNvPr>
          <p:cNvSpPr/>
          <p:nvPr/>
        </p:nvSpPr>
        <p:spPr>
          <a:xfrm>
            <a:off x="7343276" y="2707104"/>
            <a:ext cx="4126831" cy="363353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apps/v1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template: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containers: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env: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-  name: DATABASE_PASSWORD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valueFrom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secretKeyRef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name: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-passwords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key: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-password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3FAB3-144F-4A41-B01F-0E6068401CED}"/>
              </a:ext>
            </a:extLst>
          </p:cNvPr>
          <p:cNvCxnSpPr/>
          <p:nvPr/>
        </p:nvCxnSpPr>
        <p:spPr>
          <a:xfrm flipH="1" flipV="1">
            <a:off x="3200400" y="4162926"/>
            <a:ext cx="4872789" cy="1744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178C9-438F-475F-9246-DA1FBE49EA6A}"/>
              </a:ext>
            </a:extLst>
          </p:cNvPr>
          <p:cNvCxnSpPr>
            <a:cxnSpLocks/>
          </p:cNvCxnSpPr>
          <p:nvPr/>
        </p:nvCxnSpPr>
        <p:spPr>
          <a:xfrm flipH="1" flipV="1">
            <a:off x="4090737" y="4920916"/>
            <a:ext cx="3982453" cy="1263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A4EEA3F-4E64-46C9-8D54-2202AEEAD39E}"/>
              </a:ext>
            </a:extLst>
          </p:cNvPr>
          <p:cNvSpPr txBox="1">
            <a:spLocks/>
          </p:cNvSpPr>
          <p:nvPr/>
        </p:nvSpPr>
        <p:spPr>
          <a:xfrm>
            <a:off x="295396" y="1015028"/>
            <a:ext cx="114300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Pods can access Secret values  through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1418509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7 &amp; 8: In memory &amp;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7627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Kubernetes Logging and Monitoring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579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01000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8123" y="264798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47825" y="376075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48109</TotalTime>
  <Words>1197</Words>
  <Application>Microsoft Office PowerPoint</Application>
  <PresentationFormat>Widescreen</PresentationFormat>
  <Paragraphs>273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Kubernetes Logging and Monitoring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kubectl exec</vt:lpstr>
      <vt:lpstr>PowerPoint Presentation</vt:lpstr>
      <vt:lpstr>PowerPoint Presentation</vt:lpstr>
      <vt:lpstr>Data Persistence in Kubernetes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Secret Core Concepts</vt:lpstr>
      <vt:lpstr>Creating a Secret</vt:lpstr>
      <vt:lpstr>Defining a secret in yaml </vt:lpstr>
      <vt:lpstr>Using Secrets</vt:lpstr>
      <vt:lpstr>Accessing a  Secret: Environment vars</vt:lpstr>
      <vt:lpstr>Lab 7 &amp; 8: In memory &amp; Data Persistence in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Nilanjan Roy</cp:lastModifiedBy>
  <cp:revision>823</cp:revision>
  <dcterms:created xsi:type="dcterms:W3CDTF">2019-05-21T12:49:00Z</dcterms:created>
  <dcterms:modified xsi:type="dcterms:W3CDTF">2020-08-01T08:27:22Z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