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5999738" cy="5112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14" autoAdjust="0"/>
    <p:restoredTop sz="94660"/>
  </p:normalViewPr>
  <p:slideViewPr>
    <p:cSldViewPr snapToGrid="0">
      <p:cViewPr>
        <p:scale>
          <a:sx n="10" d="100"/>
          <a:sy n="10" d="100"/>
        </p:scale>
        <p:origin x="148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8366281"/>
            <a:ext cx="30599777" cy="17797568"/>
          </a:xfrm>
        </p:spPr>
        <p:txBody>
          <a:bodyPr anchor="b"/>
          <a:lstStyle>
            <a:lvl1pPr algn="ctr">
              <a:defRPr sz="23622"/>
            </a:lvl1pPr>
          </a:lstStyle>
          <a:p>
            <a:r>
              <a:rPr lang="zh-CN" altLang="en-US"/>
              <a:t>单击此处编辑母版标题样式</a:t>
            </a:r>
            <a:endParaRPr lang="en-US" dirty="0"/>
          </a:p>
        </p:txBody>
      </p:sp>
      <p:sp>
        <p:nvSpPr>
          <p:cNvPr id="3" name="Subtitle 2"/>
          <p:cNvSpPr>
            <a:spLocks noGrp="1"/>
          </p:cNvSpPr>
          <p:nvPr>
            <p:ph type="subTitle" idx="1"/>
          </p:nvPr>
        </p:nvSpPr>
        <p:spPr>
          <a:xfrm>
            <a:off x="4499967" y="26850192"/>
            <a:ext cx="26999804" cy="12342326"/>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94582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363350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2721703"/>
            <a:ext cx="7762444" cy="4332240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474984" y="2721703"/>
            <a:ext cx="22837334" cy="4332240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234959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307382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456234" y="12744683"/>
            <a:ext cx="31049774" cy="21264777"/>
          </a:xfrm>
        </p:spPr>
        <p:txBody>
          <a:bodyPr anchor="b"/>
          <a:lstStyle>
            <a:lvl1pPr>
              <a:defRPr sz="23622"/>
            </a:lvl1pPr>
          </a:lstStyle>
          <a:p>
            <a:r>
              <a:rPr lang="zh-CN" altLang="en-US"/>
              <a:t>单击此处编辑母版标题样式</a:t>
            </a:r>
            <a:endParaRPr lang="en-US" dirty="0"/>
          </a:p>
        </p:txBody>
      </p:sp>
      <p:sp>
        <p:nvSpPr>
          <p:cNvPr id="3" name="Text Placeholder 2"/>
          <p:cNvSpPr>
            <a:spLocks noGrp="1"/>
          </p:cNvSpPr>
          <p:nvPr>
            <p:ph type="body" idx="1"/>
          </p:nvPr>
        </p:nvSpPr>
        <p:spPr>
          <a:xfrm>
            <a:off x="2456234" y="34210633"/>
            <a:ext cx="31049774" cy="11182644"/>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58018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474982" y="13608513"/>
            <a:ext cx="15299889" cy="32435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8224867" y="13608513"/>
            <a:ext cx="15299889" cy="32435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351592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479671" y="2721714"/>
            <a:ext cx="31049774" cy="988096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479675" y="12531669"/>
            <a:ext cx="15229574" cy="614157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zh-CN" altLang="en-US"/>
              <a:t>编辑母版文本样式</a:t>
            </a:r>
          </a:p>
        </p:txBody>
      </p:sp>
      <p:sp>
        <p:nvSpPr>
          <p:cNvPr id="4" name="Content Placeholder 3"/>
          <p:cNvSpPr>
            <a:spLocks noGrp="1"/>
          </p:cNvSpPr>
          <p:nvPr>
            <p:ph sz="half" idx="2"/>
          </p:nvPr>
        </p:nvSpPr>
        <p:spPr>
          <a:xfrm>
            <a:off x="2479675" y="18673247"/>
            <a:ext cx="15229574" cy="274655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8224869" y="12531669"/>
            <a:ext cx="15304578" cy="614157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zh-CN" altLang="en-US"/>
              <a:t>编辑母版文本样式</a:t>
            </a:r>
          </a:p>
        </p:txBody>
      </p:sp>
      <p:sp>
        <p:nvSpPr>
          <p:cNvPr id="6" name="Content Placeholder 5"/>
          <p:cNvSpPr>
            <a:spLocks noGrp="1"/>
          </p:cNvSpPr>
          <p:nvPr>
            <p:ph sz="quarter" idx="4"/>
          </p:nvPr>
        </p:nvSpPr>
        <p:spPr>
          <a:xfrm>
            <a:off x="18224869" y="18673247"/>
            <a:ext cx="15304578" cy="274655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251248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206408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411048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479671" y="3408045"/>
            <a:ext cx="11610853" cy="11928158"/>
          </a:xfrm>
        </p:spPr>
        <p:txBody>
          <a:bodyPr anchor="b"/>
          <a:lstStyle>
            <a:lvl1pPr>
              <a:defRPr sz="12598"/>
            </a:lvl1pPr>
          </a:lstStyle>
          <a:p>
            <a:r>
              <a:rPr lang="zh-CN" altLang="en-US"/>
              <a:t>单击此处编辑母版标题样式</a:t>
            </a:r>
            <a:endParaRPr lang="en-US" dirty="0"/>
          </a:p>
        </p:txBody>
      </p:sp>
      <p:sp>
        <p:nvSpPr>
          <p:cNvPr id="3" name="Content Placeholder 2"/>
          <p:cNvSpPr>
            <a:spLocks noGrp="1"/>
          </p:cNvSpPr>
          <p:nvPr>
            <p:ph idx="1"/>
          </p:nvPr>
        </p:nvSpPr>
        <p:spPr>
          <a:xfrm>
            <a:off x="15304578" y="7360442"/>
            <a:ext cx="18224867" cy="36328813"/>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479671" y="15336203"/>
            <a:ext cx="11610853" cy="2841221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zh-CN" altLang="en-US"/>
              <a:t>编辑母版文本样式</a:t>
            </a:r>
          </a:p>
        </p:txBody>
      </p:sp>
      <p:sp>
        <p:nvSpPr>
          <p:cNvPr id="5" name="Date Placeholder 4"/>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412952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479671" y="3408045"/>
            <a:ext cx="11610853" cy="11928158"/>
          </a:xfrm>
        </p:spPr>
        <p:txBody>
          <a:bodyPr anchor="b"/>
          <a:lstStyle>
            <a:lvl1pPr>
              <a:defRPr sz="1259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304578" y="7360442"/>
            <a:ext cx="18224867" cy="36328813"/>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zh-CN" altLang="en-US"/>
              <a:t>单击图标添加图片</a:t>
            </a:r>
            <a:endParaRPr lang="en-US" dirty="0"/>
          </a:p>
        </p:txBody>
      </p:sp>
      <p:sp>
        <p:nvSpPr>
          <p:cNvPr id="4" name="Text Placeholder 3"/>
          <p:cNvSpPr>
            <a:spLocks noGrp="1"/>
          </p:cNvSpPr>
          <p:nvPr>
            <p:ph type="body" sz="half" idx="2"/>
          </p:nvPr>
        </p:nvSpPr>
        <p:spPr>
          <a:xfrm>
            <a:off x="2479671" y="15336203"/>
            <a:ext cx="11610853" cy="2841221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zh-CN" altLang="en-US"/>
              <a:t>编辑母版文本样式</a:t>
            </a:r>
          </a:p>
        </p:txBody>
      </p:sp>
      <p:sp>
        <p:nvSpPr>
          <p:cNvPr id="5" name="Date Placeholder 4"/>
          <p:cNvSpPr>
            <a:spLocks noGrp="1"/>
          </p:cNvSpPr>
          <p:nvPr>
            <p:ph type="dt" sz="half" idx="10"/>
          </p:nvPr>
        </p:nvSpPr>
        <p:spPr/>
        <p:txBody>
          <a:bodyPr/>
          <a:lstStyle/>
          <a:p>
            <a:fld id="{91CD0368-E9F1-4DA9-93F6-5CA6803294E7}"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160947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2721714"/>
            <a:ext cx="31049774" cy="988096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474982" y="13608513"/>
            <a:ext cx="31049774" cy="3243559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474982" y="47381303"/>
            <a:ext cx="8099941" cy="2721703"/>
          </a:xfrm>
          <a:prstGeom prst="rect">
            <a:avLst/>
          </a:prstGeom>
        </p:spPr>
        <p:txBody>
          <a:bodyPr vert="horz" lIns="91440" tIns="45720" rIns="91440" bIns="45720" rtlCol="0" anchor="ctr"/>
          <a:lstStyle>
            <a:lvl1pPr algn="l">
              <a:defRPr sz="4724">
                <a:solidFill>
                  <a:schemeClr val="tx1">
                    <a:tint val="75000"/>
                  </a:schemeClr>
                </a:solidFill>
              </a:defRPr>
            </a:lvl1pPr>
          </a:lstStyle>
          <a:p>
            <a:fld id="{91CD0368-E9F1-4DA9-93F6-5CA6803294E7}" type="datetimeFigureOut">
              <a:rPr lang="zh-CN" altLang="en-US" smtClean="0"/>
              <a:t>2021/6/12</a:t>
            </a:fld>
            <a:endParaRPr lang="zh-CN" altLang="en-US"/>
          </a:p>
        </p:txBody>
      </p:sp>
      <p:sp>
        <p:nvSpPr>
          <p:cNvPr id="5" name="Footer Placeholder 4"/>
          <p:cNvSpPr>
            <a:spLocks noGrp="1"/>
          </p:cNvSpPr>
          <p:nvPr>
            <p:ph type="ftr" sz="quarter" idx="3"/>
          </p:nvPr>
        </p:nvSpPr>
        <p:spPr>
          <a:xfrm>
            <a:off x="11924913" y="47381303"/>
            <a:ext cx="12149912" cy="272170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5424815" y="47381303"/>
            <a:ext cx="8099941" cy="2721703"/>
          </a:xfrm>
          <a:prstGeom prst="rect">
            <a:avLst/>
          </a:prstGeom>
        </p:spPr>
        <p:txBody>
          <a:bodyPr vert="horz" lIns="91440" tIns="45720" rIns="91440" bIns="45720" rtlCol="0" anchor="ctr"/>
          <a:lstStyle>
            <a:lvl1pPr algn="r">
              <a:defRPr sz="4724">
                <a:solidFill>
                  <a:schemeClr val="tx1">
                    <a:tint val="75000"/>
                  </a:schemeClr>
                </a:solidFill>
              </a:defRPr>
            </a:lvl1pPr>
          </a:lstStyle>
          <a:p>
            <a:fld id="{A10C92DA-DDBC-4CA6-B60E-AF01BA522A4D}" type="slidenum">
              <a:rPr lang="zh-CN" altLang="en-US" smtClean="0"/>
              <a:t>‹#›</a:t>
            </a:fld>
            <a:endParaRPr lang="zh-CN" altLang="en-US"/>
          </a:p>
        </p:txBody>
      </p:sp>
    </p:spTree>
    <p:extLst>
      <p:ext uri="{BB962C8B-B14F-4D97-AF65-F5344CB8AC3E}">
        <p14:creationId xmlns:p14="http://schemas.microsoft.com/office/powerpoint/2010/main" val="3603443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sv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2.wdp"/><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图片 59">
            <a:extLst>
              <a:ext uri="{FF2B5EF4-FFF2-40B4-BE49-F238E27FC236}">
                <a16:creationId xmlns:a16="http://schemas.microsoft.com/office/drawing/2014/main" id="{93CBDFA5-9CB2-4CBB-BC47-FBB8B3AEC613}"/>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81" r="781" b="24354"/>
          <a:stretch/>
        </p:blipFill>
        <p:spPr>
          <a:xfrm>
            <a:off x="26237576" y="2845934"/>
            <a:ext cx="8916768" cy="3426079"/>
          </a:xfrm>
          <a:prstGeom prst="rect">
            <a:avLst/>
          </a:prstGeom>
        </p:spPr>
      </p:pic>
      <p:sp>
        <p:nvSpPr>
          <p:cNvPr id="100" name="矩形 181">
            <a:extLst>
              <a:ext uri="{FF2B5EF4-FFF2-40B4-BE49-F238E27FC236}">
                <a16:creationId xmlns:a16="http://schemas.microsoft.com/office/drawing/2014/main" id="{56302C92-1D55-438A-93A1-A49DCB5EBDE3}"/>
              </a:ext>
            </a:extLst>
          </p:cNvPr>
          <p:cNvSpPr>
            <a:spLocks noChangeArrowheads="1"/>
          </p:cNvSpPr>
          <p:nvPr/>
        </p:nvSpPr>
        <p:spPr bwMode="auto">
          <a:xfrm>
            <a:off x="25723010" y="3379075"/>
            <a:ext cx="9180111" cy="2717323"/>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eaLnBrk="1" fontAlgn="auto" hangingPunct="1">
              <a:spcBef>
                <a:spcPts val="600"/>
              </a:spcBef>
              <a:spcAft>
                <a:spcPts val="0"/>
              </a:spcAft>
              <a:buNone/>
              <a:defRPr/>
            </a:pP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北京大学</a:t>
            </a:r>
            <a:r>
              <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 人工智能引论课程</a:t>
            </a:r>
            <a:endPar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lvl="0" eaLnBrk="1" fontAlgn="auto" hangingPunct="1">
              <a:spcBef>
                <a:spcPts val="600"/>
              </a:spcBef>
              <a:spcAft>
                <a:spcPts val="0"/>
              </a:spcAft>
              <a:buNone/>
              <a:defRPr/>
            </a:pPr>
            <a:r>
              <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2020-2021</a:t>
            </a: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，春季学期</a:t>
            </a:r>
            <a:endPar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4" name="矩形 181">
            <a:extLst>
              <a:ext uri="{FF2B5EF4-FFF2-40B4-BE49-F238E27FC236}">
                <a16:creationId xmlns:a16="http://schemas.microsoft.com/office/drawing/2014/main" id="{ED84A7C0-BCBD-4DEA-B27C-39DCBB135D81}"/>
              </a:ext>
            </a:extLst>
          </p:cNvPr>
          <p:cNvSpPr>
            <a:spLocks noChangeArrowheads="1"/>
          </p:cNvSpPr>
          <p:nvPr/>
        </p:nvSpPr>
        <p:spPr bwMode="auto">
          <a:xfrm>
            <a:off x="1265078" y="956056"/>
            <a:ext cx="27565350" cy="3192145"/>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marL="0" marR="0" lvl="0" indent="0" defTabSz="3849370" rtl="0" eaLnBrk="1" fontAlgn="auto" latinLnBrk="0" hangingPunct="1">
              <a:lnSpc>
                <a:spcPct val="100000"/>
              </a:lnSpc>
              <a:spcBef>
                <a:spcPct val="50000"/>
              </a:spcBef>
              <a:spcAft>
                <a:spcPts val="0"/>
              </a:spcAft>
              <a:buClrTx/>
              <a:buSzTx/>
              <a:buFont typeface="Arial" panose="020B0604020202020204" pitchFamily="34" charset="0"/>
              <a:buNone/>
              <a:defRPr/>
            </a:pPr>
            <a:r>
              <a:rPr lang="zh-CN" altLang="en-US" sz="12000" b="1" dirty="0">
                <a:solidFill>
                  <a:srgbClr val="C00000"/>
                </a:solidFill>
                <a:latin typeface="微软雅黑" panose="020B0503020204020204" pitchFamily="34" charset="-122"/>
                <a:ea typeface="微软雅黑" panose="020B0503020204020204" pitchFamily="34" charset="-122"/>
                <a:cs typeface="Arial Black" panose="020B0A04020102020204" charset="0"/>
              </a:rPr>
              <a:t>信用卡评分建模分析</a:t>
            </a:r>
            <a:endParaRPr kumimoji="0" lang="en-US" altLang="zh-CN" sz="1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Black" panose="020B0A04020102020204" charset="0"/>
            </a:endParaRPr>
          </a:p>
        </p:txBody>
      </p:sp>
      <p:sp>
        <p:nvSpPr>
          <p:cNvPr id="105" name="矩形 181">
            <a:extLst>
              <a:ext uri="{FF2B5EF4-FFF2-40B4-BE49-F238E27FC236}">
                <a16:creationId xmlns:a16="http://schemas.microsoft.com/office/drawing/2014/main" id="{566DB32A-E9C2-4CB1-ACFB-473F7F265399}"/>
              </a:ext>
            </a:extLst>
          </p:cNvPr>
          <p:cNvSpPr>
            <a:spLocks noChangeArrowheads="1"/>
          </p:cNvSpPr>
          <p:nvPr/>
        </p:nvSpPr>
        <p:spPr bwMode="auto">
          <a:xfrm>
            <a:off x="1348271" y="2674144"/>
            <a:ext cx="22146921" cy="3192145"/>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a:spcBef>
                <a:spcPct val="50000"/>
              </a:spcBef>
              <a:buNone/>
              <a:defRPr/>
            </a:pP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刘华秋</a:t>
            </a:r>
            <a:r>
              <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(2000012917), </a:t>
            </a: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顾逸鸥</a:t>
            </a:r>
            <a:r>
              <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 (2000012802), </a:t>
            </a: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罗文</a:t>
            </a:r>
            <a:r>
              <a:rPr lang="en-US" altLang="zh-CN"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(2000012986)</a:t>
            </a:r>
            <a:endParaRPr kumimoji="0" lang="en-US" altLang="zh-CN" sz="540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3" name="矩形 112">
            <a:extLst>
              <a:ext uri="{FF2B5EF4-FFF2-40B4-BE49-F238E27FC236}">
                <a16:creationId xmlns:a16="http://schemas.microsoft.com/office/drawing/2014/main" id="{C19177FC-BC4F-4F26-A51F-E6870B53FE85}"/>
              </a:ext>
            </a:extLst>
          </p:cNvPr>
          <p:cNvSpPr/>
          <p:nvPr/>
        </p:nvSpPr>
        <p:spPr>
          <a:xfrm>
            <a:off x="892969" y="7039443"/>
            <a:ext cx="16739997" cy="845511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随着</a:t>
            </a:r>
          </a:p>
        </p:txBody>
      </p:sp>
      <p:sp>
        <p:nvSpPr>
          <p:cNvPr id="114" name="矩形 188">
            <a:extLst>
              <a:ext uri="{FF2B5EF4-FFF2-40B4-BE49-F238E27FC236}">
                <a16:creationId xmlns:a16="http://schemas.microsoft.com/office/drawing/2014/main" id="{08E468B4-55B8-4F46-9DF2-20B2D37C336E}"/>
              </a:ext>
            </a:extLst>
          </p:cNvPr>
          <p:cNvSpPr>
            <a:spLocks noChangeArrowheads="1"/>
          </p:cNvSpPr>
          <p:nvPr/>
        </p:nvSpPr>
        <p:spPr bwMode="auto">
          <a:xfrm>
            <a:off x="892969" y="7041236"/>
            <a:ext cx="16739997" cy="1440180"/>
          </a:xfrm>
          <a:prstGeom prst="rect">
            <a:avLst/>
          </a:prstGeom>
          <a:solidFill>
            <a:srgbClr val="C00000"/>
          </a:solidFill>
          <a:ln w="25400">
            <a:noFill/>
            <a:miter lim="800000"/>
          </a:ln>
        </p:spPr>
        <p:txBody>
          <a:bodyPr anchor="ctr"/>
          <a:lstStyle>
            <a:lvl1pPr>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en-US" sz="7200" b="1" dirty="0">
                <a:solidFill>
                  <a:schemeClr val="bg1"/>
                </a:solidFill>
                <a:latin typeface="微软雅黑" panose="020B0503020204020204" pitchFamily="34" charset="-122"/>
                <a:ea typeface="微软雅黑" panose="020B0503020204020204" pitchFamily="34" charset="-122"/>
                <a:cs typeface="Arial Black" panose="020B0A04020102020204" charset="0"/>
              </a:rPr>
              <a:t>摘要</a:t>
            </a:r>
            <a:endParaRPr lang="en-US" altLang="zh-CN" sz="72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116" name="矩形 181">
            <a:extLst>
              <a:ext uri="{FF2B5EF4-FFF2-40B4-BE49-F238E27FC236}">
                <a16:creationId xmlns:a16="http://schemas.microsoft.com/office/drawing/2014/main" id="{04891308-4C86-4B5A-8142-1331DBD4293F}"/>
              </a:ext>
            </a:extLst>
          </p:cNvPr>
          <p:cNvSpPr>
            <a:spLocks noChangeArrowheads="1"/>
          </p:cNvSpPr>
          <p:nvPr/>
        </p:nvSpPr>
        <p:spPr bwMode="auto">
          <a:xfrm>
            <a:off x="1265078" y="10829448"/>
            <a:ext cx="22230114" cy="1340864"/>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algn="ctr" eaLnBrk="1" fontAlgn="auto" hangingPunct="1">
              <a:spcBef>
                <a:spcPct val="50000"/>
              </a:spcBef>
              <a:spcAft>
                <a:spcPts val="0"/>
              </a:spcAft>
              <a:buNone/>
              <a:defRPr/>
            </a:pPr>
            <a:endParaRPr lang="en-US" altLang="zh-CN" sz="88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120" name="矩形 181">
            <a:extLst>
              <a:ext uri="{FF2B5EF4-FFF2-40B4-BE49-F238E27FC236}">
                <a16:creationId xmlns:a16="http://schemas.microsoft.com/office/drawing/2014/main" id="{E59FFC81-08D3-4CE0-98C2-BD3A5EB65B12}"/>
              </a:ext>
            </a:extLst>
          </p:cNvPr>
          <p:cNvSpPr>
            <a:spLocks noChangeArrowheads="1"/>
          </p:cNvSpPr>
          <p:nvPr/>
        </p:nvSpPr>
        <p:spPr bwMode="auto">
          <a:xfrm>
            <a:off x="25140658" y="42581280"/>
            <a:ext cx="6291394" cy="1475431"/>
          </a:xfrm>
          <a:prstGeom prst="rect">
            <a:avLst/>
          </a:prstGeom>
          <a:noFill/>
          <a:ln w="25400">
            <a:noFill/>
            <a:miter lim="800000"/>
          </a:ln>
        </p:spPr>
        <p:txBody>
          <a:bodyPr anchor="b"/>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eaLnBrk="1" fontAlgn="auto" hangingPunct="1">
              <a:spcBef>
                <a:spcPts val="0"/>
              </a:spcBef>
              <a:spcAft>
                <a:spcPts val="0"/>
              </a:spcAft>
              <a:buNone/>
              <a:defRPr/>
            </a:pPr>
            <a:r>
              <a:rPr lang="zh-CN" altLang="en-US" sz="5400" b="1" dirty="0">
                <a:solidFill>
                  <a:schemeClr val="bg2">
                    <a:lumMod val="10000"/>
                  </a:schemeClr>
                </a:solidFill>
                <a:latin typeface="微软雅黑" panose="020B0503020204020204" pitchFamily="34" charset="-122"/>
                <a:ea typeface="微软雅黑" panose="020B0503020204020204" pitchFamily="34" charset="-122"/>
                <a:cs typeface="Arial Black" panose="020B0A04020102020204" charset="0"/>
              </a:rPr>
              <a:t>参考文献</a:t>
            </a:r>
            <a:endParaRPr lang="en-US" altLang="zh-CN" sz="5400" b="1" dirty="0">
              <a:solidFill>
                <a:schemeClr val="bg2">
                  <a:lumMod val="10000"/>
                </a:schemeClr>
              </a:solidFill>
              <a:latin typeface="微软雅黑" panose="020B0503020204020204" pitchFamily="34" charset="-122"/>
              <a:ea typeface="微软雅黑" panose="020B0503020204020204" pitchFamily="34" charset="-122"/>
              <a:cs typeface="Arial Black" panose="020B0A04020102020204" charset="0"/>
            </a:endParaRPr>
          </a:p>
        </p:txBody>
      </p:sp>
      <p:cxnSp>
        <p:nvCxnSpPr>
          <p:cNvPr id="136" name="直接连接符 135">
            <a:extLst>
              <a:ext uri="{FF2B5EF4-FFF2-40B4-BE49-F238E27FC236}">
                <a16:creationId xmlns:a16="http://schemas.microsoft.com/office/drawing/2014/main" id="{81610F9F-18C3-4B36-8435-1F0FE75C0F16}"/>
              </a:ext>
            </a:extLst>
          </p:cNvPr>
          <p:cNvCxnSpPr>
            <a:cxnSpLocks/>
          </p:cNvCxnSpPr>
          <p:nvPr/>
        </p:nvCxnSpPr>
        <p:spPr>
          <a:xfrm flipV="1">
            <a:off x="892968" y="6265285"/>
            <a:ext cx="34157845" cy="4294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E6E8907B-03EA-4C83-92B2-300B9E171235}"/>
              </a:ext>
            </a:extLst>
          </p:cNvPr>
          <p:cNvCxnSpPr>
            <a:cxnSpLocks/>
          </p:cNvCxnSpPr>
          <p:nvPr/>
        </p:nvCxnSpPr>
        <p:spPr>
          <a:xfrm flipV="1">
            <a:off x="25010030" y="1603385"/>
            <a:ext cx="0" cy="42629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矩形 181">
            <a:extLst>
              <a:ext uri="{FF2B5EF4-FFF2-40B4-BE49-F238E27FC236}">
                <a16:creationId xmlns:a16="http://schemas.microsoft.com/office/drawing/2014/main" id="{D18337ED-7984-41BC-89CE-159790349F12}"/>
              </a:ext>
            </a:extLst>
          </p:cNvPr>
          <p:cNvSpPr>
            <a:spLocks noChangeArrowheads="1"/>
          </p:cNvSpPr>
          <p:nvPr/>
        </p:nvSpPr>
        <p:spPr bwMode="auto">
          <a:xfrm>
            <a:off x="25776239" y="763259"/>
            <a:ext cx="6029522" cy="3192145"/>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a:spcBef>
                <a:spcPct val="50000"/>
              </a:spcBef>
              <a:buNone/>
              <a:defRPr/>
            </a:pPr>
            <a:r>
              <a:rPr lang="zh-CN" altLang="en-US" sz="5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指导教师：童云海</a:t>
            </a:r>
            <a:endParaRPr kumimoji="0" lang="en-US" altLang="zh-CN" sz="540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48">
            <a:extLst>
              <a:ext uri="{FF2B5EF4-FFF2-40B4-BE49-F238E27FC236}">
                <a16:creationId xmlns:a16="http://schemas.microsoft.com/office/drawing/2014/main" id="{EEEBF83A-DF89-46EE-A99B-9B1A862CDC82}"/>
              </a:ext>
            </a:extLst>
          </p:cNvPr>
          <p:cNvSpPr txBox="1"/>
          <p:nvPr/>
        </p:nvSpPr>
        <p:spPr>
          <a:xfrm>
            <a:off x="1604913" y="14106284"/>
            <a:ext cx="15328627" cy="830997"/>
          </a:xfrm>
          <a:prstGeom prst="rect">
            <a:avLst/>
          </a:prstGeom>
          <a:noFill/>
        </p:spPr>
        <p:txBody>
          <a:bodyPr wrap="square">
            <a:spAutoFit/>
          </a:bodyPr>
          <a:lstStyle/>
          <a:p>
            <a:pPr algn="just">
              <a:defRPr/>
            </a:pPr>
            <a:r>
              <a:rPr lang="zh-CN" altLang="en-US" sz="48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关键词：信用评分算法</a:t>
            </a:r>
            <a:r>
              <a:rPr lang="en-US" altLang="zh-CN" sz="48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48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传统机器学习</a:t>
            </a:r>
            <a:r>
              <a:rPr lang="en-US" altLang="zh-CN" sz="48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48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数据智能</a:t>
            </a:r>
            <a:endParaRPr lang="en-US" altLang="zh-CN" sz="4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文本框 55">
            <a:extLst>
              <a:ext uri="{FF2B5EF4-FFF2-40B4-BE49-F238E27FC236}">
                <a16:creationId xmlns:a16="http://schemas.microsoft.com/office/drawing/2014/main" id="{6B170221-8FAA-4204-A01F-1F0497F9A611}"/>
              </a:ext>
            </a:extLst>
          </p:cNvPr>
          <p:cNvSpPr txBox="1"/>
          <p:nvPr/>
        </p:nvSpPr>
        <p:spPr>
          <a:xfrm>
            <a:off x="24717548" y="44132367"/>
            <a:ext cx="10436796" cy="2246769"/>
          </a:xfrm>
          <a:prstGeom prst="rect">
            <a:avLst/>
          </a:prstGeom>
          <a:noFill/>
        </p:spPr>
        <p:txBody>
          <a:bodyPr wrap="square">
            <a:spAutoFit/>
          </a:bodyPr>
          <a:lstStyle/>
          <a:p>
            <a:pPr marR="0" algn="just" defTabSz="457200" eaLnBrk="1" fontAlgn="auto" latinLnBrk="1" hangingPunct="1">
              <a:spcBef>
                <a:spcPts val="0"/>
              </a:spcBef>
              <a:spcAft>
                <a:spcPts val="0"/>
              </a:spcAft>
              <a:buClrTx/>
              <a:buSzTx/>
              <a:defRPr/>
            </a:pPr>
            <a:r>
              <a:rPr lang="en-US" altLang="zh-CN" sz="2800" dirty="0">
                <a:solidFill>
                  <a:schemeClr val="bg2">
                    <a:lumMod val="10000"/>
                  </a:schemeClr>
                </a:solidFill>
                <a:latin typeface="Arial" panose="020B0604020202020204" pitchFamily="34" charset="0"/>
                <a:ea typeface="宋体" panose="02010600030101010101" pitchFamily="2" charset="-122"/>
                <a:cs typeface="Arial" panose="020B0604020202020204" pitchFamily="34" charset="0"/>
              </a:rPr>
              <a:t>[1] </a:t>
            </a:r>
            <a:r>
              <a:rPr lang="en-US" altLang="zh-CN" sz="2800" b="0" i="0" dirty="0">
                <a:solidFill>
                  <a:srgbClr val="222222"/>
                </a:solidFill>
                <a:effectLst/>
                <a:latin typeface="Arial" panose="020B0604020202020204" pitchFamily="34" charset="0"/>
              </a:rPr>
              <a:t>A, Wiener M. Classification and regression by </a:t>
            </a:r>
            <a:r>
              <a:rPr lang="en-US" altLang="zh-CN" sz="2800" b="0" i="0" dirty="0" err="1">
                <a:solidFill>
                  <a:srgbClr val="222222"/>
                </a:solidFill>
                <a:effectLst/>
                <a:latin typeface="Arial" panose="020B0604020202020204" pitchFamily="34" charset="0"/>
              </a:rPr>
              <a:t>randomForest</a:t>
            </a:r>
            <a:r>
              <a:rPr lang="en-US" altLang="zh-CN" sz="2800" b="0" i="0" dirty="0">
                <a:solidFill>
                  <a:srgbClr val="222222"/>
                </a:solidFill>
                <a:effectLst/>
                <a:latin typeface="Arial" panose="020B0604020202020204" pitchFamily="34" charset="0"/>
              </a:rPr>
              <a:t>[J]</a:t>
            </a:r>
            <a:endParaRPr lang="en-US" altLang="zh-CN" sz="2800" dirty="0">
              <a:solidFill>
                <a:schemeClr val="bg2">
                  <a:lumMod val="10000"/>
                </a:schemeClr>
              </a:solidFill>
              <a:latin typeface="Arial" panose="020B0604020202020204" pitchFamily="34" charset="0"/>
              <a:ea typeface="宋体" panose="02010600030101010101" pitchFamily="2" charset="-122"/>
              <a:cs typeface="Arial" panose="020B0604020202020204" pitchFamily="34" charset="0"/>
            </a:endParaRPr>
          </a:p>
          <a:p>
            <a:pPr algn="just" latinLnBrk="1">
              <a:defRPr/>
            </a:pPr>
            <a:r>
              <a:rPr lang="en-US" altLang="zh-CN" sz="2800" dirty="0">
                <a:solidFill>
                  <a:schemeClr val="bg2">
                    <a:lumMod val="10000"/>
                  </a:schemeClr>
                </a:solidFill>
                <a:latin typeface="Arial" panose="020B0604020202020204" pitchFamily="34" charset="0"/>
                <a:ea typeface="宋体" panose="02010600030101010101" pitchFamily="2" charset="-122"/>
                <a:cs typeface="Arial" panose="020B0604020202020204" pitchFamily="34" charset="0"/>
              </a:rPr>
              <a:t>[2] </a:t>
            </a:r>
            <a:r>
              <a:rPr lang="en-US" altLang="zh-CN" sz="2800" b="0" i="0" dirty="0">
                <a:solidFill>
                  <a:srgbClr val="222222"/>
                </a:solidFill>
                <a:effectLst/>
                <a:latin typeface="Arial" panose="020B0604020202020204" pitchFamily="34" charset="0"/>
              </a:rPr>
              <a:t>Hosmer Jr D W, </a:t>
            </a:r>
            <a:r>
              <a:rPr lang="en-US" altLang="zh-CN" sz="2800" b="0" i="0" dirty="0" err="1">
                <a:solidFill>
                  <a:srgbClr val="222222"/>
                </a:solidFill>
                <a:effectLst/>
                <a:latin typeface="Arial" panose="020B0604020202020204" pitchFamily="34" charset="0"/>
              </a:rPr>
              <a:t>Lemeshow</a:t>
            </a:r>
            <a:r>
              <a:rPr lang="en-US" altLang="zh-CN" sz="2800" b="0" i="0" dirty="0">
                <a:solidFill>
                  <a:srgbClr val="222222"/>
                </a:solidFill>
                <a:effectLst/>
                <a:latin typeface="Arial" panose="020B0604020202020204" pitchFamily="34" charset="0"/>
              </a:rPr>
              <a:t> S, Sturdivant R X. Applied logistic regression[M]</a:t>
            </a:r>
          </a:p>
          <a:p>
            <a:pPr algn="just" latinLnBrk="1">
              <a:defRPr/>
            </a:pPr>
            <a:r>
              <a:rPr lang="en-US" altLang="zh-CN" sz="2800" dirty="0">
                <a:solidFill>
                  <a:schemeClr val="bg2">
                    <a:lumMod val="10000"/>
                  </a:schemeClr>
                </a:solidFill>
                <a:latin typeface="Arial" panose="020B0604020202020204" pitchFamily="34" charset="0"/>
                <a:ea typeface="宋体" panose="02010600030101010101" pitchFamily="2" charset="-122"/>
                <a:cs typeface="Arial" panose="020B0604020202020204" pitchFamily="34" charset="0"/>
              </a:rPr>
              <a:t>[3]</a:t>
            </a:r>
            <a:r>
              <a:rPr lang="en-US" altLang="zh-CN" sz="2800" b="0" i="0" dirty="0">
                <a:solidFill>
                  <a:srgbClr val="222222"/>
                </a:solidFill>
                <a:effectLst/>
                <a:latin typeface="Arial" panose="020B0604020202020204" pitchFamily="34" charset="0"/>
              </a:rPr>
              <a:t> </a:t>
            </a:r>
            <a:r>
              <a:rPr lang="en-US" altLang="zh-CN" sz="2800" b="0" i="0" dirty="0" err="1">
                <a:solidFill>
                  <a:srgbClr val="222222"/>
                </a:solidFill>
                <a:effectLst/>
                <a:latin typeface="Arial" panose="020B0604020202020204" pitchFamily="34" charset="0"/>
              </a:rPr>
              <a:t>Ke</a:t>
            </a:r>
            <a:r>
              <a:rPr lang="en-US" altLang="zh-CN" sz="2800" b="0" i="0" dirty="0">
                <a:solidFill>
                  <a:srgbClr val="222222"/>
                </a:solidFill>
                <a:effectLst/>
                <a:latin typeface="Arial" panose="020B0604020202020204" pitchFamily="34" charset="0"/>
              </a:rPr>
              <a:t> G, Meng Q, Finley T, et al. </a:t>
            </a:r>
            <a:r>
              <a:rPr lang="en-US" altLang="zh-CN" sz="2800" b="0" i="0" dirty="0" err="1">
                <a:solidFill>
                  <a:srgbClr val="222222"/>
                </a:solidFill>
                <a:effectLst/>
                <a:latin typeface="Arial" panose="020B0604020202020204" pitchFamily="34" charset="0"/>
              </a:rPr>
              <a:t>Lightgbm</a:t>
            </a:r>
            <a:r>
              <a:rPr lang="en-US" altLang="zh-CN" sz="2800" b="0" i="0" dirty="0">
                <a:solidFill>
                  <a:srgbClr val="222222"/>
                </a:solidFill>
                <a:effectLst/>
                <a:latin typeface="Arial" panose="020B0604020202020204" pitchFamily="34" charset="0"/>
              </a:rPr>
              <a:t>: A highly efficient gradient boosting decision tree[J]</a:t>
            </a:r>
            <a:endParaRPr lang="en-US" altLang="zh-CN" sz="2800" dirty="0">
              <a:solidFill>
                <a:schemeClr val="bg2">
                  <a:lumMod val="10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52" name="直接连接符 51">
            <a:extLst>
              <a:ext uri="{FF2B5EF4-FFF2-40B4-BE49-F238E27FC236}">
                <a16:creationId xmlns:a16="http://schemas.microsoft.com/office/drawing/2014/main" id="{00F77D58-25C3-4BA7-9582-27B0308C3C2F}"/>
              </a:ext>
            </a:extLst>
          </p:cNvPr>
          <p:cNvCxnSpPr>
            <a:cxnSpLocks/>
          </p:cNvCxnSpPr>
          <p:nvPr/>
        </p:nvCxnSpPr>
        <p:spPr>
          <a:xfrm flipV="1">
            <a:off x="842723" y="1044181"/>
            <a:ext cx="34208090" cy="43010"/>
          </a:xfrm>
          <a:prstGeom prst="line">
            <a:avLst/>
          </a:prstGeom>
          <a:ln w="127000">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矩形 181">
            <a:extLst>
              <a:ext uri="{FF2B5EF4-FFF2-40B4-BE49-F238E27FC236}">
                <a16:creationId xmlns:a16="http://schemas.microsoft.com/office/drawing/2014/main" id="{DE4382A7-C4EC-4AFD-BE14-3EE64A029B0A}"/>
              </a:ext>
            </a:extLst>
          </p:cNvPr>
          <p:cNvSpPr>
            <a:spLocks noChangeArrowheads="1"/>
          </p:cNvSpPr>
          <p:nvPr/>
        </p:nvSpPr>
        <p:spPr bwMode="auto">
          <a:xfrm>
            <a:off x="1348271" y="3875151"/>
            <a:ext cx="25321729" cy="3192145"/>
          </a:xfrm>
          <a:prstGeom prst="rect">
            <a:avLst/>
          </a:prstGeom>
          <a:noFill/>
          <a:ln w="25400">
            <a:noFill/>
            <a:miter lim="800000"/>
          </a:ln>
        </p:spPr>
        <p:txBody>
          <a:bodyPr anchor="ctr"/>
          <a:lstStyle>
            <a:lvl1pPr defTabSz="3849370">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defTabSz="384937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defTabSz="384937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defTabSz="384937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3849370"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lvl="0">
              <a:spcBef>
                <a:spcPct val="50000"/>
              </a:spcBef>
              <a:buNone/>
              <a:defRPr/>
            </a:pPr>
            <a:r>
              <a:rPr lang="zh-CN" altLang="en-US" sz="4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联系邮箱：</a:t>
            </a:r>
            <a:endParaRPr lang="en-US" altLang="zh-CN" sz="4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lnSpc>
                <a:spcPts val="50"/>
              </a:lnSpc>
              <a:spcBef>
                <a:spcPct val="50000"/>
              </a:spcBef>
              <a:buNone/>
              <a:defRPr/>
            </a:pPr>
            <a:r>
              <a:rPr lang="en-US" altLang="zh-CN" sz="4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lhqorange@stu.pku.edu.cn, 2000012802@stu.pku.edu.cn, 2000012986@stu.pku.edu.cn</a:t>
            </a:r>
            <a:endParaRPr kumimoji="0" lang="en-US" altLang="zh-CN" sz="4400" u="none" strike="noStrike" kern="1200" cap="none" spc="0" normalizeH="0" baseline="0" noProof="0" dirty="0">
              <a:ln>
                <a:noFill/>
              </a:ln>
              <a:solidFill>
                <a:schemeClr val="bg2">
                  <a:lumMod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矩形 62">
            <a:extLst>
              <a:ext uri="{FF2B5EF4-FFF2-40B4-BE49-F238E27FC236}">
                <a16:creationId xmlns:a16="http://schemas.microsoft.com/office/drawing/2014/main" id="{30AF51C3-4966-489D-9B53-56F2D74D843A}"/>
              </a:ext>
            </a:extLst>
          </p:cNvPr>
          <p:cNvSpPr/>
          <p:nvPr/>
        </p:nvSpPr>
        <p:spPr>
          <a:xfrm>
            <a:off x="18361061" y="7063964"/>
            <a:ext cx="16739997" cy="845511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188">
            <a:extLst>
              <a:ext uri="{FF2B5EF4-FFF2-40B4-BE49-F238E27FC236}">
                <a16:creationId xmlns:a16="http://schemas.microsoft.com/office/drawing/2014/main" id="{2313AF15-AB06-4850-8D82-DE1C6F156886}"/>
              </a:ext>
            </a:extLst>
          </p:cNvPr>
          <p:cNvSpPr>
            <a:spLocks noChangeArrowheads="1"/>
          </p:cNvSpPr>
          <p:nvPr/>
        </p:nvSpPr>
        <p:spPr bwMode="auto">
          <a:xfrm>
            <a:off x="18361061" y="7063964"/>
            <a:ext cx="16739997" cy="1440180"/>
          </a:xfrm>
          <a:prstGeom prst="rect">
            <a:avLst/>
          </a:prstGeom>
          <a:solidFill>
            <a:srgbClr val="C00000"/>
          </a:solidFill>
          <a:ln w="25400">
            <a:noFill/>
            <a:miter lim="800000"/>
          </a:ln>
        </p:spPr>
        <p:txBody>
          <a:bodyPr anchor="ctr"/>
          <a:lstStyle>
            <a:lvl1pPr>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en-US" sz="7200" b="1" dirty="0">
                <a:solidFill>
                  <a:schemeClr val="bg1"/>
                </a:solidFill>
                <a:latin typeface="微软雅黑" panose="020B0503020204020204" pitchFamily="34" charset="-122"/>
                <a:ea typeface="微软雅黑" panose="020B0503020204020204" pitchFamily="34" charset="-122"/>
                <a:cs typeface="Arial Black" panose="020B0A04020102020204" charset="0"/>
              </a:rPr>
              <a:t>引言</a:t>
            </a:r>
            <a:endParaRPr lang="en-US" altLang="zh-CN" sz="72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66" name="矩形 65">
            <a:extLst>
              <a:ext uri="{FF2B5EF4-FFF2-40B4-BE49-F238E27FC236}">
                <a16:creationId xmlns:a16="http://schemas.microsoft.com/office/drawing/2014/main" id="{6AD35D48-F73E-4F89-9F04-DF7EACEBDF91}"/>
              </a:ext>
            </a:extLst>
          </p:cNvPr>
          <p:cNvSpPr/>
          <p:nvPr/>
        </p:nvSpPr>
        <p:spPr>
          <a:xfrm>
            <a:off x="892969" y="16287041"/>
            <a:ext cx="34157844" cy="887118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188">
            <a:extLst>
              <a:ext uri="{FF2B5EF4-FFF2-40B4-BE49-F238E27FC236}">
                <a16:creationId xmlns:a16="http://schemas.microsoft.com/office/drawing/2014/main" id="{CB94790D-A66A-4DF3-8255-CDC92A78FA72}"/>
              </a:ext>
            </a:extLst>
          </p:cNvPr>
          <p:cNvSpPr>
            <a:spLocks noChangeArrowheads="1"/>
          </p:cNvSpPr>
          <p:nvPr/>
        </p:nvSpPr>
        <p:spPr bwMode="auto">
          <a:xfrm>
            <a:off x="892969" y="16287042"/>
            <a:ext cx="34157844" cy="1440180"/>
          </a:xfrm>
          <a:prstGeom prst="rect">
            <a:avLst/>
          </a:prstGeom>
          <a:solidFill>
            <a:srgbClr val="C00000"/>
          </a:solidFill>
          <a:ln w="25400">
            <a:noFill/>
            <a:miter lim="800000"/>
          </a:ln>
        </p:spPr>
        <p:txBody>
          <a:bodyPr anchor="ctr"/>
          <a:lstStyle>
            <a:lvl1pPr>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en-US" sz="7200" b="1" dirty="0">
                <a:solidFill>
                  <a:schemeClr val="bg1"/>
                </a:solidFill>
                <a:latin typeface="微软雅黑" panose="020B0503020204020204" pitchFamily="34" charset="-122"/>
                <a:ea typeface="微软雅黑" panose="020B0503020204020204" pitchFamily="34" charset="-122"/>
                <a:cs typeface="Arial Black" panose="020B0A04020102020204" charset="0"/>
              </a:rPr>
              <a:t>方法</a:t>
            </a:r>
            <a:endParaRPr lang="en-US" altLang="zh-CN" sz="72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69" name="矩形 68">
            <a:extLst>
              <a:ext uri="{FF2B5EF4-FFF2-40B4-BE49-F238E27FC236}">
                <a16:creationId xmlns:a16="http://schemas.microsoft.com/office/drawing/2014/main" id="{4E57AC19-30C2-410B-9B1F-16FBCF1EB414}"/>
              </a:ext>
            </a:extLst>
          </p:cNvPr>
          <p:cNvSpPr/>
          <p:nvPr/>
        </p:nvSpPr>
        <p:spPr>
          <a:xfrm>
            <a:off x="901897" y="26141822"/>
            <a:ext cx="34157844" cy="159800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矩形 188">
            <a:extLst>
              <a:ext uri="{FF2B5EF4-FFF2-40B4-BE49-F238E27FC236}">
                <a16:creationId xmlns:a16="http://schemas.microsoft.com/office/drawing/2014/main" id="{C01678BD-7105-4834-AED7-77351FE0B4F5}"/>
              </a:ext>
            </a:extLst>
          </p:cNvPr>
          <p:cNvSpPr>
            <a:spLocks noChangeArrowheads="1"/>
          </p:cNvSpPr>
          <p:nvPr/>
        </p:nvSpPr>
        <p:spPr bwMode="auto">
          <a:xfrm>
            <a:off x="892969" y="26141823"/>
            <a:ext cx="34157844" cy="1440180"/>
          </a:xfrm>
          <a:prstGeom prst="rect">
            <a:avLst/>
          </a:prstGeom>
          <a:solidFill>
            <a:srgbClr val="C00000"/>
          </a:solidFill>
          <a:ln w="25400">
            <a:noFill/>
            <a:miter lim="800000"/>
          </a:ln>
        </p:spPr>
        <p:txBody>
          <a:bodyPr anchor="ctr"/>
          <a:lstStyle>
            <a:lvl1pPr>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en-US" sz="7200" b="1" dirty="0">
                <a:solidFill>
                  <a:schemeClr val="bg1"/>
                </a:solidFill>
                <a:latin typeface="微软雅黑" panose="020B0503020204020204" pitchFamily="34" charset="-122"/>
                <a:ea typeface="微软雅黑" panose="020B0503020204020204" pitchFamily="34" charset="-122"/>
                <a:cs typeface="Arial Black" panose="020B0A04020102020204" charset="0"/>
              </a:rPr>
              <a:t>实验</a:t>
            </a:r>
            <a:endParaRPr lang="en-US" altLang="zh-CN" sz="72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71" name="矩形 70">
            <a:extLst>
              <a:ext uri="{FF2B5EF4-FFF2-40B4-BE49-F238E27FC236}">
                <a16:creationId xmlns:a16="http://schemas.microsoft.com/office/drawing/2014/main" id="{AE0F8DD8-8210-4F30-81F7-519B413B6E4A}"/>
              </a:ext>
            </a:extLst>
          </p:cNvPr>
          <p:cNvSpPr/>
          <p:nvPr/>
        </p:nvSpPr>
        <p:spPr>
          <a:xfrm>
            <a:off x="920947" y="42853091"/>
            <a:ext cx="23289398" cy="6473258"/>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188">
            <a:extLst>
              <a:ext uri="{FF2B5EF4-FFF2-40B4-BE49-F238E27FC236}">
                <a16:creationId xmlns:a16="http://schemas.microsoft.com/office/drawing/2014/main" id="{50987612-BFD2-4E3C-BB58-910ED5B78D22}"/>
              </a:ext>
            </a:extLst>
          </p:cNvPr>
          <p:cNvSpPr>
            <a:spLocks noChangeArrowheads="1"/>
          </p:cNvSpPr>
          <p:nvPr/>
        </p:nvSpPr>
        <p:spPr bwMode="auto">
          <a:xfrm>
            <a:off x="920947" y="42853090"/>
            <a:ext cx="23289398" cy="1440180"/>
          </a:xfrm>
          <a:prstGeom prst="rect">
            <a:avLst/>
          </a:prstGeom>
          <a:solidFill>
            <a:srgbClr val="C00000"/>
          </a:solidFill>
          <a:ln w="25400">
            <a:noFill/>
            <a:miter lim="800000"/>
          </a:ln>
        </p:spPr>
        <p:txBody>
          <a:bodyPr anchor="ctr"/>
          <a:lstStyle>
            <a:lvl1pPr>
              <a:spcBef>
                <a:spcPct val="20000"/>
              </a:spcBef>
              <a:buFont typeface="Arial" panose="020B0604020202020204" pitchFamily="34" charset="0"/>
              <a:buChar char="•"/>
              <a:defRPr sz="174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153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3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5pPr>
            <a:lvl6pPr marL="25146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6pPr>
            <a:lvl7pPr marL="29718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7pPr>
            <a:lvl8pPr marL="34290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8pPr>
            <a:lvl9pPr marL="3886200" indent="-228600" defTabSz="4982845" eaLnBrk="0" fontAlgn="base" hangingPunct="0">
              <a:spcBef>
                <a:spcPct val="20000"/>
              </a:spcBef>
              <a:spcAft>
                <a:spcPct val="0"/>
              </a:spcAft>
              <a:buFont typeface="Arial" panose="020B0604020202020204" pitchFamily="34" charset="0"/>
              <a:buChar char="»"/>
              <a:defRPr sz="109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en-US" sz="7200" b="1" dirty="0">
                <a:solidFill>
                  <a:schemeClr val="bg1"/>
                </a:solidFill>
                <a:latin typeface="微软雅黑" panose="020B0503020204020204" pitchFamily="34" charset="-122"/>
                <a:ea typeface="微软雅黑" panose="020B0503020204020204" pitchFamily="34" charset="-122"/>
                <a:cs typeface="Arial Black" panose="020B0A04020102020204" charset="0"/>
              </a:rPr>
              <a:t>总结</a:t>
            </a:r>
            <a:endParaRPr lang="en-US" altLang="zh-CN" sz="7200" b="1" dirty="0">
              <a:solidFill>
                <a:schemeClr val="bg1"/>
              </a:solidFill>
              <a:latin typeface="微软雅黑" panose="020B0503020204020204" pitchFamily="34" charset="-122"/>
              <a:ea typeface="微软雅黑" panose="020B0503020204020204" pitchFamily="34" charset="-122"/>
              <a:cs typeface="Arial Black" panose="020B0A04020102020204" charset="0"/>
            </a:endParaRPr>
          </a:p>
        </p:txBody>
      </p:sp>
      <p:sp>
        <p:nvSpPr>
          <p:cNvPr id="115" name="文本框 114">
            <a:extLst>
              <a:ext uri="{FF2B5EF4-FFF2-40B4-BE49-F238E27FC236}">
                <a16:creationId xmlns:a16="http://schemas.microsoft.com/office/drawing/2014/main" id="{E12EF095-E866-4472-AB18-F3389F2CC6FD}"/>
              </a:ext>
            </a:extLst>
          </p:cNvPr>
          <p:cNvSpPr txBox="1"/>
          <p:nvPr/>
        </p:nvSpPr>
        <p:spPr>
          <a:xfrm>
            <a:off x="1924129" y="18584087"/>
            <a:ext cx="32151479" cy="5262979"/>
          </a:xfrm>
          <a:prstGeom prst="rect">
            <a:avLst/>
          </a:prstGeom>
          <a:noFill/>
        </p:spPr>
        <p:txBody>
          <a:bodyPr wrap="square">
            <a:spAutoFit/>
          </a:bodyPr>
          <a:lstStyle/>
          <a:p>
            <a:pPr marL="685800" marR="0" indent="-685800" algn="just" defTabSz="457200" eaLnBrk="1" fontAlgn="auto" hangingPunct="1">
              <a:spcBef>
                <a:spcPts val="0"/>
              </a:spcBef>
              <a:spcAft>
                <a:spcPts val="0"/>
              </a:spcAft>
              <a:buClrTx/>
              <a:buSzTx/>
              <a:buFont typeface="Wingdings" panose="05000000000000000000" pitchFamily="2" charset="2"/>
              <a:buChar char="Ø"/>
              <a:defRPr/>
            </a:pP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数据清洗</a:t>
            </a:r>
            <a:r>
              <a:rPr lang="zh-CN" altLang="en-US" sz="4800" dirty="0">
                <a:latin typeface="Arial" panose="020B0604020202020204" pitchFamily="34" charset="0"/>
                <a:ea typeface="宋体" panose="02010600030101010101" pitchFamily="2" charset="-122"/>
                <a:cs typeface="Arial" panose="020B0604020202020204" pitchFamily="34" charset="0"/>
              </a:rPr>
              <a:t>环节</a:t>
            </a:r>
            <a:endParaRPr lang="en-US" altLang="zh-CN" sz="4800" dirty="0">
              <a:latin typeface="Arial" panose="020B0604020202020204" pitchFamily="34" charset="0"/>
              <a:ea typeface="宋体" panose="02010600030101010101" pitchFamily="2" charset="-122"/>
              <a:cs typeface="Arial" panose="020B0604020202020204" pitchFamily="34" charset="0"/>
            </a:endParaRPr>
          </a:p>
          <a:p>
            <a:pPr marL="1143000" lvl="1" indent="-685800" algn="just">
              <a:buFont typeface="Arial" panose="020B0604020202020204" pitchFamily="34" charset="0"/>
              <a:buChar char="•"/>
              <a:defRPr/>
            </a:pPr>
            <a:r>
              <a:rPr lang="zh-CN" altLang="en-US" sz="4800" dirty="0">
                <a:latin typeface="Arial" panose="020B0604020202020204" pitchFamily="34" charset="0"/>
                <a:ea typeface="宋体" panose="02010600030101010101" pitchFamily="2" charset="-122"/>
                <a:cs typeface="Arial" panose="020B0604020202020204" pitchFamily="34" charset="0"/>
              </a:rPr>
              <a:t>使用了随机森林算法对于缺省值进行填充</a:t>
            </a:r>
            <a:endParaRPr lang="en-US" altLang="zh-CN" sz="4800" dirty="0">
              <a:latin typeface="Arial" panose="020B0604020202020204" pitchFamily="34" charset="0"/>
              <a:ea typeface="宋体" panose="02010600030101010101" pitchFamily="2" charset="-122"/>
              <a:cs typeface="Arial" panose="020B0604020202020204" pitchFamily="34" charset="0"/>
            </a:endParaRPr>
          </a:p>
          <a:p>
            <a:pPr marL="1143000" lvl="1" indent="-685800" algn="just">
              <a:buFont typeface="Arial" panose="020B0604020202020204" pitchFamily="34" charset="0"/>
              <a:buChar char="•"/>
              <a:defRPr/>
            </a:pPr>
            <a:r>
              <a:rPr lang="zh-CN" altLang="en-US" sz="4800" dirty="0">
                <a:latin typeface="Arial" panose="020B0604020202020204" pitchFamily="34" charset="0"/>
                <a:ea typeface="宋体" panose="02010600030101010101" pitchFamily="2" charset="-122"/>
                <a:cs typeface="Arial" panose="020B0604020202020204" pitchFamily="34" charset="0"/>
              </a:rPr>
              <a:t>使用离群点检测等方式进行异常值处理</a:t>
            </a:r>
            <a:endParaRPr lang="en-US" altLang="zh-CN" sz="4800" dirty="0">
              <a:latin typeface="Arial" panose="020B0604020202020204" pitchFamily="34" charset="0"/>
              <a:ea typeface="宋体" panose="02010600030101010101" pitchFamily="2" charset="-122"/>
              <a:cs typeface="Arial" panose="020B0604020202020204" pitchFamily="34" charset="0"/>
            </a:endParaRPr>
          </a:p>
          <a:p>
            <a:pPr marL="685800" marR="0" indent="-685800" algn="just" defTabSz="457200" eaLnBrk="1" fontAlgn="auto" hangingPunct="1">
              <a:spcBef>
                <a:spcPts val="0"/>
              </a:spcBef>
              <a:spcAft>
                <a:spcPts val="0"/>
              </a:spcAft>
              <a:buClrTx/>
              <a:buSzTx/>
              <a:buFont typeface="Wingdings" panose="05000000000000000000" pitchFamily="2" charset="2"/>
              <a:buChar char="Ø"/>
              <a:defRPr/>
            </a:pPr>
            <a:r>
              <a:rPr lang="zh-CN" altLang="en-US" sz="4800" dirty="0">
                <a:latin typeface="Arial" panose="020B0604020202020204" pitchFamily="34" charset="0"/>
                <a:ea typeface="宋体" panose="02010600030101010101" pitchFamily="2" charset="-122"/>
                <a:cs typeface="Arial" panose="020B0604020202020204" pitchFamily="34" charset="0"/>
              </a:rPr>
              <a:t>数据建模环节</a:t>
            </a:r>
            <a:endParaRPr lang="en-US" altLang="zh-CN" sz="4800" dirty="0">
              <a:latin typeface="Arial" panose="020B0604020202020204" pitchFamily="34" charset="0"/>
              <a:ea typeface="宋体" panose="02010600030101010101" pitchFamily="2" charset="-122"/>
              <a:cs typeface="Arial" panose="020B0604020202020204" pitchFamily="34" charset="0"/>
            </a:endParaRPr>
          </a:p>
          <a:p>
            <a:pPr marL="1143000" lvl="1" indent="-685800" algn="just">
              <a:buFont typeface="Arial" panose="020B0604020202020204" pitchFamily="34" charset="0"/>
              <a:buChar char="•"/>
              <a:defRPr/>
            </a:pPr>
            <a:r>
              <a:rPr lang="zh-CN" altLang="en-US" sz="4800" dirty="0">
                <a:latin typeface="Arial" panose="020B0604020202020204" pitchFamily="34" charset="0"/>
                <a:ea typeface="宋体" panose="02010600030101010101" pitchFamily="2" charset="-122"/>
                <a:cs typeface="Arial" panose="020B0604020202020204" pitchFamily="34" charset="0"/>
              </a:rPr>
              <a:t>首先通过降采样的方式将违约、不违约的样本进行数量比为</a:t>
            </a:r>
            <a:r>
              <a:rPr lang="en-US" altLang="zh-CN" sz="4800" dirty="0">
                <a:latin typeface="Arial" panose="020B0604020202020204" pitchFamily="34" charset="0"/>
                <a:ea typeface="宋体" panose="02010600030101010101" pitchFamily="2" charset="-122"/>
                <a:cs typeface="Arial" panose="020B0604020202020204" pitchFamily="34" charset="0"/>
              </a:rPr>
              <a:t>1:1</a:t>
            </a:r>
            <a:r>
              <a:rPr lang="zh-CN" altLang="en-US" sz="4800" dirty="0">
                <a:latin typeface="Arial" panose="020B0604020202020204" pitchFamily="34" charset="0"/>
                <a:ea typeface="宋体" panose="02010600030101010101" pitchFamily="2" charset="-122"/>
                <a:cs typeface="Arial" panose="020B0604020202020204" pitchFamily="34" charset="0"/>
              </a:rPr>
              <a:t>的降采样</a:t>
            </a:r>
            <a:endParaRPr lang="en-US" altLang="zh-CN" sz="4800" dirty="0">
              <a:latin typeface="Arial" panose="020B0604020202020204" pitchFamily="34" charset="0"/>
              <a:ea typeface="宋体" panose="02010600030101010101" pitchFamily="2" charset="-122"/>
              <a:cs typeface="Arial" panose="020B0604020202020204" pitchFamily="34" charset="0"/>
            </a:endParaRPr>
          </a:p>
          <a:p>
            <a:pPr marL="1143000" lvl="1" indent="-685800" algn="just">
              <a:buFont typeface="Arial" panose="020B0604020202020204" pitchFamily="34" charset="0"/>
              <a:buChar char="•"/>
              <a:defRPr/>
            </a:pP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使用逻辑回归算法、随机森林算法、梯度上升算法分别对于用户数据进行回归分析，比较三者在测试样本集上的</a:t>
            </a:r>
            <a:r>
              <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AUC</a:t>
            </a: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及</a:t>
            </a:r>
            <a:r>
              <a:rPr lang="en-US" altLang="zh-CN" sz="4800" dirty="0">
                <a:latin typeface="Arial" panose="020B0604020202020204" pitchFamily="34" charset="0"/>
                <a:ea typeface="宋体" panose="02010600030101010101" pitchFamily="2" charset="-122"/>
                <a:cs typeface="Arial" panose="020B0604020202020204" pitchFamily="34" charset="0"/>
              </a:rPr>
              <a:t>T-F</a:t>
            </a: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曲线，选择预测最佳的算法模型，并对于信用卡评分进行建模。</a:t>
            </a:r>
            <a:endPar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endParaRPr>
          </a:p>
        </p:txBody>
      </p:sp>
      <p:cxnSp>
        <p:nvCxnSpPr>
          <p:cNvPr id="73" name="直接连接符 72">
            <a:extLst>
              <a:ext uri="{FF2B5EF4-FFF2-40B4-BE49-F238E27FC236}">
                <a16:creationId xmlns:a16="http://schemas.microsoft.com/office/drawing/2014/main" id="{02C76DF5-D769-43EC-888B-2EE759E7323F}"/>
              </a:ext>
            </a:extLst>
          </p:cNvPr>
          <p:cNvCxnSpPr>
            <a:cxnSpLocks/>
          </p:cNvCxnSpPr>
          <p:nvPr/>
        </p:nvCxnSpPr>
        <p:spPr>
          <a:xfrm flipV="1">
            <a:off x="1019711" y="50033143"/>
            <a:ext cx="34208090" cy="43010"/>
          </a:xfrm>
          <a:prstGeom prst="line">
            <a:avLst/>
          </a:prstGeom>
          <a:ln w="127000">
            <a:solidFill>
              <a:srgbClr val="C00000"/>
            </a:solidFill>
          </a:ln>
        </p:spPr>
        <p:style>
          <a:lnRef idx="1">
            <a:schemeClr val="accent1"/>
          </a:lnRef>
          <a:fillRef idx="0">
            <a:schemeClr val="accent1"/>
          </a:fillRef>
          <a:effectRef idx="0">
            <a:schemeClr val="accent1"/>
          </a:effectRef>
          <a:fontRef idx="minor">
            <a:schemeClr val="tx1"/>
          </a:fontRef>
        </p:style>
      </p:cxnSp>
      <p:pic>
        <p:nvPicPr>
          <p:cNvPr id="36" name="Picture 2" descr="https://timgsa.baidu.com/timg?image&amp;quality=80&amp;size=b9999_10000&amp;sec=1557980765691&amp;di=b66d9b795fec6f34c381027034e2f8c1&amp;imgtype=0&amp;src=http%3A%2F%2Fpic.gerenjianli.com%2Fxiaohui2046%2Fb13.jpg">
            <a:extLst>
              <a:ext uri="{FF2B5EF4-FFF2-40B4-BE49-F238E27FC236}">
                <a16:creationId xmlns:a16="http://schemas.microsoft.com/office/drawing/2014/main" id="{7C8EAEB1-D5A4-460D-8E05-10DFDB322035}"/>
              </a:ext>
            </a:extLst>
          </p:cNvPr>
          <p:cNvPicPr>
            <a:picLocks noChangeArrowheads="1"/>
          </p:cNvPicPr>
          <p:nvPr/>
        </p:nvPicPr>
        <p:blipFill>
          <a:blip r:embed="rId4">
            <a:extLst>
              <a:ext uri="{BEBA8EAE-BF5A-486C-A8C5-ECC9F3942E4B}">
                <a14:imgProps xmlns:a14="http://schemas.microsoft.com/office/drawing/2010/main">
                  <a14:imgLayer r:embed="rId5">
                    <a14:imgEffect>
                      <a14:backgroundRemoval t="0" b="99902" l="0" r="100000">
                        <a14:foregroundMark x1="30957" y1="7324" x2="82324" y2="19434"/>
                        <a14:foregroundMark x1="75684" y1="7910" x2="30762" y2="8105"/>
                        <a14:foregroundMark x1="13184" y1="5762" x2="97754" y2="3027"/>
                        <a14:foregroundMark x1="13379" y1="6348" x2="2441" y2="75098"/>
                        <a14:foregroundMark x1="2441" y1="75098" x2="30566" y2="99121"/>
                        <a14:foregroundMark x1="89551" y1="94824" x2="94824" y2="10645"/>
                        <a14:foregroundMark x1="94824" y1="10645" x2="37988" y2="17676"/>
                        <a14:foregroundMark x1="42090" y1="16699" x2="62207" y2="66504"/>
                        <a14:foregroundMark x1="30371" y1="24316" x2="50879" y2="80957"/>
                        <a14:foregroundMark x1="17090" y1="27832" x2="42676" y2="85840"/>
                        <a14:foregroundMark x1="57910" y1="23145" x2="85840" y2="80371"/>
                        <a14:foregroundMark x1="65918" y1="23926" x2="86816" y2="56348"/>
                        <a14:foregroundMark x1="50879" y1="23340" x2="71191" y2="67285"/>
                        <a14:foregroundMark x1="35449" y1="20801" x2="60059" y2="82324"/>
                        <a14:foregroundMark x1="26074" y1="28027" x2="47168" y2="76074"/>
                        <a14:foregroundMark x1="16504" y1="41504" x2="37598" y2="92871"/>
                        <a14:foregroundMark x1="5957" y1="50879" x2="23730" y2="79785"/>
                        <a14:foregroundMark x1="9863" y1="76270" x2="34668" y2="91895"/>
                        <a14:foregroundMark x1="75684" y1="84473" x2="45605" y2="96973"/>
                        <a14:foregroundMark x1="76660" y1="72754" x2="62012" y2="74121"/>
                        <a14:foregroundMark x1="58105" y1="85449" x2="45996" y2="80762"/>
                        <a14:foregroundMark x1="24316" y1="75098" x2="10840" y2="46191"/>
                        <a14:foregroundMark x1="17871" y1="19238" x2="45215" y2="14160"/>
                        <a14:foregroundMark x1="20996" y1="12207" x2="42090" y2="12793"/>
                        <a14:foregroundMark x1="35449" y1="20020" x2="23145" y2="24121"/>
                        <a14:foregroundMark x1="62793" y1="21387" x2="89355" y2="32520"/>
                        <a14:foregroundMark x1="82324" y1="17090" x2="89551" y2="29590"/>
                        <a14:foregroundMark x1="81348" y1="34082" x2="87793" y2="56934"/>
                        <a14:foregroundMark x1="61621" y1="57715" x2="70410" y2="76074"/>
                        <a14:foregroundMark x1="87988" y1="86035" x2="61035" y2="98926"/>
                        <a14:foregroundMark x1="87012" y1="93457" x2="63965" y2="99902"/>
                        <a14:foregroundMark x1="11230" y1="15723" x2="98" y2="24121"/>
                        <a14:foregroundMark x1="35059" y1="1855" x2="16699" y2="6738"/>
                        <a14:foregroundMark x1="4004" y1="27441" x2="98" y2="40332"/>
                        <a14:foregroundMark x1="45410" y1="88965" x2="42871" y2="99707"/>
                        <a14:foregroundMark x1="94824" y1="83691" x2="97754" y2="23926"/>
                        <a14:foregroundMark x1="98535" y1="65137" x2="98730" y2="50293"/>
                        <a14:foregroundMark x1="98340" y1="75684" x2="96582" y2="61621"/>
                      </a14:backgroundRemoval>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5365183" y="46619186"/>
            <a:ext cx="2430360" cy="243036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3FA7912E-EB36-4842-A6D4-6322C49A1F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86355" y="46749814"/>
            <a:ext cx="5940783" cy="2631924"/>
          </a:xfrm>
          <a:prstGeom prst="rect">
            <a:avLst/>
          </a:prstGeom>
        </p:spPr>
      </p:pic>
      <p:sp>
        <p:nvSpPr>
          <p:cNvPr id="2" name="文本框 1">
            <a:extLst>
              <a:ext uri="{FF2B5EF4-FFF2-40B4-BE49-F238E27FC236}">
                <a16:creationId xmlns:a16="http://schemas.microsoft.com/office/drawing/2014/main" id="{673B776C-3963-F144-86B7-FCB14E5A89F6}"/>
              </a:ext>
            </a:extLst>
          </p:cNvPr>
          <p:cNvSpPr txBox="1"/>
          <p:nvPr/>
        </p:nvSpPr>
        <p:spPr>
          <a:xfrm>
            <a:off x="24176736" y="4425696"/>
            <a:ext cx="184731" cy="369332"/>
          </a:xfrm>
          <a:prstGeom prst="rect">
            <a:avLst/>
          </a:prstGeom>
          <a:noFill/>
        </p:spPr>
        <p:txBody>
          <a:bodyPr wrap="none" rtlCol="0">
            <a:spAutoFit/>
          </a:bodyPr>
          <a:lstStyle/>
          <a:p>
            <a:endParaRPr kumimoji="1" lang="zh-CN" altLang="en-US" dirty="0"/>
          </a:p>
        </p:txBody>
      </p:sp>
      <p:sp>
        <p:nvSpPr>
          <p:cNvPr id="30" name="文本框 29">
            <a:extLst>
              <a:ext uri="{FF2B5EF4-FFF2-40B4-BE49-F238E27FC236}">
                <a16:creationId xmlns:a16="http://schemas.microsoft.com/office/drawing/2014/main" id="{46BC0151-19F2-4D5A-9BD2-D59816240864}"/>
              </a:ext>
            </a:extLst>
          </p:cNvPr>
          <p:cNvSpPr txBox="1"/>
          <p:nvPr/>
        </p:nvSpPr>
        <p:spPr>
          <a:xfrm>
            <a:off x="1259827" y="8817304"/>
            <a:ext cx="16006279" cy="5262979"/>
          </a:xfrm>
          <a:prstGeom prst="rect">
            <a:avLst/>
          </a:prstGeom>
          <a:noFill/>
        </p:spPr>
        <p:txBody>
          <a:bodyPr wrap="square">
            <a:spAutoFit/>
          </a:bodyPr>
          <a:lstStyle/>
          <a:p>
            <a:pPr marR="0" algn="just" defTabSz="457200" eaLnBrk="1" fontAlgn="auto" hangingPunct="1">
              <a:spcBef>
                <a:spcPts val="0"/>
              </a:spcBef>
              <a:spcAft>
                <a:spcPts val="0"/>
              </a:spcAft>
              <a:buClrTx/>
              <a:buSzTx/>
              <a:defRPr/>
            </a:pPr>
            <a:r>
              <a:rPr kumimoji="0" lang="en-US" altLang="zh-CN" sz="36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	    </a:t>
            </a:r>
            <a:r>
              <a:rPr lang="zh-CN" altLang="en-US" sz="4800" dirty="0">
                <a:latin typeface="Arial" panose="020B0604020202020204" pitchFamily="34" charset="0"/>
                <a:ea typeface="宋体" panose="02010600030101010101" pitchFamily="2" charset="-122"/>
                <a:cs typeface="Arial" panose="020B0604020202020204" pitchFamily="34" charset="0"/>
              </a:rPr>
              <a:t>银行出于减少坏账率的需要，在决定是否向贷款者贷款前，会对贷款者的信用进行评估。一类简单的信用评分算法是根据贷款者的各项特征行计算，得到贷款者的违约概率，最终贷款给违约概率较低的贷款者。实验者通过分析比较多种传统机器学习算法的优劣，选出对于贷款者信用评分的最佳模型。并对于一组用户进行违约概率预测以及信用评分估计，以此指导银行的贷款业务。</a:t>
            </a:r>
            <a:endParaRPr lang="en-US" altLang="zh-CN" sz="4800" dirty="0">
              <a:latin typeface="Arial" panose="020B0604020202020204" pitchFamily="34" charset="0"/>
              <a:ea typeface="宋体" panose="02010600030101010101" pitchFamily="2" charset="-122"/>
              <a:cs typeface="Arial" panose="020B0604020202020204" pitchFamily="34" charset="0"/>
            </a:endParaRPr>
          </a:p>
        </p:txBody>
      </p:sp>
      <p:sp>
        <p:nvSpPr>
          <p:cNvPr id="31" name="文本框 30">
            <a:extLst>
              <a:ext uri="{FF2B5EF4-FFF2-40B4-BE49-F238E27FC236}">
                <a16:creationId xmlns:a16="http://schemas.microsoft.com/office/drawing/2014/main" id="{813DAC8F-E059-4FF1-AE56-D48B553035D8}"/>
              </a:ext>
            </a:extLst>
          </p:cNvPr>
          <p:cNvSpPr txBox="1"/>
          <p:nvPr/>
        </p:nvSpPr>
        <p:spPr>
          <a:xfrm>
            <a:off x="18727919" y="8817304"/>
            <a:ext cx="16006279" cy="5262979"/>
          </a:xfrm>
          <a:prstGeom prst="rect">
            <a:avLst/>
          </a:prstGeom>
          <a:noFill/>
        </p:spPr>
        <p:txBody>
          <a:bodyPr wrap="square">
            <a:spAutoFit/>
          </a:bodyPr>
          <a:lstStyle/>
          <a:p>
            <a:pPr algn="just" latinLnBrk="1">
              <a:defRPr/>
            </a:pPr>
            <a:r>
              <a:rPr kumimoji="0" lang="en-US" altLang="zh-CN" sz="3995"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	    </a:t>
            </a:r>
            <a:r>
              <a:rPr lang="zh-CN" altLang="en-US" sz="4800" dirty="0">
                <a:latin typeface="Arial" panose="020B0604020202020204" pitchFamily="34" charset="0"/>
                <a:ea typeface="宋体" panose="02010600030101010101" pitchFamily="2" charset="-122"/>
                <a:cs typeface="Arial" panose="020B0604020202020204" pitchFamily="34" charset="0"/>
              </a:rPr>
              <a:t>随着银行贷款的普及，选择申请个人贷款的用户数量呈指数增长，给银行贷款业务带来较大压力。实验者希望通过机器学习的方法对用户进行信用评估。从</a:t>
            </a:r>
            <a:r>
              <a:rPr lang="en-US" altLang="zh-CN" sz="4800" dirty="0">
                <a:latin typeface="Arial" panose="020B0604020202020204" pitchFamily="34" charset="0"/>
                <a:ea typeface="宋体" panose="02010600030101010101" pitchFamily="2" charset="-122"/>
                <a:cs typeface="Arial" panose="020B0604020202020204" pitchFamily="34" charset="0"/>
              </a:rPr>
              <a:t>https://www.kaggle.com/c/GiveMeSomeCredit/data</a:t>
            </a:r>
            <a:r>
              <a:rPr lang="zh-CN" altLang="en-US" sz="4800" dirty="0">
                <a:latin typeface="Arial" panose="020B0604020202020204" pitchFamily="34" charset="0"/>
                <a:ea typeface="宋体" panose="02010600030101010101" pitchFamily="2" charset="-122"/>
                <a:cs typeface="Arial" panose="020B0604020202020204" pitchFamily="34" charset="0"/>
              </a:rPr>
              <a:t>上获取实验样本数据后，实验者进行数据样本的清洗，之后尝试多种传统机器学习的算法进行比较，找到最好的评估模型并得出用户属性与违约概率的相关关系，最后进行用户信用的评估。</a:t>
            </a:r>
            <a:endParaRPr lang="en-US" altLang="zh-CN" sz="4800"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8" name="表格 8">
            <a:extLst>
              <a:ext uri="{FF2B5EF4-FFF2-40B4-BE49-F238E27FC236}">
                <a16:creationId xmlns:a16="http://schemas.microsoft.com/office/drawing/2014/main" id="{E2DB8DA5-CDF2-4E0A-AB97-62E17713E9A8}"/>
              </a:ext>
            </a:extLst>
          </p:cNvPr>
          <p:cNvGraphicFramePr>
            <a:graphicFrameLocks noGrp="1"/>
          </p:cNvGraphicFramePr>
          <p:nvPr>
            <p:extLst>
              <p:ext uri="{D42A27DB-BD31-4B8C-83A1-F6EECF244321}">
                <p14:modId xmlns:p14="http://schemas.microsoft.com/office/powerpoint/2010/main" val="1880681441"/>
              </p:ext>
            </p:extLst>
          </p:nvPr>
        </p:nvGraphicFramePr>
        <p:xfrm>
          <a:off x="920947" y="27582003"/>
          <a:ext cx="23742173" cy="14554677"/>
        </p:xfrm>
        <a:graphic>
          <a:graphicData uri="http://schemas.openxmlformats.org/drawingml/2006/table">
            <a:tbl>
              <a:tblPr firstRow="1" firstCol="1" bandRow="1">
                <a:tableStyleId>{18603FDC-E32A-4AB5-989C-0864C3EAD2B8}</a:tableStyleId>
              </a:tblPr>
              <a:tblGrid>
                <a:gridCol w="5742305">
                  <a:extLst>
                    <a:ext uri="{9D8B030D-6E8A-4147-A177-3AD203B41FA5}">
                      <a16:colId xmlns:a16="http://schemas.microsoft.com/office/drawing/2014/main" val="1393564541"/>
                    </a:ext>
                  </a:extLst>
                </a:gridCol>
                <a:gridCol w="5999956">
                  <a:extLst>
                    <a:ext uri="{9D8B030D-6E8A-4147-A177-3AD203B41FA5}">
                      <a16:colId xmlns:a16="http://schemas.microsoft.com/office/drawing/2014/main" val="4002591666"/>
                    </a:ext>
                  </a:extLst>
                </a:gridCol>
                <a:gridCol w="5999956">
                  <a:extLst>
                    <a:ext uri="{9D8B030D-6E8A-4147-A177-3AD203B41FA5}">
                      <a16:colId xmlns:a16="http://schemas.microsoft.com/office/drawing/2014/main" val="3560530727"/>
                    </a:ext>
                  </a:extLst>
                </a:gridCol>
                <a:gridCol w="5999956">
                  <a:extLst>
                    <a:ext uri="{9D8B030D-6E8A-4147-A177-3AD203B41FA5}">
                      <a16:colId xmlns:a16="http://schemas.microsoft.com/office/drawing/2014/main" val="1521527475"/>
                    </a:ext>
                  </a:extLst>
                </a:gridCol>
              </a:tblGrid>
              <a:tr h="1202430">
                <a:tc>
                  <a:txBody>
                    <a:bodyPr/>
                    <a:lstStyle/>
                    <a:p>
                      <a:endParaRPr lang="zh-CN" altLang="en-US" sz="3600" b="0" dirty="0">
                        <a:latin typeface="微软雅黑" panose="020B0503020204020204" pitchFamily="34" charset="-122"/>
                        <a:ea typeface="微软雅黑" panose="020B0503020204020204" pitchFamily="34" charset="-122"/>
                        <a:cs typeface="Arial" panose="020B0604020202020204" pitchFamily="34" charset="0"/>
                      </a:endParaRPr>
                    </a:p>
                  </a:txBody>
                  <a:tcPr>
                    <a:solidFill>
                      <a:srgbClr val="C00000"/>
                    </a:solidFill>
                  </a:tcPr>
                </a:tc>
                <a:tc>
                  <a:txBody>
                    <a:bodyPr/>
                    <a:lstStyle/>
                    <a:p>
                      <a:r>
                        <a:rPr lang="zh-CN" altLang="en-US" sz="4800" b="0" dirty="0">
                          <a:latin typeface="微软雅黑" panose="020B0503020204020204" pitchFamily="34" charset="-122"/>
                          <a:ea typeface="微软雅黑" panose="020B0503020204020204" pitchFamily="34" charset="-122"/>
                          <a:cs typeface="Arial" panose="020B0604020202020204" pitchFamily="34" charset="0"/>
                        </a:rPr>
                        <a:t>逻辑回归算法</a:t>
                      </a:r>
                    </a:p>
                  </a:txBody>
                  <a:tcPr>
                    <a:solidFill>
                      <a:srgbClr val="C00000"/>
                    </a:solidFill>
                  </a:tcPr>
                </a:tc>
                <a:tc>
                  <a:txBody>
                    <a:bodyPr/>
                    <a:lstStyle/>
                    <a:p>
                      <a:r>
                        <a:rPr lang="zh-CN" altLang="en-US" sz="4800" b="0" dirty="0">
                          <a:latin typeface="微软雅黑" panose="020B0503020204020204" pitchFamily="34" charset="-122"/>
                          <a:ea typeface="微软雅黑" panose="020B0503020204020204" pitchFamily="34" charset="-122"/>
                          <a:cs typeface="Arial" panose="020B0604020202020204" pitchFamily="34" charset="0"/>
                        </a:rPr>
                        <a:t>随机森林算法</a:t>
                      </a:r>
                    </a:p>
                  </a:txBody>
                  <a:tcPr>
                    <a:solidFill>
                      <a:srgbClr val="C00000"/>
                    </a:solidFill>
                  </a:tcPr>
                </a:tc>
                <a:tc>
                  <a:txBody>
                    <a:bodyPr/>
                    <a:lstStyle/>
                    <a:p>
                      <a:r>
                        <a:rPr lang="zh-CN" altLang="en-US" sz="4800" b="0" dirty="0">
                          <a:latin typeface="微软雅黑" panose="020B0503020204020204" pitchFamily="34" charset="-122"/>
                          <a:ea typeface="微软雅黑" panose="020B0503020204020204" pitchFamily="34" charset="-122"/>
                          <a:cs typeface="Arial" panose="020B0604020202020204" pitchFamily="34" charset="0"/>
                        </a:rPr>
                        <a:t>梯度上升算法</a:t>
                      </a:r>
                    </a:p>
                  </a:txBody>
                  <a:tcPr>
                    <a:solidFill>
                      <a:srgbClr val="C00000"/>
                    </a:solidFill>
                  </a:tcPr>
                </a:tc>
                <a:extLst>
                  <a:ext uri="{0D108BD9-81ED-4DB2-BD59-A6C34878D82A}">
                    <a16:rowId xmlns:a16="http://schemas.microsoft.com/office/drawing/2014/main" val="3645816289"/>
                  </a:ext>
                </a:extLst>
              </a:tr>
              <a:tr h="623847">
                <a:tc>
                  <a:txBody>
                    <a:bodyPr/>
                    <a:lstStyle/>
                    <a:p>
                      <a:pPr marL="0" algn="l" defTabSz="3599993" rtl="0" eaLnBrk="1" latinLnBrk="0" hangingPunct="1"/>
                      <a:r>
                        <a:rPr lang="zh-CN" altLang="en-US"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使用的具体模型</a:t>
                      </a:r>
                    </a:p>
                  </a:txBody>
                  <a:tcPr>
                    <a:solidFill>
                      <a:srgbClr val="C00000"/>
                    </a:solidFill>
                  </a:tcPr>
                </a:tc>
                <a:tc>
                  <a:txBody>
                    <a:bodyPr/>
                    <a:lstStyle/>
                    <a:p>
                      <a:pPr marL="0" marR="0" lvl="0" indent="0" algn="l" defTabSz="3599993" rtl="0" eaLnBrk="1" fontAlgn="auto" latinLnBrk="0" hangingPunct="1">
                        <a:lnSpc>
                          <a:spcPct val="100000"/>
                        </a:lnSpc>
                        <a:spcBef>
                          <a:spcPts val="0"/>
                        </a:spcBef>
                        <a:spcAft>
                          <a:spcPts val="0"/>
                        </a:spcAft>
                        <a:buClrTx/>
                        <a:buSzTx/>
                        <a:buFontTx/>
                        <a:buNone/>
                        <a:tabLst/>
                        <a:defRPr/>
                      </a:pPr>
                      <a:r>
                        <a:rPr lang="en-US" altLang="zh-CN" sz="2000" b="0" kern="1200" dirty="0" err="1">
                          <a:solidFill>
                            <a:srgbClr val="C00000"/>
                          </a:solidFill>
                          <a:effectLst/>
                          <a:latin typeface="微软雅黑" panose="020B0503020204020204" pitchFamily="34" charset="-122"/>
                          <a:ea typeface="微软雅黑" panose="020B0503020204020204" pitchFamily="34" charset="-122"/>
                          <a:cs typeface="+mn-cs"/>
                        </a:rPr>
                        <a:t>sklearn.linear_model.LogisticRegression</a:t>
                      </a:r>
                      <a:endParaRPr lang="en-US" altLang="zh-CN" sz="2000" b="0" kern="1200" dirty="0">
                        <a:solidFill>
                          <a:srgbClr val="C00000"/>
                        </a:solidFill>
                        <a:effectLst/>
                        <a:latin typeface="微软雅黑" panose="020B0503020204020204" pitchFamily="34" charset="-122"/>
                        <a:ea typeface="微软雅黑" panose="020B0503020204020204" pitchFamily="34" charset="-122"/>
                        <a:cs typeface="+mn-cs"/>
                      </a:endParaRP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tc>
                  <a:txBody>
                    <a:bodyPr/>
                    <a:lstStyle/>
                    <a:p>
                      <a:pPr marL="0" marR="0" lvl="0" indent="0" algn="l" defTabSz="3599993" rtl="0" eaLnBrk="1" fontAlgn="auto" latinLnBrk="0" hangingPunct="1">
                        <a:lnSpc>
                          <a:spcPct val="100000"/>
                        </a:lnSpc>
                        <a:spcBef>
                          <a:spcPts val="0"/>
                        </a:spcBef>
                        <a:spcAft>
                          <a:spcPts val="0"/>
                        </a:spcAft>
                        <a:buClrTx/>
                        <a:buSzTx/>
                        <a:buFontTx/>
                        <a:buNone/>
                        <a:tabLst/>
                        <a:defRPr/>
                      </a:pPr>
                      <a:r>
                        <a:rPr lang="en-US" altLang="zh-CN" sz="2000" b="0" kern="1200" dirty="0" err="1">
                          <a:solidFill>
                            <a:srgbClr val="C00000"/>
                          </a:solidFill>
                          <a:effectLst/>
                          <a:latin typeface="微软雅黑" panose="020B0503020204020204" pitchFamily="34" charset="-122"/>
                          <a:ea typeface="微软雅黑" panose="020B0503020204020204" pitchFamily="34" charset="-122"/>
                          <a:cs typeface="+mn-cs"/>
                        </a:rPr>
                        <a:t>sklearn.ensemble.RandomForestClassifier</a:t>
                      </a:r>
                      <a:endParaRPr lang="en-US" altLang="zh-CN" sz="2000" b="0" kern="1200" dirty="0">
                        <a:solidFill>
                          <a:srgbClr val="C00000"/>
                        </a:solidFill>
                        <a:effectLst/>
                        <a:latin typeface="微软雅黑" panose="020B0503020204020204" pitchFamily="34" charset="-122"/>
                        <a:ea typeface="微软雅黑" panose="020B0503020204020204" pitchFamily="34" charset="-122"/>
                        <a:cs typeface="+mn-cs"/>
                      </a:endParaRP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tc>
                  <a:txBody>
                    <a:bodyPr/>
                    <a:lstStyle/>
                    <a:p>
                      <a:pPr marL="0" marR="0" lvl="0" indent="0" algn="l" defTabSz="3599993" rtl="0" eaLnBrk="1" fontAlgn="auto" latinLnBrk="0" hangingPunct="1">
                        <a:lnSpc>
                          <a:spcPct val="100000"/>
                        </a:lnSpc>
                        <a:spcBef>
                          <a:spcPts val="0"/>
                        </a:spcBef>
                        <a:spcAft>
                          <a:spcPts val="0"/>
                        </a:spcAft>
                        <a:buClrTx/>
                        <a:buSzTx/>
                        <a:buFontTx/>
                        <a:buNone/>
                        <a:tabLst/>
                        <a:defRPr/>
                      </a:pPr>
                      <a:r>
                        <a:rPr lang="en-US" altLang="zh-CN" sz="2000" b="0" kern="1200" dirty="0" err="1">
                          <a:solidFill>
                            <a:srgbClr val="C00000"/>
                          </a:solidFill>
                          <a:effectLst/>
                          <a:latin typeface="微软雅黑" panose="020B0503020204020204" pitchFamily="34" charset="-122"/>
                          <a:ea typeface="微软雅黑" panose="020B0503020204020204" pitchFamily="34" charset="-122"/>
                          <a:cs typeface="+mn-cs"/>
                        </a:rPr>
                        <a:t>sklearn.ensemble.GradientBoostingClassifier</a:t>
                      </a:r>
                      <a:endParaRPr lang="en-US" altLang="zh-CN" sz="2000" b="0" kern="1200" dirty="0">
                        <a:solidFill>
                          <a:srgbClr val="C00000"/>
                        </a:solidFill>
                        <a:effectLst/>
                        <a:latin typeface="微软雅黑" panose="020B0503020204020204" pitchFamily="34" charset="-122"/>
                        <a:ea typeface="微软雅黑" panose="020B0503020204020204" pitchFamily="34" charset="-122"/>
                        <a:cs typeface="+mn-cs"/>
                      </a:endParaRPr>
                    </a:p>
                    <a:p>
                      <a:pPr marL="0" marR="0" lvl="0" indent="0" algn="l" defTabSz="3599993" rtl="0" eaLnBrk="1" fontAlgn="auto" latinLnBrk="0" hangingPunct="1">
                        <a:lnSpc>
                          <a:spcPct val="100000"/>
                        </a:lnSpc>
                        <a:spcBef>
                          <a:spcPts val="0"/>
                        </a:spcBef>
                        <a:spcAft>
                          <a:spcPts val="0"/>
                        </a:spcAft>
                        <a:buClrTx/>
                        <a:buSzTx/>
                        <a:buFontTx/>
                        <a:buNone/>
                        <a:tabLst/>
                        <a:defRPr/>
                      </a:pPr>
                      <a:endParaRPr lang="en-US" altLang="zh-CN" sz="2000" b="0" kern="1200" dirty="0">
                        <a:solidFill>
                          <a:srgbClr val="C00000"/>
                        </a:solidFill>
                        <a:effectLst/>
                        <a:latin typeface="微软雅黑" panose="020B0503020204020204" pitchFamily="34" charset="-122"/>
                        <a:ea typeface="微软雅黑" panose="020B0503020204020204" pitchFamily="34" charset="-122"/>
                        <a:cs typeface="+mn-cs"/>
                      </a:endParaRP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86619229"/>
                  </a:ext>
                </a:extLst>
              </a:tr>
              <a:tr h="0">
                <a:tc>
                  <a:txBody>
                    <a:bodyPr/>
                    <a:lstStyle/>
                    <a:p>
                      <a:pPr marL="0" algn="l" defTabSz="3599993" rtl="0" eaLnBrk="1" latinLnBrk="0" hangingPunct="1"/>
                      <a:r>
                        <a:rPr lang="zh-CN" altLang="en-US"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模型参数</a:t>
                      </a:r>
                    </a:p>
                  </a:txBody>
                  <a:tcPr>
                    <a:solidFill>
                      <a:srgbClr val="C00000"/>
                    </a:solidFill>
                  </a:tcPr>
                </a:tc>
                <a:tc>
                  <a:txBody>
                    <a:bodyPr/>
                    <a:lstStyle/>
                    <a:p>
                      <a:pPr marL="0" marR="0" lvl="0" indent="0" algn="l" defTabSz="3599993" rtl="0" eaLnBrk="1" fontAlgn="auto" latinLnBrk="0" hangingPunct="1">
                        <a:lnSpc>
                          <a:spcPct val="100000"/>
                        </a:lnSpc>
                        <a:spcBef>
                          <a:spcPts val="0"/>
                        </a:spcBef>
                        <a:spcAft>
                          <a:spcPts val="0"/>
                        </a:spcAft>
                        <a:buClrTx/>
                        <a:buSzTx/>
                        <a:buFontTx/>
                        <a:buNone/>
                        <a:tabLst/>
                        <a:defRPr/>
                      </a:pP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random_state</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=111, </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solver</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='saga', </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penalty</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='l1', </a:t>
                      </a: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class_weight</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='balanced', </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C</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=1.0, </a:t>
                      </a: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max_iter</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=500</a:t>
                      </a: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tc>
                  <a:txBody>
                    <a:bodyPr/>
                    <a:lstStyle/>
                    <a:p>
                      <a:pPr marL="0" marR="0" lvl="0" indent="0" algn="l" defTabSz="3599993" rtl="0" eaLnBrk="1" fontAlgn="auto" latinLnBrk="0" hangingPunct="1">
                        <a:lnSpc>
                          <a:spcPct val="100000"/>
                        </a:lnSpc>
                        <a:spcBef>
                          <a:spcPts val="0"/>
                        </a:spcBef>
                        <a:spcAft>
                          <a:spcPts val="0"/>
                        </a:spcAft>
                        <a:buClrTx/>
                        <a:buSzTx/>
                        <a:buFontTx/>
                        <a:buNone/>
                        <a:tabLst/>
                        <a:defRPr/>
                      </a:pP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n_estimators</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=300, </a:t>
                      </a: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random_state</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=111, </a:t>
                      </a: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max_depth</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=5, </a:t>
                      </a:r>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class_weight</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='balanced'</a:t>
                      </a: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tc>
                  <a:txBody>
                    <a:bodyPr/>
                    <a:lstStyle/>
                    <a:p>
                      <a:r>
                        <a:rPr lang="en-US" altLang="zh-CN" sz="2000" b="0" i="1" kern="1200" dirty="0" err="1">
                          <a:solidFill>
                            <a:srgbClr val="C00000"/>
                          </a:solidFill>
                          <a:effectLst/>
                          <a:latin typeface="微软雅黑" panose="020B0503020204020204" pitchFamily="34" charset="-122"/>
                          <a:ea typeface="微软雅黑" panose="020B0503020204020204" pitchFamily="34" charset="-122"/>
                          <a:cs typeface="+mn-cs"/>
                        </a:rPr>
                        <a:t>random_state</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=10,</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min_samples_split</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=400,</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max_depth</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=4,</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max_features</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=8,</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learning_rate</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=0.025,</a:t>
                      </a:r>
                      <a:r>
                        <a:rPr lang="en-US" altLang="zh-CN" sz="2000" b="0" i="1" kern="1200" dirty="0">
                          <a:solidFill>
                            <a:srgbClr val="C00000"/>
                          </a:solidFill>
                          <a:effectLst/>
                          <a:latin typeface="微软雅黑" panose="020B0503020204020204" pitchFamily="34" charset="-122"/>
                          <a:ea typeface="微软雅黑" panose="020B0503020204020204" pitchFamily="34" charset="-122"/>
                          <a:cs typeface="+mn-cs"/>
                        </a:rPr>
                        <a:t>n_estimators</a:t>
                      </a:r>
                      <a:r>
                        <a:rPr lang="en-US" altLang="zh-CN" sz="2000" b="0" kern="1200" dirty="0">
                          <a:solidFill>
                            <a:srgbClr val="C00000"/>
                          </a:solidFill>
                          <a:effectLst/>
                          <a:latin typeface="微软雅黑" panose="020B0503020204020204" pitchFamily="34" charset="-122"/>
                          <a:ea typeface="微软雅黑" panose="020B0503020204020204" pitchFamily="34" charset="-122"/>
                          <a:cs typeface="+mn-cs"/>
                        </a:rPr>
                        <a:t>=480</a:t>
                      </a:r>
                    </a:p>
                    <a:p>
                      <a:endParaRPr lang="zh-CN" altLang="en-US" sz="1600" b="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76693099"/>
                  </a:ext>
                </a:extLst>
              </a:tr>
              <a:tr h="5311257">
                <a:tc>
                  <a:txBody>
                    <a:bodyPr/>
                    <a:lstStyle/>
                    <a:p>
                      <a:pPr marL="0" algn="l" defTabSz="3599993" rtl="0" eaLnBrk="1" latinLnBrk="0" hangingPunct="1"/>
                      <a:r>
                        <a:rPr lang="en-US" altLang="zh-CN"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T-F</a:t>
                      </a:r>
                      <a:r>
                        <a:rPr lang="zh-CN" altLang="en-US"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曲线</a:t>
                      </a:r>
                    </a:p>
                  </a:txBody>
                  <a:tcPr>
                    <a:solidFill>
                      <a:srgbClr val="C00000"/>
                    </a:solidFill>
                  </a:tcPr>
                </a:tc>
                <a:tc>
                  <a:txBody>
                    <a:bodyPr/>
                    <a:lstStyle/>
                    <a:p>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blipFill dpi="0" rotWithShape="1">
                      <a:blip r:embed="rId7">
                        <a:extLst>
                          <a:ext uri="{96DAC541-7B7A-43D3-8B79-37D633B846F1}">
                            <asvg:svgBlip xmlns:asvg="http://schemas.microsoft.com/office/drawing/2016/SVG/main" r:embed="rId8"/>
                          </a:ext>
                        </a:extLst>
                      </a:blip>
                      <a:srcRect/>
                      <a:stretch>
                        <a:fillRect/>
                      </a:stretch>
                    </a:blipFill>
                  </a:tcPr>
                </a:tc>
                <a:tc>
                  <a:txBody>
                    <a:bodyPr/>
                    <a:lstStyle/>
                    <a:p>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blipFill>
                      <a:blip r:embed="rId9">
                        <a:extLst>
                          <a:ext uri="{96DAC541-7B7A-43D3-8B79-37D633B846F1}">
                            <asvg:svgBlip xmlns:asvg="http://schemas.microsoft.com/office/drawing/2016/SVG/main" r:embed="rId10"/>
                          </a:ext>
                        </a:extLst>
                      </a:blip>
                      <a:stretch>
                        <a:fillRect/>
                      </a:stretch>
                    </a:blipFill>
                  </a:tcPr>
                </a:tc>
                <a:tc>
                  <a:txBody>
                    <a:bodyPr/>
                    <a:lstStyle/>
                    <a:p>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blipFill>
                      <a:blip r:embed="rId11"/>
                      <a:stretch>
                        <a:fillRect/>
                      </a:stretch>
                    </a:blipFill>
                  </a:tcPr>
                </a:tc>
                <a:extLst>
                  <a:ext uri="{0D108BD9-81ED-4DB2-BD59-A6C34878D82A}">
                    <a16:rowId xmlns:a16="http://schemas.microsoft.com/office/drawing/2014/main" val="2763154497"/>
                  </a:ext>
                </a:extLst>
              </a:tr>
              <a:tr h="1202430">
                <a:tc>
                  <a:txBody>
                    <a:bodyPr/>
                    <a:lstStyle/>
                    <a:p>
                      <a:pPr marL="0" algn="l" defTabSz="3599993" rtl="0" eaLnBrk="1" latinLnBrk="0" hangingPunct="1"/>
                      <a:r>
                        <a:rPr lang="en-US" altLang="zh-CN"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AUC</a:t>
                      </a:r>
                      <a:r>
                        <a:rPr lang="zh-CN" altLang="en-US"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值</a:t>
                      </a:r>
                    </a:p>
                  </a:txBody>
                  <a:tcPr>
                    <a:solidFill>
                      <a:srgbClr val="C00000"/>
                    </a:solidFill>
                  </a:tcPr>
                </a:tc>
                <a:tc>
                  <a:txBody>
                    <a:bodyPr/>
                    <a:lstStyle/>
                    <a:p>
                      <a:pPr marL="0" algn="l" defTabSz="3599993" rtl="0" eaLnBrk="1" latinLnBrk="0" hangingPunct="1"/>
                      <a:r>
                        <a:rPr lang="en-US" altLang="zh-CN" sz="4000" b="0" i="0" kern="1200" dirty="0">
                          <a:solidFill>
                            <a:srgbClr val="C00000"/>
                          </a:solidFill>
                          <a:effectLst/>
                          <a:latin typeface="微软雅黑" panose="020B0503020204020204" pitchFamily="34" charset="-122"/>
                          <a:ea typeface="微软雅黑" panose="020B0503020204020204" pitchFamily="34" charset="-122"/>
                          <a:cs typeface="+mn-cs"/>
                        </a:rPr>
                        <a:t>0.6025</a:t>
                      </a:r>
                      <a:r>
                        <a:rPr lang="zh-CN" altLang="en-US" sz="4000" b="0" i="0" kern="1200" dirty="0">
                          <a:solidFill>
                            <a:srgbClr val="C00000"/>
                          </a:solidFill>
                          <a:effectLst/>
                          <a:latin typeface="微软雅黑" panose="020B0503020204020204" pitchFamily="34" charset="-122"/>
                          <a:ea typeface="微软雅黑" panose="020B0503020204020204" pitchFamily="34" charset="-122"/>
                          <a:cs typeface="+mn-cs"/>
                        </a:rPr>
                        <a:t>（未收敛）</a:t>
                      </a:r>
                    </a:p>
                  </a:txBody>
                  <a:tcPr>
                    <a:solidFill>
                      <a:schemeClr val="bg1">
                        <a:lumMod val="85000"/>
                      </a:schemeClr>
                    </a:solidFill>
                  </a:tcPr>
                </a:tc>
                <a:tc>
                  <a:txBody>
                    <a:bodyPr/>
                    <a:lstStyle/>
                    <a:p>
                      <a:pPr marL="0" algn="l" defTabSz="3599993" rtl="0" eaLnBrk="1" latinLnBrk="0" hangingPunct="1"/>
                      <a:r>
                        <a:rPr lang="en-US" altLang="zh-CN" sz="4000" b="0" i="0" kern="1200" dirty="0">
                          <a:solidFill>
                            <a:srgbClr val="C00000"/>
                          </a:solidFill>
                          <a:effectLst/>
                          <a:latin typeface="微软雅黑" panose="020B0503020204020204" pitchFamily="34" charset="-122"/>
                          <a:ea typeface="微软雅黑" panose="020B0503020204020204" pitchFamily="34" charset="-122"/>
                          <a:cs typeface="+mn-cs"/>
                        </a:rPr>
                        <a:t>0.8309</a:t>
                      </a:r>
                      <a:endParaRPr lang="zh-CN" altLang="en-US" sz="4000" b="0" i="0" kern="1200" dirty="0">
                        <a:solidFill>
                          <a:srgbClr val="C00000"/>
                        </a:solidFill>
                        <a:effectLst/>
                        <a:latin typeface="微软雅黑" panose="020B0503020204020204" pitchFamily="34" charset="-122"/>
                        <a:ea typeface="微软雅黑" panose="020B0503020204020204" pitchFamily="34" charset="-122"/>
                        <a:cs typeface="+mn-cs"/>
                      </a:endParaRPr>
                    </a:p>
                  </a:txBody>
                  <a:tcPr>
                    <a:solidFill>
                      <a:schemeClr val="bg1">
                        <a:lumMod val="85000"/>
                      </a:schemeClr>
                    </a:solidFill>
                  </a:tcPr>
                </a:tc>
                <a:tc>
                  <a:txBody>
                    <a:bodyPr/>
                    <a:lstStyle/>
                    <a:p>
                      <a:pPr marL="0" algn="l" defTabSz="3599993" rtl="0" eaLnBrk="1" latinLnBrk="0" hangingPunct="1"/>
                      <a:r>
                        <a:rPr lang="en-US" altLang="zh-CN" sz="4000" b="0" i="0" kern="1200" dirty="0">
                          <a:solidFill>
                            <a:srgbClr val="C00000"/>
                          </a:solidFill>
                          <a:effectLst/>
                          <a:latin typeface="微软雅黑" panose="020B0503020204020204" pitchFamily="34" charset="-122"/>
                          <a:ea typeface="微软雅黑" panose="020B0503020204020204" pitchFamily="34" charset="-122"/>
                          <a:cs typeface="+mn-cs"/>
                        </a:rPr>
                        <a:t>0.8501</a:t>
                      </a:r>
                      <a:endParaRPr lang="zh-CN" altLang="en-US" sz="4000" b="0" i="0" kern="1200" dirty="0">
                        <a:solidFill>
                          <a:srgbClr val="C00000"/>
                        </a:solidFill>
                        <a:effectLst/>
                        <a:latin typeface="微软雅黑" panose="020B0503020204020204" pitchFamily="34" charset="-122"/>
                        <a:ea typeface="微软雅黑" panose="020B0503020204020204" pitchFamily="34" charset="-122"/>
                        <a:cs typeface="+mn-cs"/>
                      </a:endParaRPr>
                    </a:p>
                  </a:txBody>
                  <a:tcPr>
                    <a:solidFill>
                      <a:schemeClr val="bg1">
                        <a:lumMod val="85000"/>
                      </a:schemeClr>
                    </a:solidFill>
                  </a:tcPr>
                </a:tc>
                <a:extLst>
                  <a:ext uri="{0D108BD9-81ED-4DB2-BD59-A6C34878D82A}">
                    <a16:rowId xmlns:a16="http://schemas.microsoft.com/office/drawing/2014/main" val="56891786"/>
                  </a:ext>
                </a:extLst>
              </a:tr>
              <a:tr h="4644000">
                <a:tc>
                  <a:txBody>
                    <a:bodyPr/>
                    <a:lstStyle/>
                    <a:p>
                      <a:pPr marL="0" algn="l" defTabSz="3599993" rtl="0" eaLnBrk="1" latinLnBrk="0" hangingPunct="1"/>
                      <a:r>
                        <a:rPr lang="zh-CN" altLang="en-US" sz="4800" b="0" kern="1200"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对各个特征的重视程度</a:t>
                      </a:r>
                    </a:p>
                  </a:txBody>
                  <a:tcPr>
                    <a:solidFill>
                      <a:srgbClr val="C00000"/>
                    </a:solidFill>
                  </a:tcPr>
                </a:tc>
                <a:tc>
                  <a:txBody>
                    <a:bodyPr/>
                    <a:lstStyle/>
                    <a:p>
                      <a:r>
                        <a:rPr lang="en-US" altLang="zh-CN" sz="6000" b="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solidFill>
                      <a:schemeClr val="bg1">
                        <a:lumMod val="85000"/>
                      </a:schemeClr>
                    </a:solidFill>
                  </a:tcPr>
                </a:tc>
                <a:tc>
                  <a:txBody>
                    <a:bodyPr/>
                    <a:lstStyle/>
                    <a:p>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blipFill>
                      <a:blip r:embed="rId12">
                        <a:extLst>
                          <a:ext uri="{96DAC541-7B7A-43D3-8B79-37D633B846F1}">
                            <asvg:svgBlip xmlns:asvg="http://schemas.microsoft.com/office/drawing/2016/SVG/main" r:embed="rId13"/>
                          </a:ext>
                        </a:extLst>
                      </a:blip>
                      <a:stretch>
                        <a:fillRect/>
                      </a:stretch>
                    </a:blipFill>
                  </a:tcPr>
                </a:tc>
                <a:tc>
                  <a:txBody>
                    <a:bodyPr/>
                    <a:lstStyle/>
                    <a:p>
                      <a:endParaRPr lang="zh-CN" altLang="en-US" sz="6000" b="0" dirty="0">
                        <a:latin typeface="微软雅黑" panose="020B0503020204020204" pitchFamily="34" charset="-122"/>
                        <a:ea typeface="微软雅黑" panose="020B0503020204020204" pitchFamily="34" charset="-122"/>
                        <a:cs typeface="Arial" panose="020B0604020202020204" pitchFamily="34" charset="0"/>
                      </a:endParaRPr>
                    </a:p>
                  </a:txBody>
                  <a:tcPr>
                    <a:blipFill>
                      <a:blip r:embed="rId14"/>
                      <a:stretch>
                        <a:fillRect/>
                      </a:stretch>
                    </a:blipFill>
                  </a:tcPr>
                </a:tc>
                <a:extLst>
                  <a:ext uri="{0D108BD9-81ED-4DB2-BD59-A6C34878D82A}">
                    <a16:rowId xmlns:a16="http://schemas.microsoft.com/office/drawing/2014/main" val="530839209"/>
                  </a:ext>
                </a:extLst>
              </a:tr>
            </a:tbl>
          </a:graphicData>
        </a:graphic>
      </p:graphicFrame>
      <p:pic>
        <p:nvPicPr>
          <p:cNvPr id="13" name="图片 12">
            <a:extLst>
              <a:ext uri="{FF2B5EF4-FFF2-40B4-BE49-F238E27FC236}">
                <a16:creationId xmlns:a16="http://schemas.microsoft.com/office/drawing/2014/main" id="{19473C05-BE48-4D87-A962-A446EA33CE3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663119" y="29581307"/>
            <a:ext cx="10387693" cy="12555373"/>
          </a:xfrm>
          <a:prstGeom prst="rect">
            <a:avLst/>
          </a:prstGeom>
        </p:spPr>
      </p:pic>
      <p:sp>
        <p:nvSpPr>
          <p:cNvPr id="47" name="文本框 46">
            <a:extLst>
              <a:ext uri="{FF2B5EF4-FFF2-40B4-BE49-F238E27FC236}">
                <a16:creationId xmlns:a16="http://schemas.microsoft.com/office/drawing/2014/main" id="{01561B93-1300-4F2D-B296-FF91B99588A9}"/>
              </a:ext>
            </a:extLst>
          </p:cNvPr>
          <p:cNvSpPr txBox="1"/>
          <p:nvPr/>
        </p:nvSpPr>
        <p:spPr>
          <a:xfrm>
            <a:off x="1348270" y="44562457"/>
            <a:ext cx="22292779" cy="4524315"/>
          </a:xfrm>
          <a:prstGeom prst="rect">
            <a:avLst/>
          </a:prstGeom>
          <a:noFill/>
        </p:spPr>
        <p:txBody>
          <a:bodyPr wrap="square">
            <a:spAutoFit/>
          </a:bodyPr>
          <a:lstStyle/>
          <a:p>
            <a:pPr marL="685800" marR="0" indent="-685800" algn="just" defTabSz="457200" eaLnBrk="1" fontAlgn="auto" hangingPunct="1">
              <a:spcBef>
                <a:spcPts val="0"/>
              </a:spcBef>
              <a:spcAft>
                <a:spcPts val="0"/>
              </a:spcAft>
              <a:buClrTx/>
              <a:buSzTx/>
              <a:buFont typeface="Wingdings" panose="05000000000000000000" pitchFamily="2" charset="2"/>
              <a:buChar char="Ø"/>
              <a:defRPr/>
            </a:pP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通过上述的分析与计算，我们发现影响一个人是否违约的主要因素是其延期</a:t>
            </a:r>
            <a:r>
              <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30-59</a:t>
            </a: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天、</a:t>
            </a:r>
            <a:r>
              <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60-89</a:t>
            </a: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天、</a:t>
            </a:r>
            <a:r>
              <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90</a:t>
            </a: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天以上未偿付的次数，还有他的信用卡总余额和个人信用额度除以总信用限度的多少。反而个人的收入、背负债务的比重似乎在我们的分析下影响力显得并没有那么大。</a:t>
            </a:r>
            <a:endParaRPr kumimoji="0" lang="en-US" altLang="zh-CN" sz="4800" kern="1200" cap="none" spc="0" normalizeH="0" baseline="0" noProof="0" dirty="0">
              <a:latin typeface="Arial" panose="020B0604020202020204" pitchFamily="34" charset="0"/>
              <a:ea typeface="宋体" panose="02010600030101010101" pitchFamily="2" charset="-122"/>
              <a:cs typeface="Arial" panose="020B0604020202020204" pitchFamily="34" charset="0"/>
            </a:endParaRPr>
          </a:p>
          <a:p>
            <a:pPr marL="685800" marR="0" indent="-685800" algn="just" defTabSz="457200" eaLnBrk="1" fontAlgn="auto" hangingPunct="1">
              <a:spcBef>
                <a:spcPts val="0"/>
              </a:spcBef>
              <a:spcAft>
                <a:spcPts val="0"/>
              </a:spcAft>
              <a:buClrTx/>
              <a:buSzTx/>
              <a:buFont typeface="Wingdings" panose="05000000000000000000" pitchFamily="2" charset="2"/>
              <a:buChar char="Ø"/>
              <a:defRPr/>
            </a:pP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通过比较不同模型的准确性，我们发现梯度上升算法的效果更好，这是由于它内部串联的弱分类器能够更好地将属性空间进行精细分化，并使过拟合程度较小。</a:t>
            </a:r>
          </a:p>
        </p:txBody>
      </p:sp>
      <p:sp>
        <p:nvSpPr>
          <p:cNvPr id="48" name="文本框 47">
            <a:extLst>
              <a:ext uri="{FF2B5EF4-FFF2-40B4-BE49-F238E27FC236}">
                <a16:creationId xmlns:a16="http://schemas.microsoft.com/office/drawing/2014/main" id="{CBA9F972-364A-45AB-AF9D-A784C45D841C}"/>
              </a:ext>
            </a:extLst>
          </p:cNvPr>
          <p:cNvSpPr txBox="1"/>
          <p:nvPr/>
        </p:nvSpPr>
        <p:spPr>
          <a:xfrm>
            <a:off x="24805398" y="27460949"/>
            <a:ext cx="10096499" cy="2308324"/>
          </a:xfrm>
          <a:prstGeom prst="rect">
            <a:avLst/>
          </a:prstGeom>
          <a:noFill/>
        </p:spPr>
        <p:txBody>
          <a:bodyPr wrap="square">
            <a:spAutoFit/>
          </a:bodyPr>
          <a:lstStyle/>
          <a:p>
            <a:pPr marR="0" algn="just" defTabSz="457200" eaLnBrk="1" fontAlgn="auto" hangingPunct="1">
              <a:spcBef>
                <a:spcPts val="0"/>
              </a:spcBef>
              <a:spcAft>
                <a:spcPts val="0"/>
              </a:spcAft>
              <a:buClrTx/>
              <a:buSzTx/>
              <a:defRPr/>
            </a:pPr>
            <a:r>
              <a:rPr kumimoji="0" lang="zh-CN" altLang="en-US" sz="4800" kern="1200" cap="none" spc="0" normalizeH="0" baseline="0" noProof="0" dirty="0">
                <a:latin typeface="Arial" panose="020B0604020202020204" pitchFamily="34" charset="0"/>
                <a:ea typeface="宋体" panose="02010600030101010101" pitchFamily="2" charset="-122"/>
                <a:cs typeface="Arial" panose="020B0604020202020204" pitchFamily="34" charset="0"/>
              </a:rPr>
              <a:t>以下图片为测试样本中模型预测的用户违约的概率分布（上图）以及用户的信用评分分布（下图）</a:t>
            </a:r>
          </a:p>
        </p:txBody>
      </p:sp>
    </p:spTree>
    <p:extLst>
      <p:ext uri="{BB962C8B-B14F-4D97-AF65-F5344CB8AC3E}">
        <p14:creationId xmlns:p14="http://schemas.microsoft.com/office/powerpoint/2010/main" val="390391954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1710</TotalTime>
  <Words>721</Words>
  <Application>Microsoft Office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微软雅黑</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文靖 汪</dc:creator>
  <cp:lastModifiedBy>liu huaqiu</cp:lastModifiedBy>
  <cp:revision>47</cp:revision>
  <dcterms:created xsi:type="dcterms:W3CDTF">2019-05-16T02:24:52Z</dcterms:created>
  <dcterms:modified xsi:type="dcterms:W3CDTF">2021-06-12T03:50:01Z</dcterms:modified>
</cp:coreProperties>
</file>