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77CB-841C-297D-65B2-28276FF37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AF8CB-482F-6E5E-B43A-A3F02C166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0106D-EE44-BF2B-AABB-DE483FCF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3D1-D703-45AC-A189-4BE98E1CE4C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4806C-B9F0-C012-4866-FC365F75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31175-938E-907B-3A17-A116410A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DEE-BA7C-4CC5-BC34-29607EAC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BF6C-AEB7-BA84-D020-5265E948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A842E-6A7B-B8D5-2E05-A51E26D9F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0C21A-C554-BD4A-A22D-F49CA4D9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3D1-D703-45AC-A189-4BE98E1CE4C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D2D1-AA40-324E-5DC7-6DEC72C0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FD3A4-49C4-9CBC-097B-4C120125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DEE-BA7C-4CC5-BC34-29607EAC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9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24BE5-5B87-3DC5-70E4-3EDE583C1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2E270-84BB-2C31-4F28-D25D1CA67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0B56-495A-F4C7-6CF5-47E7F220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3D1-D703-45AC-A189-4BE98E1CE4C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97993-C042-7102-A9B8-43599C4B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6479-31C0-7A6E-47AA-0D7B459B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DEE-BA7C-4CC5-BC34-29607EAC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52DF-6403-7A0A-9C76-E1F1168B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38F5-A71D-5015-96FF-23246499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BF38B-32D0-6418-DF51-B441486B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3D1-D703-45AC-A189-4BE98E1CE4C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C0C4-FC60-2AC1-1D8B-355652A0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DCBD-EE99-D2FE-4424-C79B8F36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DEE-BA7C-4CC5-BC34-29607EAC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1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932D-BE1D-B5C0-17FF-3A67170D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D1CAD-D753-961B-019B-AE8100F5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7B04-B851-FEF3-98E7-CF876A05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3D1-D703-45AC-A189-4BE98E1CE4C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E371-C215-9DBC-9088-0CA5A68E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8B49-CAAE-1269-2752-DE7B0F91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DEE-BA7C-4CC5-BC34-29607EAC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56E9-20C1-AC29-D654-51809C63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DD8B-4B44-ABB0-D76F-E176B667C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AD66D-CDCE-784C-FDB9-FDA047437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7F6A-F303-7AD1-22A1-5A109514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3D1-D703-45AC-A189-4BE98E1CE4C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675C-67A5-0225-ED5E-19FB138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82CB4-940A-5B62-6C97-4F516D06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DEE-BA7C-4CC5-BC34-29607EAC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5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22C8-76C8-66B0-9479-CCC44816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39726-DC73-CCEC-3850-E8A3D39BE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4E508-FBD9-CE73-4538-7E74D6FF0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E69E3-BF19-6381-BB1C-653535025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3F16E-F0F8-846F-EA13-6A704F6CE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820B9-5A2C-4601-A6D9-4982128C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3D1-D703-45AC-A189-4BE98E1CE4C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BEDC1-512B-2CAA-EC4B-07821B98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FA9C1-0367-E70E-8267-426F51F7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DEE-BA7C-4CC5-BC34-29607EAC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9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1E44-C2C2-E415-C38B-8AB07887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A6792-015D-F0FA-AB47-C8AAC773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3D1-D703-45AC-A189-4BE98E1CE4C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F7C5B-C63E-DC67-89D0-B5F94588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F4617-3ED9-1780-EA22-19E101E4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DEE-BA7C-4CC5-BC34-29607EAC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D97C4-03B7-16E4-852B-DCD4AFAE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3D1-D703-45AC-A189-4BE98E1CE4C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7CA92-9433-4B09-D752-C375117C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2D42B-5795-76B2-3ACD-8926FC0F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DEE-BA7C-4CC5-BC34-29607EAC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7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F785-4F23-B699-7EF0-353033B7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7063-47ED-A184-4628-22E78DC0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232FA-AD58-0E9F-12F0-E23EFE62B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24981-20BC-8C4B-7BB3-5777112A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3D1-D703-45AC-A189-4BE98E1CE4C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A750C-297B-BA4E-1B99-FD69DE46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0AC2A-0D33-681E-C636-46972421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DEE-BA7C-4CC5-BC34-29607EAC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9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6FE3-E019-7A3A-EA77-9D81ABF2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A8CE-5D3F-2260-951A-8944B9AEF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DFBB1-CAC3-85FF-01DB-6FC6249F2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41095-59D1-B37F-3A52-6A08FF3E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3D1-D703-45AC-A189-4BE98E1CE4C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C8026-4326-0688-666B-2152D247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EABB2-DBFC-2D64-3608-F9E5BD95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7DEE-BA7C-4CC5-BC34-29607EAC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30C3F-0F8B-0B56-8345-ABE4D683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92574-257D-C43F-F429-BAE01FAA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6DF7-8AB6-7B2C-7F1E-80048CF56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943D1-D703-45AC-A189-4BE98E1CE4C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7317-C1E8-2DE6-23F4-E684057E3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E4075-CBAA-B0C6-6DD5-2B926CAE4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7DEE-BA7C-4CC5-BC34-29607EAC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0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4F3E-D3FD-FEC6-8824-D746460B7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parallel algorithm for constructing multiple</a:t>
            </a:r>
            <a:br>
              <a:rPr lang="en-US" sz="3600" dirty="0"/>
            </a:br>
            <a:r>
              <a:rPr lang="en-US" sz="3600" dirty="0"/>
              <a:t>independent spanning trees in bubble-sort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06D5E-D816-C4AD-6093-CFDCDA823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S. Ahmed Ryan i220781</a:t>
            </a:r>
          </a:p>
          <a:p>
            <a:r>
              <a:rPr lang="en-US" dirty="0"/>
              <a:t>M. Zubair Adnan i220789</a:t>
            </a:r>
          </a:p>
          <a:p>
            <a:r>
              <a:rPr lang="en-US" dirty="0"/>
              <a:t>Abdullah Saleem i220882</a:t>
            </a:r>
          </a:p>
        </p:txBody>
      </p:sp>
    </p:spTree>
    <p:extLst>
      <p:ext uri="{BB962C8B-B14F-4D97-AF65-F5344CB8AC3E}">
        <p14:creationId xmlns:p14="http://schemas.microsoft.com/office/powerpoint/2010/main" val="413574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079D-6D63-EB1F-95B5-769AD281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Construct Table Once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66A15-8761-8CBA-6D69-179F43BDC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0342" y="1690688"/>
            <a:ext cx="3591315" cy="4351338"/>
          </a:xfrm>
        </p:spPr>
      </p:pic>
    </p:spTree>
    <p:extLst>
      <p:ext uri="{BB962C8B-B14F-4D97-AF65-F5344CB8AC3E}">
        <p14:creationId xmlns:p14="http://schemas.microsoft.com/office/powerpoint/2010/main" val="332686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57E7-3D40-5EDA-AE85-17B8F252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Corresponding 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1351EF-7232-635D-AA38-61CCCDD2F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825" y="2005806"/>
            <a:ext cx="5086350" cy="3990975"/>
          </a:xfrm>
        </p:spPr>
      </p:pic>
    </p:spTree>
    <p:extLst>
      <p:ext uri="{BB962C8B-B14F-4D97-AF65-F5344CB8AC3E}">
        <p14:creationId xmlns:p14="http://schemas.microsoft.com/office/powerpoint/2010/main" val="363884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5C89-5590-6C58-E534-D1C1682B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Advantage and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75E2-E433-CF06-2B3D-8BD10ABA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be made parallelized</a:t>
            </a:r>
          </a:p>
          <a:p>
            <a:r>
              <a:rPr lang="en-US" sz="2400" dirty="0"/>
              <a:t>Parent Computation done in constant time</a:t>
            </a:r>
          </a:p>
          <a:p>
            <a:r>
              <a:rPr lang="en-US" sz="2400" dirty="0"/>
              <a:t>Time Complexity Asymptotically is O(n! * 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849A-F5AB-C0E5-5CBA-11396D8A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1617-E7DF-BF57-E19B-4645F7F9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aim to use MPI for inter node communication</a:t>
            </a:r>
          </a:p>
          <a:p>
            <a:r>
              <a:rPr lang="en-US" sz="2400" dirty="0"/>
              <a:t>OpenMP for intra-node communication</a:t>
            </a:r>
          </a:p>
          <a:p>
            <a:r>
              <a:rPr lang="en-US" sz="2400" dirty="0"/>
              <a:t>The idea is to efficiently divide the vertices amongst the nodes, and each node can independently find the parent of each vertex and populate the table.</a:t>
            </a:r>
          </a:p>
        </p:txBody>
      </p:sp>
    </p:spTree>
    <p:extLst>
      <p:ext uri="{BB962C8B-B14F-4D97-AF65-F5344CB8AC3E}">
        <p14:creationId xmlns:p14="http://schemas.microsoft.com/office/powerpoint/2010/main" val="23179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EAEF-ABA8-AFE8-A33C-E4571C89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83154-6FA4-D897-9646-D9454E27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Terminologies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Advantage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Our Approach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0A0B-4DFF-9A6E-6AAE-43C9C417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9591-1988-B752-9F07-09DFB4D82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3571" cy="4351338"/>
          </a:xfrm>
        </p:spPr>
        <p:txBody>
          <a:bodyPr/>
          <a:lstStyle/>
          <a:p>
            <a:pPr>
              <a:buNone/>
            </a:pPr>
            <a:r>
              <a:rPr lang="en-US" dirty="0"/>
              <a:t>A graph </a:t>
            </a:r>
            <a:r>
              <a:rPr lang="en-US" b="1" dirty="0"/>
              <a:t>G</a:t>
            </a:r>
            <a:r>
              <a:rPr lang="en-US" dirty="0"/>
              <a:t> is defined as:</a:t>
            </a:r>
          </a:p>
          <a:p>
            <a:pPr>
              <a:buNone/>
            </a:pPr>
            <a:r>
              <a:rPr lang="en-US" dirty="0"/>
              <a:t>					G=(V,E) </a:t>
            </a:r>
          </a:p>
          <a:p>
            <a:pPr>
              <a:buNone/>
            </a:pPr>
            <a:r>
              <a:rPr lang="en-US" dirty="0"/>
              <a:t>Where:</a:t>
            </a:r>
          </a:p>
          <a:p>
            <a:pPr lvl="1"/>
            <a:r>
              <a:rPr lang="en-US" b="1" dirty="0"/>
              <a:t>V</a:t>
            </a:r>
            <a:r>
              <a:rPr lang="en-US" dirty="0"/>
              <a:t> is a non-empty set of </a:t>
            </a:r>
            <a:r>
              <a:rPr lang="en-US" b="1" dirty="0"/>
              <a:t>vertices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 is a set of </a:t>
            </a:r>
            <a:r>
              <a:rPr lang="en-US" b="1" dirty="0"/>
              <a:t>edges</a:t>
            </a:r>
            <a:r>
              <a:rPr lang="en-US" dirty="0"/>
              <a:t>, where each edge is a pair of vertices from </a:t>
            </a:r>
            <a:r>
              <a:rPr lang="en-US" b="1" dirty="0"/>
              <a:t>V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42417-ACC5-8619-36F5-EFB311DC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506" y="1690688"/>
            <a:ext cx="3677606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BD6A-42FE-7C80-54C7-0BD66260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C038A-5AD4-8C7D-4830-3B9D3D7D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0853" cy="4351338"/>
          </a:xfrm>
        </p:spPr>
        <p:txBody>
          <a:bodyPr/>
          <a:lstStyle/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spanning tree</a:t>
            </a:r>
            <a:r>
              <a:rPr lang="en-US" dirty="0"/>
              <a:t> of a graph is a subgraph that: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Is a </a:t>
            </a:r>
            <a:r>
              <a:rPr lang="en-US" sz="2400" b="1" dirty="0"/>
              <a:t>tree</a:t>
            </a:r>
            <a:r>
              <a:rPr lang="en-US" sz="2400" dirty="0"/>
              <a:t> (i.e., no cycles)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Connects all vertices</a:t>
            </a:r>
            <a:r>
              <a:rPr lang="en-US" sz="2400" dirty="0"/>
              <a:t> of the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Contains exactly </a:t>
            </a:r>
            <a:r>
              <a:rPr lang="en-US" sz="2400" b="1" dirty="0"/>
              <a:t>(V - 1)</a:t>
            </a:r>
            <a:r>
              <a:rPr lang="en-US" sz="2400" dirty="0"/>
              <a:t> edges for </a:t>
            </a:r>
            <a:r>
              <a:rPr lang="en-US" sz="2400" b="1" dirty="0"/>
              <a:t>V</a:t>
            </a:r>
            <a:r>
              <a:rPr lang="en-US" sz="2400" dirty="0"/>
              <a:t> vertices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6DE9C-929B-AF1A-B0A9-D6045E8C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032" y="1690688"/>
            <a:ext cx="61644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9472-AD3C-CD1D-73A9-210F4762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Independent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79A2-F601-2656-5A0F-2416E709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8612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Multiple </a:t>
            </a:r>
            <a:r>
              <a:rPr lang="en-US" sz="2400" b="1" dirty="0"/>
              <a:t>spanning trees</a:t>
            </a:r>
            <a:r>
              <a:rPr lang="en-US" sz="2400" dirty="0"/>
              <a:t> rooted at the </a:t>
            </a:r>
            <a:r>
              <a:rPr lang="en-US" sz="2400" b="1" dirty="0"/>
              <a:t>same vertex</a:t>
            </a:r>
          </a:p>
          <a:p>
            <a:r>
              <a:rPr lang="en-US" sz="2400" dirty="0"/>
              <a:t>For </a:t>
            </a:r>
            <a:r>
              <a:rPr lang="en-US" sz="2400" b="1" dirty="0"/>
              <a:t>any other vertex </a:t>
            </a:r>
            <a:r>
              <a:rPr lang="en-US" sz="2400" dirty="0"/>
              <a:t>v, the </a:t>
            </a:r>
            <a:r>
              <a:rPr lang="en-US" sz="2400" b="1" dirty="0"/>
              <a:t>paths from </a:t>
            </a:r>
            <a:r>
              <a:rPr lang="en-US" sz="2400" dirty="0"/>
              <a:t>v </a:t>
            </a:r>
            <a:r>
              <a:rPr lang="en-US" sz="2400" b="1" dirty="0"/>
              <a:t>to</a:t>
            </a:r>
            <a:r>
              <a:rPr lang="en-US" sz="2400" dirty="0"/>
              <a:t> </a:t>
            </a:r>
            <a:r>
              <a:rPr lang="en-US" sz="2400" b="1" dirty="0"/>
              <a:t>the root</a:t>
            </a:r>
            <a:r>
              <a:rPr lang="en-US" sz="2400" dirty="0"/>
              <a:t> in different trees:</a:t>
            </a:r>
          </a:p>
          <a:p>
            <a:pPr lvl="1"/>
            <a:r>
              <a:rPr lang="en-US" sz="2000" dirty="0"/>
              <a:t>Are node-independent: they share no intermediate nodes.</a:t>
            </a:r>
          </a:p>
          <a:p>
            <a:pPr lvl="1"/>
            <a:r>
              <a:rPr lang="en-US" sz="2000" dirty="0"/>
              <a:t>Or edge-independent: they share no common edges.</a:t>
            </a:r>
          </a:p>
          <a:p>
            <a:pPr lvl="1"/>
            <a:endParaRPr lang="en-US" sz="2000" dirty="0"/>
          </a:p>
          <a:p>
            <a:r>
              <a:rPr lang="en-US" sz="2400" dirty="0"/>
              <a:t>Used to ensure </a:t>
            </a:r>
            <a:r>
              <a:rPr lang="en-US" sz="2400" b="1" dirty="0"/>
              <a:t>fault-tolerant routing</a:t>
            </a:r>
            <a:r>
              <a:rPr lang="en-US" sz="2400" dirty="0"/>
              <a:t>: if one path fails, others still work.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2497F-ED13-6F28-8642-F75AB0D7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241" y="1825625"/>
            <a:ext cx="18423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3697-5ED5-E660-7434-9CFCCDC0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Bubble-Sort Network (Bn)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31F5-69C4-6296-0D3E-C0CD420A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7629" cy="4351338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graph</a:t>
            </a:r>
            <a:r>
              <a:rPr lang="en-US" sz="2400" dirty="0"/>
              <a:t> where:</a:t>
            </a:r>
          </a:p>
          <a:p>
            <a:pPr lvl="1"/>
            <a:r>
              <a:rPr lang="en-US" sz="2000" b="1" dirty="0"/>
              <a:t>Each vertex</a:t>
            </a:r>
            <a:r>
              <a:rPr lang="en-US" sz="2000" dirty="0"/>
              <a:t> = a </a:t>
            </a:r>
            <a:r>
              <a:rPr lang="en-US" sz="2000" b="1" dirty="0"/>
              <a:t>permutation</a:t>
            </a:r>
            <a:r>
              <a:rPr lang="en-US" sz="2000" dirty="0"/>
              <a:t> of n elements (like 123, 213, 321 for n=3)</a:t>
            </a:r>
          </a:p>
          <a:p>
            <a:pPr lvl="1"/>
            <a:r>
              <a:rPr lang="en-US" sz="2000" b="1" dirty="0"/>
              <a:t>An edge</a:t>
            </a:r>
            <a:r>
              <a:rPr lang="en-US" sz="2000" dirty="0"/>
              <a:t> exists if one permutation can be reached from another by </a:t>
            </a:r>
            <a:r>
              <a:rPr lang="en-US" sz="2000" b="1" dirty="0"/>
              <a:t>swapping adjacent elements</a:t>
            </a:r>
          </a:p>
          <a:p>
            <a:pPr marL="457200" lvl="1" indent="0">
              <a:buNone/>
            </a:pPr>
            <a:endParaRPr lang="en-US" sz="2000" b="1" dirty="0"/>
          </a:p>
          <a:p>
            <a:r>
              <a:rPr lang="en-US" sz="2400" dirty="0"/>
              <a:t>Called </a:t>
            </a:r>
            <a:r>
              <a:rPr lang="en-US" sz="2400" b="1" dirty="0"/>
              <a:t>bubble-sort network</a:t>
            </a:r>
            <a:r>
              <a:rPr lang="en-US" sz="2400" dirty="0"/>
              <a:t> because:</a:t>
            </a:r>
          </a:p>
          <a:p>
            <a:pPr lvl="1"/>
            <a:r>
              <a:rPr lang="en-US" sz="2000" dirty="0"/>
              <a:t>It mimics the </a:t>
            </a:r>
            <a:r>
              <a:rPr lang="en-US" sz="2000" b="1" dirty="0"/>
              <a:t>steps of bubble sort</a:t>
            </a:r>
            <a:r>
              <a:rPr lang="en-US" sz="2000" dirty="0"/>
              <a:t>, where adjacent elements are swapped to sort a list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3A6DA-87CD-A637-24C4-8143DBA7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666" y="1825625"/>
            <a:ext cx="2572062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8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2184-0F3A-0DC8-8F7A-F5978919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58FA-358C-C870-B309-F681DC9C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746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Finding Independent Spanning Trees in a Bubble-Sort Network.</a:t>
            </a:r>
          </a:p>
          <a:p>
            <a:r>
              <a:rPr lang="en-US" sz="2400" dirty="0"/>
              <a:t>Previously, recursive algorithms were used</a:t>
            </a:r>
          </a:p>
          <a:p>
            <a:r>
              <a:rPr lang="en-US" sz="2400" dirty="0"/>
              <a:t>This paper proposes an algorithm that can be made parallel.</a:t>
            </a:r>
          </a:p>
          <a:p>
            <a:r>
              <a:rPr lang="en-US" sz="2400" dirty="0"/>
              <a:t>For a selected root node, generates n-1 Independent Spanning Trees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0D893-D7F4-1926-FDB8-3CA4D5B4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15" t="2126"/>
          <a:stretch/>
        </p:blipFill>
        <p:spPr>
          <a:xfrm>
            <a:off x="8005665" y="1027906"/>
            <a:ext cx="390778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5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E7A1-3ECD-F325-D36E-819B8892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A691-7E96-4E44-902F-10682F41B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idea is to take a vertex, the tree it is part of and dimension of the network and to find its parent. </a:t>
            </a:r>
          </a:p>
          <a:p>
            <a:r>
              <a:rPr lang="en-US" sz="2400" dirty="0"/>
              <a:t>Continue this process until you reach the root node.</a:t>
            </a:r>
          </a:p>
          <a:p>
            <a:r>
              <a:rPr lang="en-US" sz="2400" dirty="0"/>
              <a:t>You will have an Independent Spanning Tree.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848A0-4ECC-B957-2F76-286FFAE4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788" y="0"/>
            <a:ext cx="56959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0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9BEE-494B-D140-EC29-D49C82D2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115A-D979-0FEE-E464-DB6C4D2BD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272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Bubble-Sort Network with N =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51156-A35F-B773-010E-86EEB8CFD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80" y="1502229"/>
            <a:ext cx="5334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5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437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 parallel algorithm for constructing multiple independent spanning trees in bubble-sort networks</vt:lpstr>
      <vt:lpstr>Contents</vt:lpstr>
      <vt:lpstr>1. Graph</vt:lpstr>
      <vt:lpstr>1. Spanning Tree</vt:lpstr>
      <vt:lpstr>1. Independent Spanning Tree</vt:lpstr>
      <vt:lpstr>1. Bubble-Sort Network (Bn)</vt:lpstr>
      <vt:lpstr>2. The Problem</vt:lpstr>
      <vt:lpstr>3. The Solution</vt:lpstr>
      <vt:lpstr>4. Another Example</vt:lpstr>
      <vt:lpstr>4. Construct Table Once</vt:lpstr>
      <vt:lpstr>4. Corresponding ISTs</vt:lpstr>
      <vt:lpstr>5. Advantage and Complexity</vt:lpstr>
      <vt:lpstr>6. Our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Zubair</dc:creator>
  <cp:lastModifiedBy>Muhammad Zubair</cp:lastModifiedBy>
  <cp:revision>5</cp:revision>
  <dcterms:created xsi:type="dcterms:W3CDTF">2025-04-20T16:33:23Z</dcterms:created>
  <dcterms:modified xsi:type="dcterms:W3CDTF">2025-04-20T18:06:35Z</dcterms:modified>
</cp:coreProperties>
</file>