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7" d="100"/>
          <a:sy n="107" d="100"/>
        </p:scale>
        <p:origin x="54"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1991738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0930687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사각형: 둥근 위쪽 모서리 130">
            <a:extLst>
              <a:ext uri="{FF2B5EF4-FFF2-40B4-BE49-F238E27FC236}">
                <a16:creationId xmlns:a16="http://schemas.microsoft.com/office/drawing/2014/main" id="{C08580B8-0AB3-4DA4-9187-5973C667ECF6}"/>
              </a:ext>
            </a:extLst>
          </p:cNvPr>
          <p:cNvSpPr/>
          <p:nvPr/>
        </p:nvSpPr>
        <p:spPr>
          <a:xfrm rot="16200000">
            <a:off x="1553241" y="1065750"/>
            <a:ext cx="874800" cy="224301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ight Arrow 6">
            <a:extLst>
              <a:ext uri="{FF2B5EF4-FFF2-40B4-BE49-F238E27FC236}">
                <a16:creationId xmlns:a16="http://schemas.microsoft.com/office/drawing/2014/main" id="{AF414331-CB9F-43F5-899E-B9CFB5FE979A}"/>
              </a:ext>
            </a:extLst>
          </p:cNvPr>
          <p:cNvSpPr/>
          <p:nvPr/>
        </p:nvSpPr>
        <p:spPr>
          <a:xfrm>
            <a:off x="8702252" y="1313431"/>
            <a:ext cx="2643335" cy="1745697"/>
          </a:xfrm>
          <a:prstGeom prst="rightArrow">
            <a:avLst>
              <a:gd name="adj1" fmla="val 50000"/>
              <a:gd name="adj2" fmla="val 49531"/>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33" name="Rectangle 7">
            <a:extLst>
              <a:ext uri="{FF2B5EF4-FFF2-40B4-BE49-F238E27FC236}">
                <a16:creationId xmlns:a16="http://schemas.microsoft.com/office/drawing/2014/main" id="{4B9D61BA-0458-42E5-AC2C-736F0B545F11}"/>
              </a:ext>
            </a:extLst>
          </p:cNvPr>
          <p:cNvSpPr/>
          <p:nvPr/>
        </p:nvSpPr>
        <p:spPr>
          <a:xfrm>
            <a:off x="6838346" y="1749855"/>
            <a:ext cx="1863904" cy="87284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34" name="Rectangle 8">
            <a:extLst>
              <a:ext uri="{FF2B5EF4-FFF2-40B4-BE49-F238E27FC236}">
                <a16:creationId xmlns:a16="http://schemas.microsoft.com/office/drawing/2014/main" id="{DCA5AA32-831B-4F55-AE45-7BB13B034AC8}"/>
              </a:ext>
            </a:extLst>
          </p:cNvPr>
          <p:cNvSpPr/>
          <p:nvPr/>
        </p:nvSpPr>
        <p:spPr>
          <a:xfrm>
            <a:off x="4974443" y="1749855"/>
            <a:ext cx="1863904" cy="8728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9">
            <a:extLst>
              <a:ext uri="{FF2B5EF4-FFF2-40B4-BE49-F238E27FC236}">
                <a16:creationId xmlns:a16="http://schemas.microsoft.com/office/drawing/2014/main" id="{05A6BF8E-5D73-4246-97F6-B611C222C72C}"/>
              </a:ext>
            </a:extLst>
          </p:cNvPr>
          <p:cNvSpPr/>
          <p:nvPr/>
        </p:nvSpPr>
        <p:spPr>
          <a:xfrm>
            <a:off x="3110538" y="1749855"/>
            <a:ext cx="1863904" cy="87284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36" name="Oval 12">
            <a:extLst>
              <a:ext uri="{FF2B5EF4-FFF2-40B4-BE49-F238E27FC236}">
                <a16:creationId xmlns:a16="http://schemas.microsoft.com/office/drawing/2014/main" id="{1C78191B-85BA-4B9C-8C2C-195C4C93AC52}"/>
              </a:ext>
            </a:extLst>
          </p:cNvPr>
          <p:cNvSpPr/>
          <p:nvPr/>
        </p:nvSpPr>
        <p:spPr>
          <a:xfrm>
            <a:off x="3761250" y="2987136"/>
            <a:ext cx="586732" cy="566192"/>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37" name="Oval 13">
            <a:extLst>
              <a:ext uri="{FF2B5EF4-FFF2-40B4-BE49-F238E27FC236}">
                <a16:creationId xmlns:a16="http://schemas.microsoft.com/office/drawing/2014/main" id="{EAA3A102-CA78-484E-ABF3-FC9213636C2B}"/>
              </a:ext>
            </a:extLst>
          </p:cNvPr>
          <p:cNvSpPr/>
          <p:nvPr/>
        </p:nvSpPr>
        <p:spPr>
          <a:xfrm>
            <a:off x="1905513" y="2987136"/>
            <a:ext cx="58673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Oval 14">
            <a:extLst>
              <a:ext uri="{FF2B5EF4-FFF2-40B4-BE49-F238E27FC236}">
                <a16:creationId xmlns:a16="http://schemas.microsoft.com/office/drawing/2014/main" id="{96701449-9991-44C0-87DD-2C7C11070803}"/>
              </a:ext>
            </a:extLst>
          </p:cNvPr>
          <p:cNvSpPr/>
          <p:nvPr/>
        </p:nvSpPr>
        <p:spPr>
          <a:xfrm>
            <a:off x="7472724" y="2987136"/>
            <a:ext cx="586732" cy="56619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39" name="Oval 15">
            <a:extLst>
              <a:ext uri="{FF2B5EF4-FFF2-40B4-BE49-F238E27FC236}">
                <a16:creationId xmlns:a16="http://schemas.microsoft.com/office/drawing/2014/main" id="{22AA412F-5EC3-4B86-A2CA-9A27AD60089F}"/>
              </a:ext>
            </a:extLst>
          </p:cNvPr>
          <p:cNvSpPr/>
          <p:nvPr/>
        </p:nvSpPr>
        <p:spPr>
          <a:xfrm>
            <a:off x="9328459" y="2987136"/>
            <a:ext cx="58673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Oval 16">
            <a:extLst>
              <a:ext uri="{FF2B5EF4-FFF2-40B4-BE49-F238E27FC236}">
                <a16:creationId xmlns:a16="http://schemas.microsoft.com/office/drawing/2014/main" id="{1E9C8492-8E58-421E-94CB-E3F525DE54E8}"/>
              </a:ext>
            </a:extLst>
          </p:cNvPr>
          <p:cNvSpPr/>
          <p:nvPr/>
        </p:nvSpPr>
        <p:spPr>
          <a:xfrm>
            <a:off x="5616987" y="2987136"/>
            <a:ext cx="58673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1" name="Group 17">
            <a:extLst>
              <a:ext uri="{FF2B5EF4-FFF2-40B4-BE49-F238E27FC236}">
                <a16:creationId xmlns:a16="http://schemas.microsoft.com/office/drawing/2014/main" id="{E941E7E7-4D18-480C-BF81-BA236930A469}"/>
              </a:ext>
            </a:extLst>
          </p:cNvPr>
          <p:cNvGrpSpPr/>
          <p:nvPr/>
        </p:nvGrpSpPr>
        <p:grpSpPr>
          <a:xfrm>
            <a:off x="820731" y="3656523"/>
            <a:ext cx="2444346" cy="2944907"/>
            <a:chOff x="732729" y="3478079"/>
            <a:chExt cx="2168883" cy="2587322"/>
          </a:xfrm>
        </p:grpSpPr>
        <p:sp>
          <p:nvSpPr>
            <p:cNvPr id="142" name="TextBox 141">
              <a:extLst>
                <a:ext uri="{FF2B5EF4-FFF2-40B4-BE49-F238E27FC236}">
                  <a16:creationId xmlns:a16="http://schemas.microsoft.com/office/drawing/2014/main" id="{92D996E7-B1DB-457F-B1D4-C7A7E57C2DC4}"/>
                </a:ext>
              </a:extLst>
            </p:cNvPr>
            <p:cNvSpPr txBox="1"/>
            <p:nvPr/>
          </p:nvSpPr>
          <p:spPr>
            <a:xfrm>
              <a:off x="732729" y="3685830"/>
              <a:ext cx="2168883" cy="2379571"/>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model uses Census and NHANES data to generate a population with similar osteoporosis risk profiles of the female US population aged 65 years and older.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model determines the population characteristics by drawing from probability distributions. Hence, the results of the model are subject to random variation.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Using the random generation processes, each person is assigned an age, bone mineral density, race/ethnicity, and other osteoporosis risk factors.</a:t>
              </a:r>
              <a:endParaRPr lang="ko-KR" altLang="en-US" sz="1000" dirty="0">
                <a:solidFill>
                  <a:schemeClr val="tx1">
                    <a:lumMod val="75000"/>
                    <a:lumOff val="25000"/>
                  </a:schemeClr>
                </a:solidFill>
                <a:cs typeface="Arial" pitchFamily="34" charset="0"/>
              </a:endParaRPr>
            </a:p>
          </p:txBody>
        </p:sp>
        <p:sp>
          <p:nvSpPr>
            <p:cNvPr id="143" name="TextBox 142">
              <a:extLst>
                <a:ext uri="{FF2B5EF4-FFF2-40B4-BE49-F238E27FC236}">
                  <a16:creationId xmlns:a16="http://schemas.microsoft.com/office/drawing/2014/main" id="{BBDAD512-82B2-46E6-B0A2-9C55C7D4E4DA}"/>
                </a:ext>
              </a:extLst>
            </p:cNvPr>
            <p:cNvSpPr txBox="1"/>
            <p:nvPr/>
          </p:nvSpPr>
          <p:spPr>
            <a:xfrm>
              <a:off x="841955" y="3478079"/>
              <a:ext cx="2059657" cy="261610"/>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Random Population Generation</a:t>
              </a:r>
              <a:endParaRPr lang="ko-KR" altLang="en-US" sz="1050" b="1" dirty="0">
                <a:solidFill>
                  <a:schemeClr val="tx1">
                    <a:lumMod val="75000"/>
                    <a:lumOff val="25000"/>
                  </a:schemeClr>
                </a:solidFill>
                <a:cs typeface="Arial" pitchFamily="34" charset="0"/>
              </a:endParaRPr>
            </a:p>
          </p:txBody>
        </p:sp>
      </p:grpSp>
      <p:grpSp>
        <p:nvGrpSpPr>
          <p:cNvPr id="144" name="Group 20">
            <a:extLst>
              <a:ext uri="{FF2B5EF4-FFF2-40B4-BE49-F238E27FC236}">
                <a16:creationId xmlns:a16="http://schemas.microsoft.com/office/drawing/2014/main" id="{6C0892BB-7B5D-4267-8391-DCD5804DA4D8}"/>
              </a:ext>
            </a:extLst>
          </p:cNvPr>
          <p:cNvGrpSpPr/>
          <p:nvPr/>
        </p:nvGrpSpPr>
        <p:grpSpPr>
          <a:xfrm>
            <a:off x="3074894" y="3650773"/>
            <a:ext cx="1988781" cy="1873417"/>
            <a:chOff x="795421" y="3389646"/>
            <a:chExt cx="2079211" cy="1873417"/>
          </a:xfrm>
        </p:grpSpPr>
        <p:sp>
          <p:nvSpPr>
            <p:cNvPr id="145" name="TextBox 144">
              <a:extLst>
                <a:ext uri="{FF2B5EF4-FFF2-40B4-BE49-F238E27FC236}">
                  <a16:creationId xmlns:a16="http://schemas.microsoft.com/office/drawing/2014/main" id="{352BADDC-74C0-49DE-BE17-BB3F320D3A40}"/>
                </a:ext>
              </a:extLst>
            </p:cNvPr>
            <p:cNvSpPr txBox="1"/>
            <p:nvPr/>
          </p:nvSpPr>
          <p:spPr>
            <a:xfrm>
              <a:off x="814975" y="3631847"/>
              <a:ext cx="2059657" cy="1631216"/>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FRAX</a:t>
              </a:r>
              <a:r>
                <a:rPr lang="en-US" altLang="ko-KR" sz="1000" baseline="30000" dirty="0">
                  <a:solidFill>
                    <a:schemeClr val="tx1">
                      <a:lumMod val="75000"/>
                      <a:lumOff val="25000"/>
                    </a:schemeClr>
                  </a:solidFill>
                  <a:cs typeface="Arial" pitchFamily="34" charset="0"/>
                </a:rPr>
                <a:t>®</a:t>
              </a:r>
              <a:r>
                <a:rPr lang="en-US" altLang="ko-KR" sz="1000" dirty="0">
                  <a:solidFill>
                    <a:schemeClr val="tx1">
                      <a:lumMod val="75000"/>
                      <a:lumOff val="25000"/>
                    </a:schemeClr>
                  </a:solidFill>
                  <a:cs typeface="Arial" pitchFamily="34" charset="0"/>
                </a:rPr>
                <a:t> algorithms give the 10-year probability of fracture.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fracture risk is based according to the T-score for femoral neck BMD, the number of clinical risk factors (CRF) and age, which are generated in the first step.</a:t>
              </a:r>
              <a:endParaRPr lang="ko-KR" altLang="en-US" sz="1000" dirty="0">
                <a:solidFill>
                  <a:schemeClr val="tx1">
                    <a:lumMod val="75000"/>
                    <a:lumOff val="25000"/>
                  </a:schemeClr>
                </a:solidFill>
                <a:cs typeface="Arial" pitchFamily="34" charset="0"/>
              </a:endParaRPr>
            </a:p>
          </p:txBody>
        </p:sp>
        <p:sp>
          <p:nvSpPr>
            <p:cNvPr id="146" name="TextBox 145">
              <a:extLst>
                <a:ext uri="{FF2B5EF4-FFF2-40B4-BE49-F238E27FC236}">
                  <a16:creationId xmlns:a16="http://schemas.microsoft.com/office/drawing/2014/main" id="{D5DC7133-2EDB-48C7-8E7C-7D1A6B11E485}"/>
                </a:ext>
              </a:extLst>
            </p:cNvPr>
            <p:cNvSpPr txBox="1"/>
            <p:nvPr/>
          </p:nvSpPr>
          <p:spPr>
            <a:xfrm>
              <a:off x="795421" y="3389646"/>
              <a:ext cx="2059657" cy="253916"/>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FRAX</a:t>
              </a:r>
              <a:r>
                <a:rPr lang="en-US" altLang="ko-KR" sz="1050" b="1" baseline="30000" dirty="0">
                  <a:solidFill>
                    <a:schemeClr val="tx1">
                      <a:lumMod val="75000"/>
                      <a:lumOff val="25000"/>
                    </a:schemeClr>
                  </a:solidFill>
                  <a:cs typeface="Arial" pitchFamily="34" charset="0"/>
                </a:rPr>
                <a:t>®</a:t>
              </a:r>
              <a:r>
                <a:rPr lang="en-US" altLang="ko-KR" sz="1050" b="1" dirty="0">
                  <a:solidFill>
                    <a:schemeClr val="tx1">
                      <a:lumMod val="75000"/>
                      <a:lumOff val="25000"/>
                    </a:schemeClr>
                  </a:solidFill>
                  <a:cs typeface="Arial" pitchFamily="34" charset="0"/>
                </a:rPr>
                <a:t> Algorithm Applied</a:t>
              </a:r>
              <a:endParaRPr lang="ko-KR" altLang="en-US" sz="1050" b="1" dirty="0">
                <a:solidFill>
                  <a:schemeClr val="tx1">
                    <a:lumMod val="75000"/>
                    <a:lumOff val="25000"/>
                  </a:schemeClr>
                </a:solidFill>
                <a:cs typeface="Arial" pitchFamily="34" charset="0"/>
              </a:endParaRPr>
            </a:p>
          </p:txBody>
        </p:sp>
      </p:grpSp>
      <p:grpSp>
        <p:nvGrpSpPr>
          <p:cNvPr id="147" name="Group 23">
            <a:extLst>
              <a:ext uri="{FF2B5EF4-FFF2-40B4-BE49-F238E27FC236}">
                <a16:creationId xmlns:a16="http://schemas.microsoft.com/office/drawing/2014/main" id="{956DF86A-4F9C-42C3-B48D-86C04E836D7A}"/>
              </a:ext>
            </a:extLst>
          </p:cNvPr>
          <p:cNvGrpSpPr/>
          <p:nvPr/>
        </p:nvGrpSpPr>
        <p:grpSpPr>
          <a:xfrm>
            <a:off x="4938546" y="3658638"/>
            <a:ext cx="1969843" cy="2645966"/>
            <a:chOff x="770407" y="3397511"/>
            <a:chExt cx="2076069" cy="2645966"/>
          </a:xfrm>
        </p:grpSpPr>
        <p:sp>
          <p:nvSpPr>
            <p:cNvPr id="148" name="TextBox 147">
              <a:extLst>
                <a:ext uri="{FF2B5EF4-FFF2-40B4-BE49-F238E27FC236}">
                  <a16:creationId xmlns:a16="http://schemas.microsoft.com/office/drawing/2014/main" id="{796B5012-6D49-4B05-AFDF-3BFE9B3A3F3E}"/>
                </a:ext>
              </a:extLst>
            </p:cNvPr>
            <p:cNvSpPr txBox="1"/>
            <p:nvPr/>
          </p:nvSpPr>
          <p:spPr>
            <a:xfrm>
              <a:off x="786819" y="3642820"/>
              <a:ext cx="2059657" cy="2400657"/>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model utilizes a risk benchmark from FRAX</a:t>
              </a:r>
              <a:r>
                <a:rPr lang="en-US" altLang="ko-KR" sz="1000" baseline="30000" dirty="0">
                  <a:solidFill>
                    <a:schemeClr val="tx1">
                      <a:lumMod val="75000"/>
                      <a:lumOff val="25000"/>
                    </a:schemeClr>
                  </a:solidFill>
                  <a:cs typeface="Arial" pitchFamily="34" charset="0"/>
                </a:rPr>
                <a:t>®</a:t>
              </a:r>
              <a:r>
                <a:rPr lang="en-US" altLang="ko-KR" sz="1000" dirty="0">
                  <a:solidFill>
                    <a:schemeClr val="tx1">
                      <a:lumMod val="75000"/>
                      <a:lumOff val="25000"/>
                    </a:schemeClr>
                  </a:solidFill>
                  <a:cs typeface="Arial" pitchFamily="34" charset="0"/>
                </a:rPr>
                <a:t> to identify high risk patients.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If the patient’s simulated fracture rate is above the population fracture rate estimated from the FRAX</a:t>
              </a:r>
              <a:r>
                <a:rPr lang="en-US" altLang="ko-KR" sz="1000" baseline="30000" dirty="0">
                  <a:solidFill>
                    <a:schemeClr val="tx1">
                      <a:lumMod val="75000"/>
                      <a:lumOff val="25000"/>
                    </a:schemeClr>
                  </a:solidFill>
                  <a:cs typeface="Arial" pitchFamily="34" charset="0"/>
                </a:rPr>
                <a:t>®</a:t>
              </a:r>
              <a:r>
                <a:rPr lang="en-US" altLang="ko-KR" sz="1000" dirty="0">
                  <a:solidFill>
                    <a:schemeClr val="tx1">
                      <a:lumMod val="75000"/>
                      <a:lumOff val="25000"/>
                    </a:schemeClr>
                  </a:solidFill>
                  <a:cs typeface="Arial" pitchFamily="34" charset="0"/>
                </a:rPr>
                <a:t> risk score, then the patient is deemed to be high risk.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extent to which this population is diagnosed and treated for PMO is estimated based on user-defined identification and treatment rates. </a:t>
              </a:r>
              <a:endParaRPr lang="ko-KR" altLang="en-US" sz="1000" dirty="0">
                <a:solidFill>
                  <a:schemeClr val="tx1">
                    <a:lumMod val="75000"/>
                    <a:lumOff val="25000"/>
                  </a:schemeClr>
                </a:solidFill>
                <a:cs typeface="Arial" pitchFamily="34" charset="0"/>
              </a:endParaRPr>
            </a:p>
          </p:txBody>
        </p:sp>
        <p:sp>
          <p:nvSpPr>
            <p:cNvPr id="149" name="TextBox 148">
              <a:extLst>
                <a:ext uri="{FF2B5EF4-FFF2-40B4-BE49-F238E27FC236}">
                  <a16:creationId xmlns:a16="http://schemas.microsoft.com/office/drawing/2014/main" id="{089D74B0-48AB-4317-B177-7B74D4AFF82F}"/>
                </a:ext>
              </a:extLst>
            </p:cNvPr>
            <p:cNvSpPr txBox="1"/>
            <p:nvPr/>
          </p:nvSpPr>
          <p:spPr>
            <a:xfrm>
              <a:off x="770407" y="3397511"/>
              <a:ext cx="2059657" cy="253916"/>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Identification &amp; Treatment</a:t>
              </a:r>
              <a:endParaRPr lang="ko-KR" altLang="en-US" sz="1050" b="1" dirty="0">
                <a:solidFill>
                  <a:schemeClr val="tx1">
                    <a:lumMod val="75000"/>
                    <a:lumOff val="25000"/>
                  </a:schemeClr>
                </a:solidFill>
                <a:cs typeface="Arial" pitchFamily="34" charset="0"/>
              </a:endParaRPr>
            </a:p>
          </p:txBody>
        </p:sp>
      </p:grpSp>
      <p:grpSp>
        <p:nvGrpSpPr>
          <p:cNvPr id="150" name="Group 26">
            <a:extLst>
              <a:ext uri="{FF2B5EF4-FFF2-40B4-BE49-F238E27FC236}">
                <a16:creationId xmlns:a16="http://schemas.microsoft.com/office/drawing/2014/main" id="{ADA1CF4B-DB2E-4627-99FC-5492890D0768}"/>
              </a:ext>
            </a:extLst>
          </p:cNvPr>
          <p:cNvGrpSpPr/>
          <p:nvPr/>
        </p:nvGrpSpPr>
        <p:grpSpPr>
          <a:xfrm>
            <a:off x="6827963" y="3656523"/>
            <a:ext cx="1888608" cy="2338871"/>
            <a:chOff x="747177" y="3437305"/>
            <a:chExt cx="2063516" cy="2338871"/>
          </a:xfrm>
        </p:grpSpPr>
        <p:sp>
          <p:nvSpPr>
            <p:cNvPr id="151" name="TextBox 150">
              <a:extLst>
                <a:ext uri="{FF2B5EF4-FFF2-40B4-BE49-F238E27FC236}">
                  <a16:creationId xmlns:a16="http://schemas.microsoft.com/office/drawing/2014/main" id="{EEEC12C5-8F7A-4330-A913-C91D7056AE5A}"/>
                </a:ext>
              </a:extLst>
            </p:cNvPr>
            <p:cNvSpPr txBox="1"/>
            <p:nvPr/>
          </p:nvSpPr>
          <p:spPr>
            <a:xfrm>
              <a:off x="751036" y="3683295"/>
              <a:ext cx="2059657" cy="2092881"/>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Costs are multiplied by the number of fractures to estimate the total costs each year.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model estimates the number of fractures based on 10-year fracture risk for each simulated patient.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Among patients with PMO who are diagnosed and treated, fracture risk is reduced according to published efficacy data. </a:t>
              </a:r>
              <a:endParaRPr lang="ko-KR" altLang="en-US" sz="1000" dirty="0">
                <a:solidFill>
                  <a:schemeClr val="tx1">
                    <a:lumMod val="75000"/>
                    <a:lumOff val="25000"/>
                  </a:schemeClr>
                </a:solidFill>
                <a:cs typeface="Arial" pitchFamily="34" charset="0"/>
              </a:endParaRPr>
            </a:p>
          </p:txBody>
        </p:sp>
        <p:sp>
          <p:nvSpPr>
            <p:cNvPr id="152" name="TextBox 151">
              <a:extLst>
                <a:ext uri="{FF2B5EF4-FFF2-40B4-BE49-F238E27FC236}">
                  <a16:creationId xmlns:a16="http://schemas.microsoft.com/office/drawing/2014/main" id="{37751DCC-8F9B-4718-AB61-899940F81A30}"/>
                </a:ext>
              </a:extLst>
            </p:cNvPr>
            <p:cNvSpPr txBox="1"/>
            <p:nvPr/>
          </p:nvSpPr>
          <p:spPr>
            <a:xfrm>
              <a:off x="747177" y="3437305"/>
              <a:ext cx="2059657" cy="415498"/>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Fracture Incidence &amp; Cost</a:t>
              </a:r>
              <a:endParaRPr lang="ko-KR" altLang="en-US" sz="1050" b="1" dirty="0">
                <a:solidFill>
                  <a:schemeClr val="tx1">
                    <a:lumMod val="75000"/>
                    <a:lumOff val="25000"/>
                  </a:schemeClr>
                </a:solidFill>
                <a:cs typeface="Arial" pitchFamily="34" charset="0"/>
              </a:endParaRPr>
            </a:p>
          </p:txBody>
        </p:sp>
      </p:grpSp>
      <p:grpSp>
        <p:nvGrpSpPr>
          <p:cNvPr id="153" name="Group 29">
            <a:extLst>
              <a:ext uri="{FF2B5EF4-FFF2-40B4-BE49-F238E27FC236}">
                <a16:creationId xmlns:a16="http://schemas.microsoft.com/office/drawing/2014/main" id="{278EDD00-04A4-45BC-91FC-8A9AD6453E77}"/>
              </a:ext>
            </a:extLst>
          </p:cNvPr>
          <p:cNvGrpSpPr/>
          <p:nvPr/>
        </p:nvGrpSpPr>
        <p:grpSpPr>
          <a:xfrm>
            <a:off x="8697533" y="3546866"/>
            <a:ext cx="1885076" cy="2302627"/>
            <a:chOff x="769116" y="3327270"/>
            <a:chExt cx="2094181" cy="2082665"/>
          </a:xfrm>
        </p:grpSpPr>
        <p:sp>
          <p:nvSpPr>
            <p:cNvPr id="154" name="TextBox 153">
              <a:extLst>
                <a:ext uri="{FF2B5EF4-FFF2-40B4-BE49-F238E27FC236}">
                  <a16:creationId xmlns:a16="http://schemas.microsoft.com/office/drawing/2014/main" id="{A01E12F5-2725-470E-A4D1-2F9B66331879}"/>
                </a:ext>
              </a:extLst>
            </p:cNvPr>
            <p:cNvSpPr txBox="1"/>
            <p:nvPr/>
          </p:nvSpPr>
          <p:spPr>
            <a:xfrm>
              <a:off x="769116" y="3656168"/>
              <a:ext cx="2059657" cy="1753767"/>
            </a:xfrm>
            <a:prstGeom prst="rect">
              <a:avLst/>
            </a:prstGeom>
            <a:noFill/>
          </p:spPr>
          <p:txBody>
            <a:bodyPr wrap="square" rtlCol="0">
              <a:spAutoFit/>
            </a:bodyPr>
            <a:lstStyle/>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The clinical and economic impact of PMO management policy is evaluated by comparing the Base Case scenario with the Improved PMO Management scenario over a defined time period. </a:t>
              </a:r>
            </a:p>
            <a:p>
              <a:pPr marL="171450" indent="-171450">
                <a:buFont typeface="Arial" panose="020B0604020202020204" pitchFamily="34" charset="0"/>
                <a:buChar char="•"/>
              </a:pPr>
              <a:r>
                <a:rPr lang="en-US" altLang="ko-KR" sz="1000" dirty="0">
                  <a:solidFill>
                    <a:schemeClr val="tx1">
                      <a:lumMod val="75000"/>
                      <a:lumOff val="25000"/>
                    </a:schemeClr>
                  </a:solidFill>
                  <a:cs typeface="Arial" pitchFamily="34" charset="0"/>
                </a:rPr>
                <a:t>Key outcomes are reported as the difference in fractures and corresponding costs.</a:t>
              </a:r>
              <a:endParaRPr lang="ko-KR" altLang="en-US" sz="1000" dirty="0">
                <a:solidFill>
                  <a:schemeClr val="tx1">
                    <a:lumMod val="75000"/>
                    <a:lumOff val="25000"/>
                  </a:schemeClr>
                </a:solidFill>
                <a:cs typeface="Arial" pitchFamily="34" charset="0"/>
              </a:endParaRPr>
            </a:p>
          </p:txBody>
        </p:sp>
        <p:sp>
          <p:nvSpPr>
            <p:cNvPr id="155" name="TextBox 154">
              <a:extLst>
                <a:ext uri="{FF2B5EF4-FFF2-40B4-BE49-F238E27FC236}">
                  <a16:creationId xmlns:a16="http://schemas.microsoft.com/office/drawing/2014/main" id="{508F4250-0DFD-4B87-9B7A-44B3A7C075A3}"/>
                </a:ext>
              </a:extLst>
            </p:cNvPr>
            <p:cNvSpPr txBox="1"/>
            <p:nvPr/>
          </p:nvSpPr>
          <p:spPr>
            <a:xfrm>
              <a:off x="803640" y="3327270"/>
              <a:ext cx="2059657" cy="375807"/>
            </a:xfrm>
            <a:prstGeom prst="rect">
              <a:avLst/>
            </a:prstGeom>
            <a:noFill/>
          </p:spPr>
          <p:txBody>
            <a:bodyPr wrap="square" rtlCol="0">
              <a:spAutoFit/>
            </a:bodyPr>
            <a:lstStyle/>
            <a:p>
              <a:pPr algn="ctr"/>
              <a:r>
                <a:rPr lang="en-US" altLang="ko-KR" sz="1050" b="1" dirty="0">
                  <a:solidFill>
                    <a:schemeClr val="tx1">
                      <a:lumMod val="75000"/>
                      <a:lumOff val="25000"/>
                    </a:schemeClr>
                  </a:solidFill>
                  <a:cs typeface="Arial" pitchFamily="34" charset="0"/>
                </a:rPr>
                <a:t>Aggregate Fracture Burden &amp; Costs</a:t>
              </a:r>
              <a:endParaRPr lang="ko-KR" altLang="en-US" sz="1050" b="1" dirty="0">
                <a:solidFill>
                  <a:schemeClr val="tx1">
                    <a:lumMod val="75000"/>
                    <a:lumOff val="25000"/>
                  </a:schemeClr>
                </a:solidFill>
                <a:cs typeface="Arial" pitchFamily="34" charset="0"/>
              </a:endParaRPr>
            </a:p>
          </p:txBody>
        </p:sp>
      </p:grpSp>
      <p:grpSp>
        <p:nvGrpSpPr>
          <p:cNvPr id="156" name="그룹 155">
            <a:extLst>
              <a:ext uri="{FF2B5EF4-FFF2-40B4-BE49-F238E27FC236}">
                <a16:creationId xmlns:a16="http://schemas.microsoft.com/office/drawing/2014/main" id="{3129E4B6-E6E9-4434-A01D-01FED3E39D42}"/>
              </a:ext>
            </a:extLst>
          </p:cNvPr>
          <p:cNvGrpSpPr/>
          <p:nvPr/>
        </p:nvGrpSpPr>
        <p:grpSpPr>
          <a:xfrm>
            <a:off x="3082755" y="115784"/>
            <a:ext cx="5672562" cy="1599506"/>
            <a:chOff x="3872378" y="1472801"/>
            <a:chExt cx="4392488" cy="1599506"/>
          </a:xfrm>
        </p:grpSpPr>
        <p:sp>
          <p:nvSpPr>
            <p:cNvPr id="157" name="TextBox 156">
              <a:extLst>
                <a:ext uri="{FF2B5EF4-FFF2-40B4-BE49-F238E27FC236}">
                  <a16:creationId xmlns:a16="http://schemas.microsoft.com/office/drawing/2014/main" id="{AB19B861-16D0-4CC3-A9DC-D8AEA3E181D7}"/>
                </a:ext>
              </a:extLst>
            </p:cNvPr>
            <p:cNvSpPr txBox="1"/>
            <p:nvPr/>
          </p:nvSpPr>
          <p:spPr>
            <a:xfrm>
              <a:off x="3872378" y="1871978"/>
              <a:ext cx="4392488"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model simulates a cohort (of user-defined size) of women aged 65 years and older for each year of the time horizon selected. The term ‘microsimulation’ implies that the individuals are moved through the model one at a time, rather than as proportions of a cohort. Each time the model is run, a new cohort is simulated to estimate fracture occurrence and costs based on the steps below.</a:t>
              </a:r>
            </a:p>
          </p:txBody>
        </p:sp>
        <p:sp>
          <p:nvSpPr>
            <p:cNvPr id="158" name="Text Placeholder 10">
              <a:extLst>
                <a:ext uri="{FF2B5EF4-FFF2-40B4-BE49-F238E27FC236}">
                  <a16:creationId xmlns:a16="http://schemas.microsoft.com/office/drawing/2014/main" id="{80C3909A-A241-4B54-8F64-7F31FB8B85C8}"/>
                </a:ext>
              </a:extLst>
            </p:cNvPr>
            <p:cNvSpPr txBox="1">
              <a:spLocks/>
            </p:cNvSpPr>
            <p:nvPr/>
          </p:nvSpPr>
          <p:spPr>
            <a:xfrm>
              <a:off x="3872378" y="1472801"/>
              <a:ext cx="4392488" cy="39917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800" b="1" dirty="0">
                  <a:solidFill>
                    <a:schemeClr val="accent3"/>
                  </a:solidFill>
                  <a:cs typeface="Arial" pitchFamily="34" charset="0"/>
                </a:rPr>
                <a:t>Microsimulation Model</a:t>
              </a:r>
            </a:p>
          </p:txBody>
        </p:sp>
      </p:grpSp>
      <p:grpSp>
        <p:nvGrpSpPr>
          <p:cNvPr id="159" name="그룹 158">
            <a:extLst>
              <a:ext uri="{FF2B5EF4-FFF2-40B4-BE49-F238E27FC236}">
                <a16:creationId xmlns:a16="http://schemas.microsoft.com/office/drawing/2014/main" id="{A6B89175-A7BD-4151-B7EB-E3FFC2A302B6}"/>
              </a:ext>
            </a:extLst>
          </p:cNvPr>
          <p:cNvGrpSpPr/>
          <p:nvPr/>
        </p:nvGrpSpPr>
        <p:grpSpPr>
          <a:xfrm>
            <a:off x="0" y="941664"/>
            <a:ext cx="12192000" cy="2611839"/>
            <a:chOff x="960760" y="1796874"/>
            <a:chExt cx="10331901" cy="2918970"/>
          </a:xfrm>
        </p:grpSpPr>
        <p:sp>
          <p:nvSpPr>
            <p:cNvPr id="160" name="Bent Arrow 3">
              <a:extLst>
                <a:ext uri="{FF2B5EF4-FFF2-40B4-BE49-F238E27FC236}">
                  <a16:creationId xmlns:a16="http://schemas.microsoft.com/office/drawing/2014/main" id="{2FBB11B3-A649-493B-9887-CEA216AFA59B}"/>
                </a:ext>
              </a:extLst>
            </p:cNvPr>
            <p:cNvSpPr/>
            <p:nvPr/>
          </p:nvSpPr>
          <p:spPr>
            <a:xfrm rot="5400000" flipH="1">
              <a:off x="9882191" y="3204542"/>
              <a:ext cx="1440111" cy="1380829"/>
            </a:xfrm>
            <a:custGeom>
              <a:avLst/>
              <a:gdLst/>
              <a:ahLst/>
              <a:cxnLst/>
              <a:rect l="l" t="t" r="r" b="b"/>
              <a:pathLst>
                <a:path w="1440111" h="1380829">
                  <a:moveTo>
                    <a:pt x="1440111" y="138902"/>
                  </a:moveTo>
                  <a:lnTo>
                    <a:pt x="1241357" y="0"/>
                  </a:lnTo>
                  <a:lnTo>
                    <a:pt x="1241357" y="84353"/>
                  </a:lnTo>
                  <a:lnTo>
                    <a:pt x="783117" y="84353"/>
                  </a:lnTo>
                  <a:cubicBezTo>
                    <a:pt x="359541" y="84353"/>
                    <a:pt x="14508" y="420645"/>
                    <a:pt x="1347" y="840829"/>
                  </a:cubicBezTo>
                  <a:lnTo>
                    <a:pt x="0" y="840829"/>
                  </a:lnTo>
                  <a:lnTo>
                    <a:pt x="0" y="1380829"/>
                  </a:lnTo>
                  <a:lnTo>
                    <a:pt x="108001" y="1380829"/>
                  </a:lnTo>
                  <a:lnTo>
                    <a:pt x="108001" y="868680"/>
                  </a:lnTo>
                  <a:lnTo>
                    <a:pt x="109100" y="868680"/>
                  </a:lnTo>
                  <a:lnTo>
                    <a:pt x="109100" y="867468"/>
                  </a:lnTo>
                  <a:cubicBezTo>
                    <a:pt x="109100" y="495219"/>
                    <a:pt x="410868" y="193451"/>
                    <a:pt x="783117" y="193451"/>
                  </a:cubicBezTo>
                  <a:lnTo>
                    <a:pt x="1241357" y="193451"/>
                  </a:lnTo>
                  <a:lnTo>
                    <a:pt x="1241357" y="27780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1" name="Bent Arrow 35">
              <a:extLst>
                <a:ext uri="{FF2B5EF4-FFF2-40B4-BE49-F238E27FC236}">
                  <a16:creationId xmlns:a16="http://schemas.microsoft.com/office/drawing/2014/main" id="{A6C7823C-4413-4F42-9180-06D27074E4DF}"/>
                </a:ext>
              </a:extLst>
            </p:cNvPr>
            <p:cNvSpPr/>
            <p:nvPr/>
          </p:nvSpPr>
          <p:spPr>
            <a:xfrm rot="16200000" flipH="1">
              <a:off x="1194892" y="1654117"/>
              <a:ext cx="1440110" cy="1908374"/>
            </a:xfrm>
            <a:custGeom>
              <a:avLst/>
              <a:gdLst/>
              <a:ahLst/>
              <a:cxnLst/>
              <a:rect l="l" t="t" r="r" b="b"/>
              <a:pathLst>
                <a:path w="1440110" h="1908374">
                  <a:moveTo>
                    <a:pt x="0" y="856459"/>
                  </a:moveTo>
                  <a:lnTo>
                    <a:pt x="0" y="1908374"/>
                  </a:lnTo>
                  <a:lnTo>
                    <a:pt x="108001" y="1908374"/>
                  </a:lnTo>
                  <a:lnTo>
                    <a:pt x="108001" y="868680"/>
                  </a:lnTo>
                  <a:lnTo>
                    <a:pt x="109099" y="868680"/>
                  </a:lnTo>
                  <a:lnTo>
                    <a:pt x="109099" y="867468"/>
                  </a:lnTo>
                  <a:cubicBezTo>
                    <a:pt x="109099" y="495219"/>
                    <a:pt x="410867" y="193451"/>
                    <a:pt x="783116" y="193451"/>
                  </a:cubicBezTo>
                  <a:lnTo>
                    <a:pt x="1241356" y="193451"/>
                  </a:lnTo>
                  <a:lnTo>
                    <a:pt x="1241356" y="277804"/>
                  </a:lnTo>
                  <a:lnTo>
                    <a:pt x="1440110" y="138902"/>
                  </a:lnTo>
                  <a:lnTo>
                    <a:pt x="1241356" y="0"/>
                  </a:lnTo>
                  <a:lnTo>
                    <a:pt x="1241356" y="84353"/>
                  </a:lnTo>
                  <a:lnTo>
                    <a:pt x="783116" y="84353"/>
                  </a:lnTo>
                  <a:cubicBezTo>
                    <a:pt x="354292" y="84353"/>
                    <a:pt x="5970" y="429028"/>
                    <a:pt x="557" y="856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solidFill>
              </a:endParaRPr>
            </a:p>
          </p:txBody>
        </p:sp>
        <p:sp>
          <p:nvSpPr>
            <p:cNvPr id="162" name="Bent Arrow 38">
              <a:extLst>
                <a:ext uri="{FF2B5EF4-FFF2-40B4-BE49-F238E27FC236}">
                  <a16:creationId xmlns:a16="http://schemas.microsoft.com/office/drawing/2014/main" id="{D2F0F542-E8BA-4CDB-B488-E650B7D12B60}"/>
                </a:ext>
              </a:extLst>
            </p:cNvPr>
            <p:cNvSpPr/>
            <p:nvPr/>
          </p:nvSpPr>
          <p:spPr>
            <a:xfrm flipH="1">
              <a:off x="9269085" y="1796874"/>
              <a:ext cx="1938914" cy="1243421"/>
            </a:xfrm>
            <a:custGeom>
              <a:avLst/>
              <a:gdLst/>
              <a:ahLst/>
              <a:cxnLst/>
              <a:rect l="l" t="t" r="r" b="b"/>
              <a:pathLst>
                <a:path w="1938914" h="1243421">
                  <a:moveTo>
                    <a:pt x="1740160" y="0"/>
                  </a:moveTo>
                  <a:lnTo>
                    <a:pt x="1740160" y="84353"/>
                  </a:lnTo>
                  <a:lnTo>
                    <a:pt x="783115" y="84353"/>
                  </a:lnTo>
                  <a:cubicBezTo>
                    <a:pt x="361590" y="84353"/>
                    <a:pt x="17849" y="417396"/>
                    <a:pt x="1653" y="834742"/>
                  </a:cubicBezTo>
                  <a:lnTo>
                    <a:pt x="1" y="834742"/>
                  </a:lnTo>
                  <a:lnTo>
                    <a:pt x="1" y="867448"/>
                  </a:lnTo>
                  <a:lnTo>
                    <a:pt x="0" y="867468"/>
                  </a:lnTo>
                  <a:lnTo>
                    <a:pt x="0" y="868680"/>
                  </a:lnTo>
                  <a:lnTo>
                    <a:pt x="1" y="868680"/>
                  </a:lnTo>
                  <a:lnTo>
                    <a:pt x="1" y="1243421"/>
                  </a:lnTo>
                  <a:lnTo>
                    <a:pt x="108001" y="1243421"/>
                  </a:lnTo>
                  <a:lnTo>
                    <a:pt x="108001" y="868680"/>
                  </a:lnTo>
                  <a:lnTo>
                    <a:pt x="109098" y="868680"/>
                  </a:lnTo>
                  <a:lnTo>
                    <a:pt x="109098" y="867468"/>
                  </a:lnTo>
                  <a:cubicBezTo>
                    <a:pt x="109098" y="495219"/>
                    <a:pt x="410866" y="193451"/>
                    <a:pt x="783115" y="193451"/>
                  </a:cubicBezTo>
                  <a:lnTo>
                    <a:pt x="1740160" y="193451"/>
                  </a:lnTo>
                  <a:lnTo>
                    <a:pt x="1740160" y="277804"/>
                  </a:lnTo>
                  <a:lnTo>
                    <a:pt x="1938914" y="13890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3" name="Bent Arrow 41">
              <a:extLst>
                <a:ext uri="{FF2B5EF4-FFF2-40B4-BE49-F238E27FC236}">
                  <a16:creationId xmlns:a16="http://schemas.microsoft.com/office/drawing/2014/main" id="{4F4E6323-D343-4D20-A375-6F7FD97F3F94}"/>
                </a:ext>
              </a:extLst>
            </p:cNvPr>
            <p:cNvSpPr/>
            <p:nvPr/>
          </p:nvSpPr>
          <p:spPr>
            <a:xfrm rot="10800000" flipH="1">
              <a:off x="1047045" y="3472423"/>
              <a:ext cx="1187561" cy="1243421"/>
            </a:xfrm>
            <a:custGeom>
              <a:avLst/>
              <a:gdLst/>
              <a:ahLst/>
              <a:cxnLst/>
              <a:rect l="l" t="t" r="r" b="b"/>
              <a:pathLst>
                <a:path w="1187561" h="1243421">
                  <a:moveTo>
                    <a:pt x="1" y="1243421"/>
                  </a:moveTo>
                  <a:lnTo>
                    <a:pt x="108001" y="1243421"/>
                  </a:lnTo>
                  <a:lnTo>
                    <a:pt x="108001" y="868680"/>
                  </a:lnTo>
                  <a:lnTo>
                    <a:pt x="109098" y="868680"/>
                  </a:lnTo>
                  <a:lnTo>
                    <a:pt x="109098" y="867468"/>
                  </a:lnTo>
                  <a:cubicBezTo>
                    <a:pt x="109098" y="495219"/>
                    <a:pt x="410866" y="193451"/>
                    <a:pt x="783115" y="193451"/>
                  </a:cubicBezTo>
                  <a:lnTo>
                    <a:pt x="988807" y="193451"/>
                  </a:lnTo>
                  <a:lnTo>
                    <a:pt x="988807" y="277804"/>
                  </a:lnTo>
                  <a:lnTo>
                    <a:pt x="1187561" y="138902"/>
                  </a:lnTo>
                  <a:lnTo>
                    <a:pt x="988807" y="0"/>
                  </a:lnTo>
                  <a:lnTo>
                    <a:pt x="988807" y="84353"/>
                  </a:lnTo>
                  <a:lnTo>
                    <a:pt x="783115" y="84353"/>
                  </a:lnTo>
                  <a:cubicBezTo>
                    <a:pt x="361590" y="84353"/>
                    <a:pt x="17849" y="417396"/>
                    <a:pt x="1653" y="834742"/>
                  </a:cubicBezTo>
                  <a:lnTo>
                    <a:pt x="1" y="834742"/>
                  </a:lnTo>
                  <a:lnTo>
                    <a:pt x="1" y="867458"/>
                  </a:lnTo>
                  <a:lnTo>
                    <a:pt x="0" y="867468"/>
                  </a:lnTo>
                  <a:lnTo>
                    <a:pt x="0" y="868680"/>
                  </a:lnTo>
                  <a:lnTo>
                    <a:pt x="1" y="8686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cxnSp>
        <p:nvCxnSpPr>
          <p:cNvPr id="164" name="Straight Connector 48">
            <a:extLst>
              <a:ext uri="{FF2B5EF4-FFF2-40B4-BE49-F238E27FC236}">
                <a16:creationId xmlns:a16="http://schemas.microsoft.com/office/drawing/2014/main" id="{C00B80C4-605D-4986-97E9-31BD51317240}"/>
              </a:ext>
            </a:extLst>
          </p:cNvPr>
          <p:cNvCxnSpPr/>
          <p:nvPr/>
        </p:nvCxnSpPr>
        <p:spPr>
          <a:xfrm>
            <a:off x="2198880" y="2615025"/>
            <a:ext cx="0" cy="427219"/>
          </a:xfrm>
          <a:prstGeom prst="line">
            <a:avLst/>
          </a:prstGeom>
          <a:ln w="25400">
            <a:solidFill>
              <a:schemeClr val="accent1"/>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49">
            <a:extLst>
              <a:ext uri="{FF2B5EF4-FFF2-40B4-BE49-F238E27FC236}">
                <a16:creationId xmlns:a16="http://schemas.microsoft.com/office/drawing/2014/main" id="{DDBAABD2-8D6A-46FB-865F-0C94CA550544}"/>
              </a:ext>
            </a:extLst>
          </p:cNvPr>
          <p:cNvCxnSpPr>
            <a:cxnSpLocks/>
            <a:endCxn id="136" idx="0"/>
          </p:cNvCxnSpPr>
          <p:nvPr/>
        </p:nvCxnSpPr>
        <p:spPr>
          <a:xfrm flipH="1">
            <a:off x="4054616" y="2615025"/>
            <a:ext cx="2" cy="372111"/>
          </a:xfrm>
          <a:prstGeom prst="line">
            <a:avLst/>
          </a:prstGeom>
          <a:ln w="25400">
            <a:solidFill>
              <a:schemeClr val="accent2"/>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50">
            <a:extLst>
              <a:ext uri="{FF2B5EF4-FFF2-40B4-BE49-F238E27FC236}">
                <a16:creationId xmlns:a16="http://schemas.microsoft.com/office/drawing/2014/main" id="{11FCC97B-7E4E-47C8-8127-BAC3133C50A0}"/>
              </a:ext>
            </a:extLst>
          </p:cNvPr>
          <p:cNvCxnSpPr/>
          <p:nvPr/>
        </p:nvCxnSpPr>
        <p:spPr>
          <a:xfrm>
            <a:off x="5910353" y="2615025"/>
            <a:ext cx="0" cy="427219"/>
          </a:xfrm>
          <a:prstGeom prst="line">
            <a:avLst/>
          </a:prstGeom>
          <a:ln w="25400">
            <a:solidFill>
              <a:schemeClr val="accent3"/>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51">
            <a:extLst>
              <a:ext uri="{FF2B5EF4-FFF2-40B4-BE49-F238E27FC236}">
                <a16:creationId xmlns:a16="http://schemas.microsoft.com/office/drawing/2014/main" id="{B80077A4-6927-4109-9B71-0FDA456AD44E}"/>
              </a:ext>
            </a:extLst>
          </p:cNvPr>
          <p:cNvCxnSpPr>
            <a:cxnSpLocks/>
            <a:endCxn id="138" idx="0"/>
          </p:cNvCxnSpPr>
          <p:nvPr/>
        </p:nvCxnSpPr>
        <p:spPr>
          <a:xfrm>
            <a:off x="7766089" y="2615025"/>
            <a:ext cx="1" cy="372111"/>
          </a:xfrm>
          <a:prstGeom prst="line">
            <a:avLst/>
          </a:prstGeom>
          <a:ln w="25400">
            <a:solidFill>
              <a:schemeClr val="accent4"/>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52">
            <a:extLst>
              <a:ext uri="{FF2B5EF4-FFF2-40B4-BE49-F238E27FC236}">
                <a16:creationId xmlns:a16="http://schemas.microsoft.com/office/drawing/2014/main" id="{E2349F96-287A-4F8D-99A1-6F2A8AB443B1}"/>
              </a:ext>
            </a:extLst>
          </p:cNvPr>
          <p:cNvCxnSpPr/>
          <p:nvPr/>
        </p:nvCxnSpPr>
        <p:spPr>
          <a:xfrm>
            <a:off x="9621825" y="2615025"/>
            <a:ext cx="0" cy="427219"/>
          </a:xfrm>
          <a:prstGeom prst="line">
            <a:avLst/>
          </a:prstGeom>
          <a:ln w="25400">
            <a:solidFill>
              <a:schemeClr val="accent5"/>
            </a:solidFill>
            <a:prstDash val="sysDot"/>
            <a:headEnd type="triangle"/>
          </a:ln>
        </p:spPr>
        <p:style>
          <a:lnRef idx="1">
            <a:schemeClr val="accent1"/>
          </a:lnRef>
          <a:fillRef idx="0">
            <a:schemeClr val="accent1"/>
          </a:fillRef>
          <a:effectRef idx="0">
            <a:schemeClr val="accent1"/>
          </a:effectRef>
          <a:fontRef idx="minor">
            <a:schemeClr val="tx1"/>
          </a:fontRef>
        </p:style>
      </p:cxnSp>
      <p:grpSp>
        <p:nvGrpSpPr>
          <p:cNvPr id="169" name="Group 53">
            <a:extLst>
              <a:ext uri="{FF2B5EF4-FFF2-40B4-BE49-F238E27FC236}">
                <a16:creationId xmlns:a16="http://schemas.microsoft.com/office/drawing/2014/main" id="{B045A00D-748D-4CB7-A946-F04AF36011FF}"/>
              </a:ext>
            </a:extLst>
          </p:cNvPr>
          <p:cNvGrpSpPr/>
          <p:nvPr/>
        </p:nvGrpSpPr>
        <p:grpSpPr>
          <a:xfrm>
            <a:off x="1109597" y="1787563"/>
            <a:ext cx="2038518" cy="874801"/>
            <a:chOff x="2113657" y="4283314"/>
            <a:chExt cx="3647460" cy="488848"/>
          </a:xfrm>
        </p:grpSpPr>
        <p:sp>
          <p:nvSpPr>
            <p:cNvPr id="170" name="TextBox 169">
              <a:extLst>
                <a:ext uri="{FF2B5EF4-FFF2-40B4-BE49-F238E27FC236}">
                  <a16:creationId xmlns:a16="http://schemas.microsoft.com/office/drawing/2014/main" id="{913B27C5-3511-4DA0-AE65-CC98118E35AB}"/>
                </a:ext>
              </a:extLst>
            </p:cNvPr>
            <p:cNvSpPr txBox="1"/>
            <p:nvPr/>
          </p:nvSpPr>
          <p:spPr>
            <a:xfrm>
              <a:off x="2113657" y="4495163"/>
              <a:ext cx="3647458" cy="276999"/>
            </a:xfrm>
            <a:prstGeom prst="rect">
              <a:avLst/>
            </a:prstGeom>
            <a:noFill/>
          </p:spPr>
          <p:txBody>
            <a:bodyPr wrap="square" rtlCol="0">
              <a:spAutoFit/>
            </a:bodyPr>
            <a:lstStyle/>
            <a:p>
              <a:pPr algn="ctr"/>
              <a:r>
                <a:rPr lang="en-US" altLang="ko-KR" sz="1200" dirty="0">
                  <a:solidFill>
                    <a:schemeClr val="bg1"/>
                  </a:solidFill>
                  <a:cs typeface="Arial" pitchFamily="34" charset="0"/>
                </a:rPr>
                <a:t>US women, aged 65+</a:t>
              </a:r>
            </a:p>
          </p:txBody>
        </p:sp>
        <p:sp>
          <p:nvSpPr>
            <p:cNvPr id="171" name="TextBox 170">
              <a:extLst>
                <a:ext uri="{FF2B5EF4-FFF2-40B4-BE49-F238E27FC236}">
                  <a16:creationId xmlns:a16="http://schemas.microsoft.com/office/drawing/2014/main" id="{32DA0102-543B-4410-9F2D-3D92A46D2940}"/>
                </a:ext>
              </a:extLst>
            </p:cNvPr>
            <p:cNvSpPr txBox="1"/>
            <p:nvPr/>
          </p:nvSpPr>
          <p:spPr>
            <a:xfrm>
              <a:off x="2113657" y="4283314"/>
              <a:ext cx="3647460"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Population Characteristics</a:t>
              </a:r>
              <a:endParaRPr lang="ko-KR" altLang="en-US" sz="1200" b="1" dirty="0">
                <a:solidFill>
                  <a:schemeClr val="bg1"/>
                </a:solidFill>
                <a:cs typeface="Arial" pitchFamily="34" charset="0"/>
              </a:endParaRPr>
            </a:p>
          </p:txBody>
        </p:sp>
      </p:grpSp>
      <p:grpSp>
        <p:nvGrpSpPr>
          <p:cNvPr id="172" name="Group 56">
            <a:extLst>
              <a:ext uri="{FF2B5EF4-FFF2-40B4-BE49-F238E27FC236}">
                <a16:creationId xmlns:a16="http://schemas.microsoft.com/office/drawing/2014/main" id="{7FCDEB75-7D49-43D7-B782-FEA3E9FCECFD}"/>
              </a:ext>
            </a:extLst>
          </p:cNvPr>
          <p:cNvGrpSpPr/>
          <p:nvPr/>
        </p:nvGrpSpPr>
        <p:grpSpPr>
          <a:xfrm>
            <a:off x="3334935" y="1845289"/>
            <a:ext cx="1415110" cy="673514"/>
            <a:chOff x="2113657" y="4283314"/>
            <a:chExt cx="3647460" cy="673514"/>
          </a:xfrm>
        </p:grpSpPr>
        <p:sp>
          <p:nvSpPr>
            <p:cNvPr id="173" name="TextBox 172">
              <a:extLst>
                <a:ext uri="{FF2B5EF4-FFF2-40B4-BE49-F238E27FC236}">
                  <a16:creationId xmlns:a16="http://schemas.microsoft.com/office/drawing/2014/main" id="{D910D820-EEE4-488B-B269-993FF5786516}"/>
                </a:ext>
              </a:extLst>
            </p:cNvPr>
            <p:cNvSpPr txBox="1"/>
            <p:nvPr/>
          </p:nvSpPr>
          <p:spPr>
            <a:xfrm>
              <a:off x="2113657" y="4495163"/>
              <a:ext cx="3647457" cy="461665"/>
            </a:xfrm>
            <a:prstGeom prst="rect">
              <a:avLst/>
            </a:prstGeom>
            <a:noFill/>
          </p:spPr>
          <p:txBody>
            <a:bodyPr wrap="square" rtlCol="0">
              <a:spAutoFit/>
            </a:bodyPr>
            <a:lstStyle/>
            <a:p>
              <a:pPr algn="ctr"/>
              <a:r>
                <a:rPr lang="en-US" altLang="ko-KR" sz="1200" dirty="0">
                  <a:solidFill>
                    <a:schemeClr val="bg1"/>
                  </a:solidFill>
                  <a:cs typeface="Arial" pitchFamily="34" charset="0"/>
                </a:rPr>
                <a:t>Based on risk characteristics</a:t>
              </a:r>
            </a:p>
          </p:txBody>
        </p:sp>
        <p:sp>
          <p:nvSpPr>
            <p:cNvPr id="174" name="TextBox 173">
              <a:extLst>
                <a:ext uri="{FF2B5EF4-FFF2-40B4-BE49-F238E27FC236}">
                  <a16:creationId xmlns:a16="http://schemas.microsoft.com/office/drawing/2014/main" id="{EF9B8E6C-B7CD-4226-8C0B-0C3CCD58BFB5}"/>
                </a:ext>
              </a:extLst>
            </p:cNvPr>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Risk of Fracture</a:t>
              </a:r>
              <a:endParaRPr lang="ko-KR" altLang="en-US" sz="1200" b="1" dirty="0">
                <a:solidFill>
                  <a:schemeClr val="bg1"/>
                </a:solidFill>
                <a:cs typeface="Arial" pitchFamily="34" charset="0"/>
              </a:endParaRPr>
            </a:p>
          </p:txBody>
        </p:sp>
      </p:grpSp>
      <p:grpSp>
        <p:nvGrpSpPr>
          <p:cNvPr id="175" name="Group 59">
            <a:extLst>
              <a:ext uri="{FF2B5EF4-FFF2-40B4-BE49-F238E27FC236}">
                <a16:creationId xmlns:a16="http://schemas.microsoft.com/office/drawing/2014/main" id="{0A8BCA88-1849-4BC8-A5D4-563FAA6AFC89}"/>
              </a:ext>
            </a:extLst>
          </p:cNvPr>
          <p:cNvGrpSpPr/>
          <p:nvPr/>
        </p:nvGrpSpPr>
        <p:grpSpPr>
          <a:xfrm>
            <a:off x="5093670" y="1841985"/>
            <a:ext cx="1663026" cy="676818"/>
            <a:chOff x="1842583" y="4280010"/>
            <a:chExt cx="4286466" cy="676818"/>
          </a:xfrm>
        </p:grpSpPr>
        <p:sp>
          <p:nvSpPr>
            <p:cNvPr id="176" name="TextBox 175">
              <a:extLst>
                <a:ext uri="{FF2B5EF4-FFF2-40B4-BE49-F238E27FC236}">
                  <a16:creationId xmlns:a16="http://schemas.microsoft.com/office/drawing/2014/main" id="{0C481851-B4D3-413E-958D-AA53B1379AC3}"/>
                </a:ext>
              </a:extLst>
            </p:cNvPr>
            <p:cNvSpPr txBox="1"/>
            <p:nvPr/>
          </p:nvSpPr>
          <p:spPr>
            <a:xfrm>
              <a:off x="2113657" y="4495163"/>
              <a:ext cx="3647457" cy="461665"/>
            </a:xfrm>
            <a:prstGeom prst="rect">
              <a:avLst/>
            </a:prstGeom>
            <a:noFill/>
          </p:spPr>
          <p:txBody>
            <a:bodyPr wrap="square" rtlCol="0">
              <a:spAutoFit/>
            </a:bodyPr>
            <a:lstStyle/>
            <a:p>
              <a:pPr algn="ctr"/>
              <a:r>
                <a:rPr lang="en-US" altLang="ko-KR" sz="1200" dirty="0">
                  <a:solidFill>
                    <a:schemeClr val="bg1"/>
                  </a:solidFill>
                  <a:cs typeface="Arial" pitchFamily="34" charset="0"/>
                </a:rPr>
                <a:t>Based on user-defined rates</a:t>
              </a:r>
            </a:p>
          </p:txBody>
        </p:sp>
        <p:sp>
          <p:nvSpPr>
            <p:cNvPr id="177" name="TextBox 176">
              <a:extLst>
                <a:ext uri="{FF2B5EF4-FFF2-40B4-BE49-F238E27FC236}">
                  <a16:creationId xmlns:a16="http://schemas.microsoft.com/office/drawing/2014/main" id="{6EC05634-1F25-4B6A-9FA2-09D46B48802F}"/>
                </a:ext>
              </a:extLst>
            </p:cNvPr>
            <p:cNvSpPr txBox="1"/>
            <p:nvPr/>
          </p:nvSpPr>
          <p:spPr>
            <a:xfrm>
              <a:off x="1842583" y="4280010"/>
              <a:ext cx="428646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PMO Management</a:t>
              </a:r>
              <a:endParaRPr lang="ko-KR" altLang="en-US" sz="1200" b="1" dirty="0">
                <a:solidFill>
                  <a:schemeClr val="bg1"/>
                </a:solidFill>
                <a:cs typeface="Arial" pitchFamily="34" charset="0"/>
              </a:endParaRPr>
            </a:p>
          </p:txBody>
        </p:sp>
      </p:grpSp>
      <p:grpSp>
        <p:nvGrpSpPr>
          <p:cNvPr id="178" name="Group 62">
            <a:extLst>
              <a:ext uri="{FF2B5EF4-FFF2-40B4-BE49-F238E27FC236}">
                <a16:creationId xmlns:a16="http://schemas.microsoft.com/office/drawing/2014/main" id="{799FEBBD-7537-4918-9F8F-268527F50C1E}"/>
              </a:ext>
            </a:extLst>
          </p:cNvPr>
          <p:cNvGrpSpPr/>
          <p:nvPr/>
        </p:nvGrpSpPr>
        <p:grpSpPr>
          <a:xfrm>
            <a:off x="6816691" y="1836983"/>
            <a:ext cx="1921206" cy="776737"/>
            <a:chOff x="2113658" y="4283314"/>
            <a:chExt cx="3647459" cy="876979"/>
          </a:xfrm>
        </p:grpSpPr>
        <p:sp>
          <p:nvSpPr>
            <p:cNvPr id="179" name="TextBox 178">
              <a:extLst>
                <a:ext uri="{FF2B5EF4-FFF2-40B4-BE49-F238E27FC236}">
                  <a16:creationId xmlns:a16="http://schemas.microsoft.com/office/drawing/2014/main" id="{ACA2061D-C58B-4AB6-8100-501B76936621}"/>
                </a:ext>
              </a:extLst>
            </p:cNvPr>
            <p:cNvSpPr txBox="1"/>
            <p:nvPr/>
          </p:nvSpPr>
          <p:spPr>
            <a:xfrm>
              <a:off x="2113658" y="4513962"/>
              <a:ext cx="3647455" cy="646331"/>
            </a:xfrm>
            <a:prstGeom prst="rect">
              <a:avLst/>
            </a:prstGeom>
            <a:noFill/>
          </p:spPr>
          <p:txBody>
            <a:bodyPr wrap="square" rtlCol="0">
              <a:spAutoFit/>
            </a:bodyPr>
            <a:lstStyle/>
            <a:p>
              <a:pPr algn="ctr"/>
              <a:r>
                <a:rPr lang="en-US" altLang="ko-KR" sz="1200" dirty="0">
                  <a:solidFill>
                    <a:schemeClr val="bg1"/>
                  </a:solidFill>
                  <a:cs typeface="Arial" pitchFamily="34" charset="0"/>
                </a:rPr>
                <a:t>Estimated based on population and rates</a:t>
              </a:r>
            </a:p>
          </p:txBody>
        </p:sp>
        <p:sp>
          <p:nvSpPr>
            <p:cNvPr id="180" name="TextBox 179">
              <a:extLst>
                <a:ext uri="{FF2B5EF4-FFF2-40B4-BE49-F238E27FC236}">
                  <a16:creationId xmlns:a16="http://schemas.microsoft.com/office/drawing/2014/main" id="{A5CFAB09-D60D-4297-95F6-3A20A324C4A3}"/>
                </a:ext>
              </a:extLst>
            </p:cNvPr>
            <p:cNvSpPr txBox="1"/>
            <p:nvPr/>
          </p:nvSpPr>
          <p:spPr>
            <a:xfrm>
              <a:off x="2113658" y="4283314"/>
              <a:ext cx="3647459" cy="312747"/>
            </a:xfrm>
            <a:prstGeom prst="rect">
              <a:avLst/>
            </a:prstGeom>
            <a:noFill/>
          </p:spPr>
          <p:txBody>
            <a:bodyPr wrap="square" rtlCol="0">
              <a:spAutoFit/>
            </a:bodyPr>
            <a:lstStyle/>
            <a:p>
              <a:pPr algn="ctr"/>
              <a:r>
                <a:rPr lang="en-US" altLang="ko-KR" sz="1200" b="1" dirty="0">
                  <a:solidFill>
                    <a:schemeClr val="bg1"/>
                  </a:solidFill>
                  <a:cs typeface="Arial" pitchFamily="34" charset="0"/>
                </a:rPr>
                <a:t>Fracture Burden</a:t>
              </a:r>
              <a:endParaRPr lang="ko-KR" altLang="en-US" sz="1200" b="1" dirty="0">
                <a:solidFill>
                  <a:schemeClr val="bg1"/>
                </a:solidFill>
                <a:cs typeface="Arial" pitchFamily="34" charset="0"/>
              </a:endParaRPr>
            </a:p>
          </p:txBody>
        </p:sp>
      </p:grpSp>
      <p:grpSp>
        <p:nvGrpSpPr>
          <p:cNvPr id="181" name="Group 65">
            <a:extLst>
              <a:ext uri="{FF2B5EF4-FFF2-40B4-BE49-F238E27FC236}">
                <a16:creationId xmlns:a16="http://schemas.microsoft.com/office/drawing/2014/main" id="{8B01CB4A-BE65-4435-B2A5-EC1971AA8DE9}"/>
              </a:ext>
            </a:extLst>
          </p:cNvPr>
          <p:cNvGrpSpPr/>
          <p:nvPr/>
        </p:nvGrpSpPr>
        <p:grpSpPr>
          <a:xfrm>
            <a:off x="8761415" y="1845289"/>
            <a:ext cx="1701365" cy="673514"/>
            <a:chOff x="2113657" y="4283314"/>
            <a:chExt cx="3647460" cy="673514"/>
          </a:xfrm>
        </p:grpSpPr>
        <p:sp>
          <p:nvSpPr>
            <p:cNvPr id="182" name="TextBox 181">
              <a:extLst>
                <a:ext uri="{FF2B5EF4-FFF2-40B4-BE49-F238E27FC236}">
                  <a16:creationId xmlns:a16="http://schemas.microsoft.com/office/drawing/2014/main" id="{1310ADDB-CF41-411F-A4A1-20A15F1CDFA7}"/>
                </a:ext>
              </a:extLst>
            </p:cNvPr>
            <p:cNvSpPr txBox="1"/>
            <p:nvPr/>
          </p:nvSpPr>
          <p:spPr>
            <a:xfrm>
              <a:off x="2113657" y="4495163"/>
              <a:ext cx="3647458" cy="461665"/>
            </a:xfrm>
            <a:prstGeom prst="rect">
              <a:avLst/>
            </a:prstGeom>
            <a:noFill/>
          </p:spPr>
          <p:txBody>
            <a:bodyPr wrap="square" rtlCol="0">
              <a:spAutoFit/>
            </a:bodyPr>
            <a:lstStyle/>
            <a:p>
              <a:pPr algn="ctr"/>
              <a:r>
                <a:rPr lang="en-US" altLang="ko-KR" sz="1200" dirty="0">
                  <a:solidFill>
                    <a:schemeClr val="bg1"/>
                  </a:solidFill>
                  <a:cs typeface="Arial" pitchFamily="34" charset="0"/>
                </a:rPr>
                <a:t>Annual results comparing scenarios</a:t>
              </a:r>
            </a:p>
          </p:txBody>
        </p:sp>
        <p:sp>
          <p:nvSpPr>
            <p:cNvPr id="183" name="TextBox 182">
              <a:extLst>
                <a:ext uri="{FF2B5EF4-FFF2-40B4-BE49-F238E27FC236}">
                  <a16:creationId xmlns:a16="http://schemas.microsoft.com/office/drawing/2014/main" id="{2CDAA7C0-F370-4DE4-9A7B-4B366A3C360E}"/>
                </a:ext>
              </a:extLst>
            </p:cNvPr>
            <p:cNvSpPr txBox="1"/>
            <p:nvPr/>
          </p:nvSpPr>
          <p:spPr>
            <a:xfrm>
              <a:off x="2113657" y="4283314"/>
              <a:ext cx="3647460"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Population Results</a:t>
              </a:r>
              <a:endParaRPr lang="ko-KR" altLang="en-US" sz="1200" b="1" dirty="0">
                <a:solidFill>
                  <a:schemeClr val="bg1"/>
                </a:solidFill>
                <a:cs typeface="Arial" pitchFamily="34" charset="0"/>
              </a:endParaRPr>
            </a:p>
          </p:txBody>
        </p:sp>
      </p:grpSp>
      <p:pic>
        <p:nvPicPr>
          <p:cNvPr id="1026" name="Picture 2" descr="Image result for probability icon">
            <a:extLst>
              <a:ext uri="{FF2B5EF4-FFF2-40B4-BE49-F238E27FC236}">
                <a16:creationId xmlns:a16="http://schemas.microsoft.com/office/drawing/2014/main" id="{DE880C47-3992-469C-BCDD-77B91C806F95}"/>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1958784" y="3005867"/>
            <a:ext cx="480189" cy="461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895AA7AD-1F00-403E-AF02-ED5A057ABF76}"/>
              </a:ext>
            </a:extLst>
          </p:cNvPr>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840617" y="3078506"/>
            <a:ext cx="414337" cy="3983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dentify icon">
            <a:extLst>
              <a:ext uri="{FF2B5EF4-FFF2-40B4-BE49-F238E27FC236}">
                <a16:creationId xmlns:a16="http://schemas.microsoft.com/office/drawing/2014/main" id="{C2A19027-536B-45C7-B022-C61812637C8B}"/>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5633831" y="3012400"/>
            <a:ext cx="551852" cy="5305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lated image">
            <a:extLst>
              <a:ext uri="{FF2B5EF4-FFF2-40B4-BE49-F238E27FC236}">
                <a16:creationId xmlns:a16="http://schemas.microsoft.com/office/drawing/2014/main" id="{5A2B8B20-3A42-4EFF-B0AA-698FF69970F8}"/>
              </a:ext>
            </a:extLst>
          </p:cNvPr>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575650" y="3079890"/>
            <a:ext cx="380876" cy="36618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outcome icon">
            <a:extLst>
              <a:ext uri="{FF2B5EF4-FFF2-40B4-BE49-F238E27FC236}">
                <a16:creationId xmlns:a16="http://schemas.microsoft.com/office/drawing/2014/main" id="{3355E69C-0289-49E0-B865-51C328CC2CFF}"/>
              </a:ext>
            </a:extLst>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9447623" y="3100059"/>
            <a:ext cx="347921" cy="33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45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02B68-9776-462A-B434-7783B11C1D9C}"/>
              </a:ext>
            </a:extLst>
          </p:cNvPr>
          <p:cNvGraphicFramePr>
            <a:graphicFrameLocks noGrp="1"/>
          </p:cNvGraphicFramePr>
          <p:nvPr>
            <p:extLst>
              <p:ext uri="{D42A27DB-BD31-4B8C-83A1-F6EECF244321}">
                <p14:modId xmlns:p14="http://schemas.microsoft.com/office/powerpoint/2010/main" val="2684840814"/>
              </p:ext>
            </p:extLst>
          </p:nvPr>
        </p:nvGraphicFramePr>
        <p:xfrm>
          <a:off x="838198" y="80561"/>
          <a:ext cx="9318333" cy="4255371"/>
        </p:xfrm>
        <a:graphic>
          <a:graphicData uri="http://schemas.openxmlformats.org/drawingml/2006/table">
            <a:tbl>
              <a:tblPr firstRow="1" bandRow="1">
                <a:tableStyleId>{3B4B98B0-60AC-42C2-AFA5-B58CD77FA1E5}</a:tableStyleId>
              </a:tblPr>
              <a:tblGrid>
                <a:gridCol w="1417186">
                  <a:extLst>
                    <a:ext uri="{9D8B030D-6E8A-4147-A177-3AD203B41FA5}">
                      <a16:colId xmlns:a16="http://schemas.microsoft.com/office/drawing/2014/main" val="1639275008"/>
                    </a:ext>
                  </a:extLst>
                </a:gridCol>
                <a:gridCol w="7901147">
                  <a:extLst>
                    <a:ext uri="{9D8B030D-6E8A-4147-A177-3AD203B41FA5}">
                      <a16:colId xmlns:a16="http://schemas.microsoft.com/office/drawing/2014/main" val="3857784085"/>
                    </a:ext>
                  </a:extLst>
                </a:gridCol>
              </a:tblGrid>
              <a:tr h="195804">
                <a:tc>
                  <a:txBody>
                    <a:bodyPr/>
                    <a:lstStyle/>
                    <a:p>
                      <a:pPr marL="0" marR="0">
                        <a:lnSpc>
                          <a:spcPct val="107000"/>
                        </a:lnSpc>
                        <a:spcBef>
                          <a:spcPts val="0"/>
                        </a:spcBef>
                        <a:spcAft>
                          <a:spcPts val="0"/>
                        </a:spcAft>
                      </a:pPr>
                      <a:r>
                        <a:rPr lang="en-US" sz="1200">
                          <a:effectLst/>
                        </a:rPr>
                        <a:t>Overview</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0" marR="0">
                        <a:lnSpc>
                          <a:spcPct val="107000"/>
                        </a:lnSpc>
                        <a:spcBef>
                          <a:spcPts val="0"/>
                        </a:spcBef>
                        <a:spcAft>
                          <a:spcPts val="0"/>
                        </a:spcAft>
                      </a:pPr>
                      <a:r>
                        <a:rPr lang="en-US" sz="1200" dirty="0">
                          <a:effectLst/>
                        </a:rPr>
                        <a:t>Description</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1994746138"/>
                  </a:ext>
                </a:extLst>
              </a:tr>
              <a:tr h="254433">
                <a:tc>
                  <a:txBody>
                    <a:bodyPr/>
                    <a:lstStyle/>
                    <a:p>
                      <a:pPr marL="0" marR="0">
                        <a:lnSpc>
                          <a:spcPct val="107000"/>
                        </a:lnSpc>
                        <a:spcBef>
                          <a:spcPts val="0"/>
                        </a:spcBef>
                        <a:spcAft>
                          <a:spcPts val="0"/>
                        </a:spcAft>
                      </a:pPr>
                      <a:r>
                        <a:rPr lang="en-US" sz="1200">
                          <a:effectLst/>
                        </a:rPr>
                        <a:t>Objective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0" marR="0">
                        <a:lnSpc>
                          <a:spcPct val="107000"/>
                        </a:lnSpc>
                        <a:spcBef>
                          <a:spcPts val="0"/>
                        </a:spcBef>
                        <a:spcAft>
                          <a:spcPts val="0"/>
                        </a:spcAft>
                      </a:pPr>
                      <a:r>
                        <a:rPr lang="en-US" sz="1200" dirty="0">
                          <a:effectLst/>
                        </a:rPr>
                        <a:t>To estimate the future clinical and economic burden of osteoporotic fractures due to changes in identification and treatment rates.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4108078767"/>
                  </a:ext>
                </a:extLst>
              </a:tr>
              <a:tr h="463891">
                <a:tc>
                  <a:txBody>
                    <a:bodyPr/>
                    <a:lstStyle/>
                    <a:p>
                      <a:pPr marL="0" marR="0">
                        <a:lnSpc>
                          <a:spcPct val="107000"/>
                        </a:lnSpc>
                        <a:spcBef>
                          <a:spcPts val="0"/>
                        </a:spcBef>
                        <a:spcAft>
                          <a:spcPts val="0"/>
                        </a:spcAft>
                      </a:pPr>
                      <a:r>
                        <a:rPr lang="en-US" sz="1200">
                          <a:effectLst/>
                        </a:rPr>
                        <a:t>Model Type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0" marR="0">
                        <a:lnSpc>
                          <a:spcPct val="107000"/>
                        </a:lnSpc>
                        <a:spcBef>
                          <a:spcPts val="0"/>
                        </a:spcBef>
                        <a:spcAft>
                          <a:spcPts val="0"/>
                        </a:spcAft>
                      </a:pPr>
                      <a:r>
                        <a:rPr lang="en-US" sz="1200" dirty="0">
                          <a:effectLst/>
                        </a:rPr>
                        <a:t>A R and R Shiny based projection model, informed by risk factors from the FRAX</a:t>
                      </a:r>
                      <a:r>
                        <a:rPr lang="en-US" sz="1200" baseline="30000" dirty="0">
                          <a:effectLst/>
                        </a:rPr>
                        <a:t>®</a:t>
                      </a:r>
                      <a:r>
                        <a:rPr lang="en-US" sz="1200" dirty="0">
                          <a:effectLst/>
                        </a:rPr>
                        <a:t> risk prediction tool (based on publicly available risk tables) and the National Health and Nutrition Examination Survey (NHANES).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80241801"/>
                  </a:ext>
                </a:extLst>
              </a:tr>
              <a:tr h="609211">
                <a:tc>
                  <a:txBody>
                    <a:bodyPr/>
                    <a:lstStyle/>
                    <a:p>
                      <a:pPr marL="0" marR="0">
                        <a:lnSpc>
                          <a:spcPct val="107000"/>
                        </a:lnSpc>
                        <a:spcBef>
                          <a:spcPts val="0"/>
                        </a:spcBef>
                        <a:spcAft>
                          <a:spcPts val="0"/>
                        </a:spcAft>
                      </a:pPr>
                      <a:r>
                        <a:rPr lang="en-US" sz="1200">
                          <a:effectLst/>
                        </a:rPr>
                        <a:t>Population and Time Horizon </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227013" marR="0" lvl="0" indent="-227013">
                        <a:lnSpc>
                          <a:spcPct val="107000"/>
                        </a:lnSpc>
                        <a:spcBef>
                          <a:spcPts val="0"/>
                        </a:spcBef>
                        <a:spcAft>
                          <a:spcPts val="0"/>
                        </a:spcAft>
                        <a:buFont typeface="Symbol" panose="05050102010706020507" pitchFamily="18" charset="2"/>
                        <a:buChar char=""/>
                      </a:pPr>
                      <a:r>
                        <a:rPr lang="en-US" sz="1200" dirty="0">
                          <a:effectLst/>
                        </a:rPr>
                        <a:t>Women age 65+</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The model is cross-sectional </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The model evaluates the impact by calendar year from 2019 through 2040</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4254585775"/>
                  </a:ext>
                </a:extLst>
              </a:tr>
              <a:tr h="251663">
                <a:tc>
                  <a:txBody>
                    <a:bodyPr/>
                    <a:lstStyle/>
                    <a:p>
                      <a:pPr marL="0" marR="0">
                        <a:lnSpc>
                          <a:spcPct val="107000"/>
                        </a:lnSpc>
                        <a:spcBef>
                          <a:spcPts val="0"/>
                        </a:spcBef>
                        <a:spcAft>
                          <a:spcPts val="0"/>
                        </a:spcAft>
                      </a:pPr>
                      <a:r>
                        <a:rPr lang="en-US" sz="1200">
                          <a:effectLst/>
                        </a:rPr>
                        <a:t>Perspective</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0" marR="0">
                        <a:lnSpc>
                          <a:spcPct val="107000"/>
                        </a:lnSpc>
                        <a:spcBef>
                          <a:spcPts val="0"/>
                        </a:spcBef>
                        <a:spcAft>
                          <a:spcPts val="0"/>
                        </a:spcAft>
                      </a:pPr>
                      <a:r>
                        <a:rPr lang="en-US" sz="1200" dirty="0">
                          <a:effectLst/>
                        </a:rPr>
                        <a:t>Payer (direct costs only) and Societal (includes indirect costs); Societal is the base case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921611074"/>
                  </a:ext>
                </a:extLst>
              </a:tr>
              <a:tr h="450509">
                <a:tc>
                  <a:txBody>
                    <a:bodyPr/>
                    <a:lstStyle/>
                    <a:p>
                      <a:pPr marL="0" marR="0">
                        <a:lnSpc>
                          <a:spcPct val="107000"/>
                        </a:lnSpc>
                        <a:spcBef>
                          <a:spcPts val="0"/>
                        </a:spcBef>
                        <a:spcAft>
                          <a:spcPts val="0"/>
                        </a:spcAft>
                      </a:pPr>
                      <a:r>
                        <a:rPr lang="en-US" sz="1200">
                          <a:effectLst/>
                        </a:rPr>
                        <a:t>Scenarios Evaluated</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227013" marR="0" lvl="0" indent="-227013">
                        <a:lnSpc>
                          <a:spcPct val="107000"/>
                        </a:lnSpc>
                        <a:spcBef>
                          <a:spcPts val="0"/>
                        </a:spcBef>
                        <a:spcAft>
                          <a:spcPts val="0"/>
                        </a:spcAft>
                        <a:buFont typeface="Symbol" panose="05050102010706020507" pitchFamily="18" charset="2"/>
                        <a:buChar char=""/>
                      </a:pPr>
                      <a:r>
                        <a:rPr lang="en-US" sz="1200" dirty="0">
                          <a:effectLst/>
                        </a:rPr>
                        <a:t>Base Case: Current patient identification rates and treatment rates</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Improved PMO Management: A hypothetical change in patient identification rate and treatment rate</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376552769"/>
                  </a:ext>
                </a:extLst>
              </a:tr>
              <a:tr h="1039294">
                <a:tc>
                  <a:txBody>
                    <a:bodyPr/>
                    <a:lstStyle/>
                    <a:p>
                      <a:pPr marL="0" marR="0">
                        <a:lnSpc>
                          <a:spcPct val="107000"/>
                        </a:lnSpc>
                        <a:spcBef>
                          <a:spcPts val="0"/>
                        </a:spcBef>
                        <a:spcAft>
                          <a:spcPts val="0"/>
                        </a:spcAft>
                      </a:pPr>
                      <a:r>
                        <a:rPr lang="en-US" sz="1200">
                          <a:effectLst/>
                        </a:rPr>
                        <a:t>Model Inputs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227013" marR="0" lvl="0" indent="-227013">
                        <a:lnSpc>
                          <a:spcPct val="107000"/>
                        </a:lnSpc>
                        <a:spcBef>
                          <a:spcPts val="0"/>
                        </a:spcBef>
                        <a:spcAft>
                          <a:spcPts val="0"/>
                        </a:spcAft>
                        <a:buFont typeface="Symbol" panose="05050102010706020507" pitchFamily="18" charset="2"/>
                        <a:buChar char=""/>
                      </a:pPr>
                      <a:r>
                        <a:rPr lang="en-US" sz="1200" dirty="0">
                          <a:effectLst/>
                        </a:rPr>
                        <a:t>Demographic information</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Fracture risk factor prevalence</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Direct and indirect medical costs</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Treatment costs</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Drug effectiveness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4095882365"/>
                  </a:ext>
                </a:extLst>
              </a:tr>
              <a:tr h="863427">
                <a:tc>
                  <a:txBody>
                    <a:bodyPr/>
                    <a:lstStyle/>
                    <a:p>
                      <a:pPr marL="0" marR="0">
                        <a:lnSpc>
                          <a:spcPct val="107000"/>
                        </a:lnSpc>
                        <a:spcBef>
                          <a:spcPts val="0"/>
                        </a:spcBef>
                        <a:spcAft>
                          <a:spcPts val="0"/>
                        </a:spcAft>
                      </a:pPr>
                      <a:r>
                        <a:rPr lang="en-US" sz="1200">
                          <a:effectLst/>
                        </a:rPr>
                        <a:t>Model Outputs</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tc>
                  <a:txBody>
                    <a:bodyPr/>
                    <a:lstStyle/>
                    <a:p>
                      <a:pPr marL="227013" marR="0" lvl="0" indent="-227013">
                        <a:lnSpc>
                          <a:spcPct val="107000"/>
                        </a:lnSpc>
                        <a:spcBef>
                          <a:spcPts val="0"/>
                        </a:spcBef>
                        <a:spcAft>
                          <a:spcPts val="0"/>
                        </a:spcAft>
                        <a:buFont typeface="Symbol" panose="05050102010706020507" pitchFamily="18" charset="2"/>
                        <a:buChar char=""/>
                      </a:pPr>
                      <a:r>
                        <a:rPr lang="en-US" sz="1200" dirty="0">
                          <a:effectLst/>
                        </a:rPr>
                        <a:t>Cumulative total costs</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Net change in total costs between Base Case and Improved PMO Management scenarios</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Cumulative total fractures</a:t>
                      </a:r>
                    </a:p>
                    <a:p>
                      <a:pPr marL="227013" marR="0" lvl="0" indent="-227013">
                        <a:lnSpc>
                          <a:spcPct val="107000"/>
                        </a:lnSpc>
                        <a:spcBef>
                          <a:spcPts val="0"/>
                        </a:spcBef>
                        <a:spcAft>
                          <a:spcPts val="0"/>
                        </a:spcAft>
                        <a:buFont typeface="Symbol" panose="05050102010706020507" pitchFamily="18" charset="2"/>
                        <a:buChar char=""/>
                      </a:pPr>
                      <a:r>
                        <a:rPr lang="en-US" sz="1200" dirty="0">
                          <a:effectLst/>
                        </a:rPr>
                        <a:t>Net change in total fractures between Base Case and Improved PMO Management scenarios</a:t>
                      </a:r>
                      <a:endParaRPr lang="en-US" sz="1200" dirty="0">
                        <a:effectLst/>
                        <a:latin typeface="Calibri" panose="020F0502020204030204" pitchFamily="34" charset="0"/>
                        <a:ea typeface="Calibri" panose="020F0502020204030204" pitchFamily="34" charset="0"/>
                        <a:cs typeface="Mangal" panose="02040503050203030202" pitchFamily="18" charset="0"/>
                      </a:endParaRPr>
                    </a:p>
                  </a:txBody>
                  <a:tcPr marL="53696" marR="53696" marT="0" marB="0"/>
                </a:tc>
                <a:extLst>
                  <a:ext uri="{0D108BD9-81ED-4DB2-BD59-A6C34878D82A}">
                    <a16:rowId xmlns:a16="http://schemas.microsoft.com/office/drawing/2014/main" val="3436627337"/>
                  </a:ext>
                </a:extLst>
              </a:tr>
            </a:tbl>
          </a:graphicData>
        </a:graphic>
      </p:graphicFrame>
    </p:spTree>
    <p:extLst>
      <p:ext uri="{BB962C8B-B14F-4D97-AF65-F5344CB8AC3E}">
        <p14:creationId xmlns:p14="http://schemas.microsoft.com/office/powerpoint/2010/main" val="38569832"/>
      </p:ext>
    </p:extLst>
  </p:cSld>
  <p:clrMapOvr>
    <a:masterClrMapping/>
  </p:clrMapOvr>
</p:sld>
</file>

<file path=ppt/theme/theme1.xml><?xml version="1.0" encoding="utf-8"?>
<a:theme xmlns:a="http://schemas.openxmlformats.org/drawingml/2006/main" name="Office Theme">
  <a:themeElements>
    <a:clrScheme name="Blue Gray">
      <a:dk1>
        <a:sysClr val="windowText" lastClr="000000"/>
      </a:dk1>
      <a:lt1>
        <a:sysClr val="window" lastClr="FFFFFF"/>
      </a:lt1>
      <a:dk2>
        <a:srgbClr val="373545"/>
      </a:dk2>
      <a:lt2>
        <a:srgbClr val="CEDBE6"/>
      </a:lt2>
      <a:accent1>
        <a:srgbClr val="3494BA"/>
      </a:accent1>
      <a:accent2>
        <a:srgbClr val="BFBFBF"/>
      </a:accent2>
      <a:accent3>
        <a:srgbClr val="578793"/>
      </a:accent3>
      <a:accent4>
        <a:srgbClr val="7A8C8E"/>
      </a:accent4>
      <a:accent5>
        <a:srgbClr val="84ACB6"/>
      </a:accent5>
      <a:accent6>
        <a:srgbClr val="7F7F7F"/>
      </a:accent6>
      <a:hlink>
        <a:srgbClr val="6B9F25"/>
      </a:hlink>
      <a:folHlink>
        <a:srgbClr val="9F671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20825</TotalTime>
  <Words>603</Words>
  <Application>Microsoft Office PowerPoint</Application>
  <PresentationFormat>Widescreen</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Symbol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sophie snyder</cp:lastModifiedBy>
  <cp:revision>36</cp:revision>
  <dcterms:created xsi:type="dcterms:W3CDTF">2018-02-18T19:39:47Z</dcterms:created>
  <dcterms:modified xsi:type="dcterms:W3CDTF">2019-06-07T18:03:41Z</dcterms:modified>
</cp:coreProperties>
</file>