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6"/>
  </p:notesMasterIdLst>
  <p:sldIdLst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5693B-69B0-4B21-9381-B9E64ECE5A5F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50865-C0C4-4726-9297-A5098F41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2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B52F4-A5D3-4AEB-8D4A-D2A4694ABAA0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279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4F297-D3DE-4C72-AF94-6DBD891C2AAB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6C5B4-47B1-487C-9523-40D0EDBAB6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6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75CB8-95B1-4D99-90F3-DC0056D773F6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4AA91-F03D-414B-8CE3-7625DD7C3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42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B9E49-D9BD-4D96-BE4B-10DF08991BBF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DEF26-FD27-4AED-82C7-6CFD75C51F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992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 anchor="ctr"/>
          <a:lstStyle>
            <a:lvl1pPr marL="0" marR="64008" indent="0" algn="ctr">
              <a:buNone/>
              <a:defRPr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4F061570-7D8D-4F40-A36B-46975AE92638}" type="datetime4">
              <a:rPr lang="en-US" altLang="ko-KR" smtClean="0"/>
              <a:t>September 30, 2016</a:t>
            </a:fld>
            <a:endParaRPr lang="ko-KR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76200"/>
            <a:ext cx="243840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63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>
            <a:lvl1pPr>
              <a:defRPr sz="2800" u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ko-KR" dirty="0"/>
              <a:t>Click to 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92240"/>
            <a:ext cx="19202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95671FBC-E5AF-4446-B32E-BFCDDEFF2E17}" type="datetime4">
              <a:rPr lang="en-US" altLang="ko-KR" smtClean="0"/>
              <a:t>September 30, 2016</a:t>
            </a:fld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240" y="6492240"/>
            <a:ext cx="3657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09600"/>
          </a:xfrm>
        </p:spPr>
        <p:txBody>
          <a:bodyPr rtlCol="0">
            <a:normAutofit/>
          </a:bodyPr>
          <a:lstStyle>
            <a:lvl1pPr>
              <a:defRPr sz="3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695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43FE-9EDB-4FF6-A6C1-D3B667711197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486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4E-A470-4CAD-88A4-CFF39CD1AC7A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706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2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7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4297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EC73-4533-45F5-8D3C-49952B0BA1F5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5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225E-D0A4-4272-BDCB-E344DA526F19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498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F558-C893-484E-BDBD-C26C7831ED92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7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1C710DD-641D-4CF9-8D41-E29955CE3570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00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35826-A194-467F-A552-75A48B4F83D7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33CE9-9FC1-41A2-A653-C90E80977D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059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ko-KR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68BC8C-EF3D-410C-A3C7-6A69236A911E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8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9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3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192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87DF-F65F-4E08-BC8A-30E0257F3ED1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11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2551-AC89-43DD-ADF7-ED9D0E0572B0}" type="datetime4">
              <a:rPr lang="en-US" altLang="ko-KR" smtClean="0"/>
              <a:t>September 30, 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14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 anchor="ctr"/>
          <a:lstStyle>
            <a:lvl1pPr marL="0" marR="64008" indent="0" algn="ctr">
              <a:buNone/>
              <a:defRPr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/>
              <a:t>February 14, 2014</a:t>
            </a:r>
            <a:endParaRPr lang="ko-KR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76200"/>
            <a:ext cx="243840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876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>
            <a:lvl1pPr>
              <a:defRPr sz="2800" u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ko-KR" dirty="0"/>
              <a:t>Click to 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92240"/>
            <a:ext cx="19202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/>
              <a:t>February 14, 2014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240" y="6492240"/>
            <a:ext cx="3657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09600"/>
          </a:xfrm>
        </p:spPr>
        <p:txBody>
          <a:bodyPr rtlCol="0">
            <a:normAutofit/>
          </a:bodyPr>
          <a:lstStyle>
            <a:lvl1pPr>
              <a:defRPr sz="3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8388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8B78-C1BF-4692-A706-FE0CF7B207CA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4263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5045-A86F-4826-85B1-51D2F1C9AA88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0850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2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7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4297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F2D-B4DA-4091-A05E-F7B254AF022E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5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446D-03FB-4CEE-99FF-5AEF040E3015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414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C41-5842-49D6-AEA5-DEEFBCC1F2F4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79F5-46B3-4259-AEEA-2D84B34C9ABB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20F1B-DB5D-40AF-8D85-78F257970F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190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5C29077-07AE-4744-80CE-37F9E6A6B57F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9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ko-KR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C568B7-37B0-4F65-B662-8B4D284B951F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8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9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3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6202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8890-CC93-428F-8CB7-529D2C080BCF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54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81A3-DDCF-42A0-8796-FB14784A0CA7}" type="datetime1">
              <a:rPr lang="en-US" altLang="ko-KR" smtClean="0"/>
              <a:pPr/>
              <a:t>9/30/2016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6B2D-BD1C-4E1C-87E5-4646587AA700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DEBB8-0A2E-4084-9B13-87D7B7E071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0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D7EBC-7374-4859-AE47-089100129711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84D9E-B91C-4FAF-B2E1-4840FF4E63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78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A35E7-BA4E-47F9-B618-92C12E459FEE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98190-AA1A-4AE7-9880-CB14ECBA2D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28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5643F-841D-4830-8C60-C6B90DCD4C77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4F98-C5CF-4653-8A64-879617F53B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46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ABCE2-EFC5-4D8E-A731-0AC98397D589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637E4-78DC-4908-91AC-CA0774E14C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309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8D57-7DA8-45F0-BE13-A5BD504BF629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5C03A-10B1-46B1-BB5C-DA0A057777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9DB34A-48B9-4C47-A396-46BF5A7400E6}" type="datetime4">
              <a:rPr lang="en-US" altLang="ko-KR" smtClean="0"/>
              <a:t>September 30, 2016</a:t>
            </a:fld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B02BBD2-DBAD-4043-B042-2886013F89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1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accent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85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1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ko-KR" dirty="0"/>
              <a:t>Click to edit Master text styles</a:t>
            </a:r>
          </a:p>
          <a:p>
            <a:pPr lvl="1" eaLnBrk="1" latinLnBrk="0" hangingPunct="1"/>
            <a:r>
              <a:rPr kumimoji="0" lang="en-US" altLang="ko-KR" dirty="0"/>
              <a:t>Second level</a:t>
            </a:r>
          </a:p>
          <a:p>
            <a:pPr lvl="2" eaLnBrk="1" latinLnBrk="0" hangingPunct="1"/>
            <a:r>
              <a:rPr kumimoji="0" lang="en-US" altLang="ko-KR" dirty="0"/>
              <a:t>Third level</a:t>
            </a:r>
          </a:p>
          <a:p>
            <a:pPr lvl="3" eaLnBrk="1" latinLnBrk="0" hangingPunct="1"/>
            <a:r>
              <a:rPr kumimoji="0" lang="en-US" altLang="ko-KR" dirty="0"/>
              <a:t>Fourth level</a:t>
            </a:r>
          </a:p>
          <a:p>
            <a:pPr lvl="4" eaLnBrk="1" latinLnBrk="0" hangingPunct="1"/>
            <a:r>
              <a:rPr kumimoji="0" lang="en-US" altLang="ko-KR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77000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BEC995C4-17D0-4540-BA8B-484389FE46B3}" type="datetime4">
              <a:rPr lang="en-US" altLang="ko-KR" smtClean="0"/>
              <a:t>September 30, 2016</a:t>
            </a:fld>
            <a:endParaRPr lang="ko-KR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3004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972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6200" y="609600"/>
            <a:ext cx="8991600" cy="0"/>
          </a:xfrm>
          <a:prstGeom prst="line">
            <a:avLst/>
          </a:prstGeom>
          <a:ln w="3175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13" cstate="print"/>
          <a:srcRect r="59375"/>
          <a:stretch>
            <a:fillRect/>
          </a:stretch>
        </p:blipFill>
        <p:spPr bwMode="auto">
          <a:xfrm>
            <a:off x="8455946" y="0"/>
            <a:ext cx="688054" cy="68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137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rgbClr val="4F81BD"/>
          </a:solidFill>
          <a:effectLst/>
          <a:latin typeface="Trebuchet MS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rgbClr val="4F81BD"/>
        </a:buClr>
        <a:buSzPct val="68000"/>
        <a:buFont typeface="Wingdings 3"/>
        <a:buChar char=""/>
        <a:defRPr kumimoji="0" sz="2700" u="none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rgbClr val="4F81BD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85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1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ko-KR" dirty="0"/>
              <a:t>Click to edit Master text styles</a:t>
            </a:r>
          </a:p>
          <a:p>
            <a:pPr lvl="1" eaLnBrk="1" latinLnBrk="0" hangingPunct="1"/>
            <a:r>
              <a:rPr kumimoji="0" lang="en-US" altLang="ko-KR" dirty="0"/>
              <a:t>Second level</a:t>
            </a:r>
          </a:p>
          <a:p>
            <a:pPr lvl="2" eaLnBrk="1" latinLnBrk="0" hangingPunct="1"/>
            <a:r>
              <a:rPr kumimoji="0" lang="en-US" altLang="ko-KR" dirty="0"/>
              <a:t>Third level</a:t>
            </a:r>
          </a:p>
          <a:p>
            <a:pPr lvl="3" eaLnBrk="1" latinLnBrk="0" hangingPunct="1"/>
            <a:r>
              <a:rPr kumimoji="0" lang="en-US" altLang="ko-KR" dirty="0"/>
              <a:t>Fourth level</a:t>
            </a:r>
          </a:p>
          <a:p>
            <a:pPr lvl="4" eaLnBrk="1" latinLnBrk="0" hangingPunct="1"/>
            <a:r>
              <a:rPr kumimoji="0" lang="en-US" altLang="ko-KR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77000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0688F044-3175-4262-867B-BF92B886D4BA}" type="datetime1">
              <a:rPr lang="en-US" altLang="ko-KR" smtClean="0"/>
              <a:pPr/>
              <a:t>9/30/2016</a:t>
            </a:fld>
            <a:endParaRPr lang="ko-KR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3004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972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6200" y="609600"/>
            <a:ext cx="8991600" cy="0"/>
          </a:xfrm>
          <a:prstGeom prst="line">
            <a:avLst/>
          </a:prstGeom>
          <a:ln w="3175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13" cstate="print"/>
          <a:srcRect r="59375"/>
          <a:stretch>
            <a:fillRect/>
          </a:stretch>
        </p:blipFill>
        <p:spPr bwMode="auto">
          <a:xfrm>
            <a:off x="8455946" y="0"/>
            <a:ext cx="688054" cy="68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58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rgbClr val="4F81BD"/>
          </a:solidFill>
          <a:effectLst/>
          <a:latin typeface="Trebuchet MS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rgbClr val="4F81BD"/>
        </a:buClr>
        <a:buSzPct val="68000"/>
        <a:buFont typeface="Wingdings 3"/>
        <a:buChar char=""/>
        <a:defRPr kumimoji="0" sz="2700" u="none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rgbClr val="4F81BD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hong@rayman.sejo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94%8C%EB%A6%BD%ED%94%8C%EB%A1%AD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676400"/>
          </a:xfrm>
        </p:spPr>
        <p:txBody>
          <a:bodyPr>
            <a:normAutofit/>
          </a:bodyPr>
          <a:lstStyle/>
          <a:p>
            <a:r>
              <a:rPr lang="en-US" altLang="ko-KR" dirty="0"/>
              <a:t>Flip-flop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ubtitle 7"/>
          <p:cNvSpPr txBox="1">
            <a:spLocks/>
          </p:cNvSpPr>
          <p:nvPr/>
        </p:nvSpPr>
        <p:spPr>
          <a:xfrm>
            <a:off x="762000" y="3200400"/>
            <a:ext cx="7467600" cy="3048000"/>
          </a:xfrm>
          <a:prstGeom prst="rect">
            <a:avLst/>
          </a:prstGeom>
          <a:ln>
            <a:noFill/>
          </a:ln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68000"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YeJong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Joo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64008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68000"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64008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68000"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Mobile Media Processor Lab.,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Sejong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University</a:t>
            </a:r>
          </a:p>
          <a:p>
            <a:pPr marL="0" marR="64008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68000"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  <a:hlinkClick r:id="rId3"/>
            </a:endParaRPr>
          </a:p>
          <a:p>
            <a:pPr marL="0" marR="64008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68000"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hlinkClick r:id="rId3"/>
              </a:rPr>
              <a:t>yjjoo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hlinkClick r:id="rId3"/>
              </a:rPr>
              <a:t>@rayman.sejong.ac.kr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64008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F81BD"/>
              </a:buClr>
              <a:buSzPct val="68000"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http://rayman.sejong.ac.kr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0" y="6324600"/>
            <a:ext cx="2057400" cy="365760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3F640-7402-48F0-8642-DCB65C4649BA}" type="datetime4"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September 30, 2016</a:t>
            </a:fld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4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JK </a:t>
            </a:r>
            <a:r>
              <a:rPr lang="ko-KR" altLang="en-US"/>
              <a:t>플립플롭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14400" y="49530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차기상태 식    </a:t>
            </a: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q* = Jq</a:t>
            </a: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 + Kq</a:t>
            </a:r>
            <a:endParaRPr kumimoji="0" lang="en-US" altLang="ko-KR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661988" y="896938"/>
            <a:ext cx="4214812" cy="2773362"/>
            <a:chOff x="417" y="565"/>
            <a:chExt cx="2655" cy="1747"/>
          </a:xfrm>
        </p:grpSpPr>
        <p:pic>
          <p:nvPicPr>
            <p:cNvPr id="2766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" y="624"/>
              <a:ext cx="2655" cy="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1" name="Text Box 8"/>
            <p:cNvSpPr txBox="1">
              <a:spLocks noChangeArrowheads="1"/>
            </p:cNvSpPr>
            <p:nvPr/>
          </p:nvSpPr>
          <p:spPr bwMode="auto">
            <a:xfrm>
              <a:off x="434" y="565"/>
              <a:ext cx="64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표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6.7</a:t>
              </a:r>
            </a:p>
          </p:txBody>
        </p:sp>
      </p:grpSp>
      <p:grpSp>
        <p:nvGrpSpPr>
          <p:cNvPr id="27654" name="Group 11"/>
          <p:cNvGrpSpPr>
            <a:grpSpLocks/>
          </p:cNvGrpSpPr>
          <p:nvPr/>
        </p:nvGrpSpPr>
        <p:grpSpPr bwMode="auto">
          <a:xfrm>
            <a:off x="5181600" y="1011238"/>
            <a:ext cx="3505200" cy="2189162"/>
            <a:chOff x="3264" y="637"/>
            <a:chExt cx="2208" cy="1379"/>
          </a:xfrm>
        </p:grpSpPr>
        <p:pic>
          <p:nvPicPr>
            <p:cNvPr id="2765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92"/>
              <a:ext cx="2208" cy="1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3272" y="637"/>
              <a:ext cx="76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6.20</a:t>
              </a:r>
            </a:p>
          </p:txBody>
        </p:sp>
      </p:grpSp>
      <p:grpSp>
        <p:nvGrpSpPr>
          <p:cNvPr id="27655" name="Group 13"/>
          <p:cNvGrpSpPr>
            <a:grpSpLocks/>
          </p:cNvGrpSpPr>
          <p:nvPr/>
        </p:nvGrpSpPr>
        <p:grpSpPr bwMode="auto">
          <a:xfrm>
            <a:off x="5181600" y="3554413"/>
            <a:ext cx="3124200" cy="2770187"/>
            <a:chOff x="3264" y="2239"/>
            <a:chExt cx="1968" cy="1745"/>
          </a:xfrm>
        </p:grpSpPr>
        <p:pic>
          <p:nvPicPr>
            <p:cNvPr id="2765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276"/>
              <a:ext cx="1968" cy="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7" name="Text Box 12"/>
            <p:cNvSpPr txBox="1">
              <a:spLocks noChangeArrowheads="1"/>
            </p:cNvSpPr>
            <p:nvPr/>
          </p:nvSpPr>
          <p:spPr bwMode="auto">
            <a:xfrm>
              <a:off x="3278" y="2239"/>
              <a:ext cx="64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맵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6.2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B5EDC-5763-4FEF-A471-3E3EBCE5C5B9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45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JK </a:t>
            </a:r>
            <a:r>
              <a:rPr lang="ko-KR" altLang="en-US"/>
              <a:t>플립플롭 타이밍 도</a:t>
            </a:r>
          </a:p>
        </p:txBody>
      </p:sp>
      <p:grpSp>
        <p:nvGrpSpPr>
          <p:cNvPr id="28676" name="Group 6"/>
          <p:cNvGrpSpPr>
            <a:grpSpLocks/>
          </p:cNvGrpSpPr>
          <p:nvPr/>
        </p:nvGrpSpPr>
        <p:grpSpPr bwMode="auto">
          <a:xfrm>
            <a:off x="390525" y="1868488"/>
            <a:ext cx="7972425" cy="3195637"/>
            <a:chOff x="192" y="1123"/>
            <a:chExt cx="5328" cy="2205"/>
          </a:xfrm>
        </p:grpSpPr>
        <p:pic>
          <p:nvPicPr>
            <p:cNvPr id="2867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152"/>
              <a:ext cx="5328" cy="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194" y="1123"/>
              <a:ext cx="74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6.21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B9EA8B-69FA-4BDC-8687-973ACE6BC32F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70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https://ko.wikipedia.org/wiki/%ED%94%8C%EB%A6%BD%ED%94%8C%EB%A1%AD</a:t>
            </a:r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6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 </a:t>
            </a:r>
            <a:r>
              <a:rPr lang="ko-KR" altLang="en-US"/>
              <a:t>플립플롭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971800" y="304800"/>
            <a:ext cx="5029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- simple</a:t>
            </a:r>
          </a:p>
          <a:p>
            <a:pPr marL="0" marR="0" lvl="0" indent="0" defTabSz="91440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-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입력 신호가  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클럭 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Delay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되어 출력에 나타남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669925" y="1201738"/>
            <a:ext cx="5121275" cy="2217737"/>
            <a:chOff x="422" y="757"/>
            <a:chExt cx="3226" cy="1397"/>
          </a:xfrm>
        </p:grpSpPr>
        <p:pic>
          <p:nvPicPr>
            <p:cNvPr id="1946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816"/>
              <a:ext cx="3216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422" y="757"/>
              <a:ext cx="69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6.8</a:t>
              </a:r>
            </a:p>
          </p:txBody>
        </p:sp>
      </p:grp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488950" y="3830638"/>
            <a:ext cx="13049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650875" y="4183063"/>
            <a:ext cx="3235325" cy="1806575"/>
            <a:chOff x="704" y="2617"/>
            <a:chExt cx="2038" cy="1138"/>
          </a:xfrm>
        </p:grpSpPr>
        <p:pic>
          <p:nvPicPr>
            <p:cNvPr id="1946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" y="2646"/>
              <a:ext cx="2016" cy="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Text Box 11"/>
            <p:cNvSpPr txBox="1">
              <a:spLocks noChangeArrowheads="1"/>
            </p:cNvSpPr>
            <p:nvPr/>
          </p:nvSpPr>
          <p:spPr bwMode="auto">
            <a:xfrm>
              <a:off x="704" y="2617"/>
              <a:ext cx="7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6.9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C5CFAF-6374-43A1-B8F0-828C58790FFC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64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 </a:t>
            </a:r>
            <a:r>
              <a:rPr lang="ko-KR" altLang="en-US"/>
              <a:t>플립플롭 타이밍 도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1066800" y="5810250"/>
            <a:ext cx="657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*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입력은 다르지만 하강 에지 때의  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입력이 같으므로 출력은  위와 같음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774700" y="1039813"/>
            <a:ext cx="7607300" cy="4427537"/>
            <a:chOff x="488" y="487"/>
            <a:chExt cx="4792" cy="2789"/>
          </a:xfrm>
        </p:grpSpPr>
        <p:pic>
          <p:nvPicPr>
            <p:cNvPr id="2048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" y="528"/>
              <a:ext cx="4698" cy="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 Box 9"/>
            <p:cNvSpPr txBox="1">
              <a:spLocks noChangeArrowheads="1"/>
            </p:cNvSpPr>
            <p:nvPr/>
          </p:nvSpPr>
          <p:spPr bwMode="auto">
            <a:xfrm>
              <a:off x="488" y="487"/>
              <a:ext cx="7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6.10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B4F27-1F4E-494E-A6AC-B887F18CE885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79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개의 플립플롭 타이밍도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572000" y="1187450"/>
            <a:ext cx="43561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클럭 천이에서의 플립플롭의 동작은</a:t>
            </a:r>
          </a:p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  클럭 천이 바로 전의 입력 값에 의해 결정</a:t>
            </a:r>
          </a:p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-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따라서 같은 클럭을 사용하는 두개의</a:t>
            </a:r>
          </a:p>
          <a:p>
            <a:pPr marL="0" marR="0" lvl="0" indent="0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  플립플롭을 그림 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6.12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과 같이 연결가능</a:t>
            </a:r>
          </a:p>
        </p:txBody>
      </p:sp>
      <p:grpSp>
        <p:nvGrpSpPr>
          <p:cNvPr id="21509" name="Group 12"/>
          <p:cNvGrpSpPr>
            <a:grpSpLocks/>
          </p:cNvGrpSpPr>
          <p:nvPr/>
        </p:nvGrpSpPr>
        <p:grpSpPr bwMode="auto">
          <a:xfrm>
            <a:off x="650875" y="1201738"/>
            <a:ext cx="3359150" cy="1955800"/>
            <a:chOff x="410" y="625"/>
            <a:chExt cx="2254" cy="1364"/>
          </a:xfrm>
        </p:grpSpPr>
        <p:pic>
          <p:nvPicPr>
            <p:cNvPr id="2151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" y="666"/>
              <a:ext cx="2208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Text Box 7"/>
            <p:cNvSpPr txBox="1">
              <a:spLocks noChangeArrowheads="1"/>
            </p:cNvSpPr>
            <p:nvPr/>
          </p:nvSpPr>
          <p:spPr bwMode="auto">
            <a:xfrm>
              <a:off x="410" y="625"/>
              <a:ext cx="858" cy="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6.12</a:t>
              </a:r>
            </a:p>
          </p:txBody>
        </p:sp>
      </p:grpSp>
      <p:grpSp>
        <p:nvGrpSpPr>
          <p:cNvPr id="21510" name="Group 13"/>
          <p:cNvGrpSpPr>
            <a:grpSpLocks/>
          </p:cNvGrpSpPr>
          <p:nvPr/>
        </p:nvGrpSpPr>
        <p:grpSpPr bwMode="auto">
          <a:xfrm>
            <a:off x="600075" y="3468688"/>
            <a:ext cx="7724775" cy="2827337"/>
            <a:chOff x="378" y="2185"/>
            <a:chExt cx="4866" cy="1781"/>
          </a:xfrm>
        </p:grpSpPr>
        <p:pic>
          <p:nvPicPr>
            <p:cNvPr id="215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2239"/>
              <a:ext cx="4866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380" y="2185"/>
              <a:ext cx="72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6.13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EF01F-616C-49CB-83D7-BC91E5AFD2D3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32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비동기 입력</a:t>
            </a:r>
            <a:r>
              <a:rPr lang="en-US" altLang="ko-KR"/>
              <a:t>:  preset </a:t>
            </a:r>
            <a:r>
              <a:rPr lang="ko-KR" altLang="en-US"/>
              <a:t>과 </a:t>
            </a:r>
            <a:r>
              <a:rPr lang="en-US" altLang="ko-KR"/>
              <a:t>clear</a:t>
            </a:r>
          </a:p>
        </p:txBody>
      </p:sp>
      <p:grpSp>
        <p:nvGrpSpPr>
          <p:cNvPr id="22532" name="Group 10"/>
          <p:cNvGrpSpPr>
            <a:grpSpLocks/>
          </p:cNvGrpSpPr>
          <p:nvPr/>
        </p:nvGrpSpPr>
        <p:grpSpPr bwMode="auto">
          <a:xfrm>
            <a:off x="755650" y="1020763"/>
            <a:ext cx="4435475" cy="2212975"/>
            <a:chOff x="476" y="553"/>
            <a:chExt cx="2890" cy="1496"/>
          </a:xfrm>
        </p:grpSpPr>
        <p:pic>
          <p:nvPicPr>
            <p:cNvPr id="225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" y="610"/>
              <a:ext cx="2820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476" y="553"/>
              <a:ext cx="756" cy="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6.14</a:t>
              </a:r>
            </a:p>
          </p:txBody>
        </p:sp>
      </p:grp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812800" y="3649663"/>
            <a:ext cx="4449763" cy="2708275"/>
            <a:chOff x="1568" y="2221"/>
            <a:chExt cx="3043" cy="1904"/>
          </a:xfrm>
        </p:grpSpPr>
        <p:pic>
          <p:nvPicPr>
            <p:cNvPr id="2253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256"/>
              <a:ext cx="2931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568" y="2221"/>
              <a:ext cx="828" cy="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표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6.4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247E54-15BD-4839-A781-1BFE3593F171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6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Preset </a:t>
            </a:r>
            <a:r>
              <a:rPr lang="ko-KR" altLang="en-US"/>
              <a:t>과 </a:t>
            </a:r>
            <a:r>
              <a:rPr lang="en-US" altLang="ko-KR"/>
              <a:t>clear</a:t>
            </a:r>
            <a:r>
              <a:rPr lang="ko-KR" altLang="en-US"/>
              <a:t>의 타이밍</a:t>
            </a:r>
          </a:p>
        </p:txBody>
      </p:sp>
      <p:grpSp>
        <p:nvGrpSpPr>
          <p:cNvPr id="23556" name="Group 9"/>
          <p:cNvGrpSpPr>
            <a:grpSpLocks/>
          </p:cNvGrpSpPr>
          <p:nvPr/>
        </p:nvGrpSpPr>
        <p:grpSpPr bwMode="auto">
          <a:xfrm>
            <a:off x="341313" y="1716088"/>
            <a:ext cx="8274050" cy="3221037"/>
            <a:chOff x="215" y="1015"/>
            <a:chExt cx="5368" cy="1849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1075"/>
              <a:ext cx="5361" cy="1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215" y="1015"/>
              <a:ext cx="723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6.15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2CA7D7-C778-4236-AD74-CFDCA9EC4BD8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38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11"/>
          <p:cNvGrpSpPr>
            <a:grpSpLocks/>
          </p:cNvGrpSpPr>
          <p:nvPr/>
        </p:nvGrpSpPr>
        <p:grpSpPr bwMode="auto">
          <a:xfrm>
            <a:off x="641350" y="906463"/>
            <a:ext cx="6064250" cy="2635250"/>
            <a:chOff x="404" y="571"/>
            <a:chExt cx="3820" cy="1660"/>
          </a:xfrm>
        </p:grpSpPr>
        <p:pic>
          <p:nvPicPr>
            <p:cNvPr id="2458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624"/>
              <a:ext cx="3792" cy="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9" name="Text Box 8"/>
            <p:cNvSpPr txBox="1">
              <a:spLocks noChangeArrowheads="1"/>
            </p:cNvSpPr>
            <p:nvPr/>
          </p:nvSpPr>
          <p:spPr bwMode="auto">
            <a:xfrm>
              <a:off x="404" y="571"/>
              <a:ext cx="72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표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6.5</a:t>
              </a:r>
            </a:p>
          </p:txBody>
        </p:sp>
      </p:grp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SR </a:t>
            </a:r>
            <a:r>
              <a:rPr lang="ko-KR" altLang="en-US"/>
              <a:t>플립플롭 </a:t>
            </a:r>
            <a:r>
              <a:rPr lang="en-US" altLang="ko-KR"/>
              <a:t>: S(et), R(eset) </a:t>
            </a:r>
            <a:r>
              <a:rPr lang="ko-KR" altLang="en-US"/>
              <a:t>입력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572000" y="59436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차기상태 식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kumimoji="0" lang="en-US" altLang="ko-KR" sz="18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 q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* = </a:t>
            </a:r>
            <a:r>
              <a:rPr kumimoji="0" lang="en-US" altLang="ko-KR" sz="18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S + R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</a:t>
            </a:r>
            <a:r>
              <a:rPr kumimoji="0" lang="en-US" altLang="ko-KR" sz="18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q</a:t>
            </a:r>
            <a:endParaRPr kumimoji="0" lang="en-US" altLang="ko-KR" sz="1800" b="1" i="1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24582" name="Group 10"/>
          <p:cNvGrpSpPr>
            <a:grpSpLocks/>
          </p:cNvGrpSpPr>
          <p:nvPr/>
        </p:nvGrpSpPr>
        <p:grpSpPr bwMode="auto">
          <a:xfrm>
            <a:off x="755650" y="3916363"/>
            <a:ext cx="3549650" cy="1892300"/>
            <a:chOff x="476" y="2467"/>
            <a:chExt cx="2236" cy="1192"/>
          </a:xfrm>
        </p:grpSpPr>
        <p:pic>
          <p:nvPicPr>
            <p:cNvPr id="2458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96"/>
              <a:ext cx="2232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476" y="2467"/>
              <a:ext cx="88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6.16</a:t>
              </a:r>
            </a:p>
          </p:txBody>
        </p:sp>
      </p:grpSp>
      <p:grpSp>
        <p:nvGrpSpPr>
          <p:cNvPr id="24583" name="Group 13"/>
          <p:cNvGrpSpPr>
            <a:grpSpLocks/>
          </p:cNvGrpSpPr>
          <p:nvPr/>
        </p:nvGrpSpPr>
        <p:grpSpPr bwMode="auto">
          <a:xfrm>
            <a:off x="5280025" y="3154363"/>
            <a:ext cx="2949575" cy="2581275"/>
            <a:chOff x="3326" y="1987"/>
            <a:chExt cx="1858" cy="1626"/>
          </a:xfrm>
        </p:grpSpPr>
        <p:pic>
          <p:nvPicPr>
            <p:cNvPr id="2458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016"/>
              <a:ext cx="1824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Text Box 12"/>
            <p:cNvSpPr txBox="1">
              <a:spLocks noChangeArrowheads="1"/>
            </p:cNvSpPr>
            <p:nvPr/>
          </p:nvSpPr>
          <p:spPr bwMode="auto">
            <a:xfrm>
              <a:off x="3326" y="1987"/>
              <a:ext cx="63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맵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1918AF-9B22-40E7-966D-130F59474814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7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SR </a:t>
            </a:r>
            <a:r>
              <a:rPr lang="ko-KR" altLang="en-US"/>
              <a:t>플립플롭 타이밍 도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333375" y="1830388"/>
            <a:ext cx="8267700" cy="3214687"/>
            <a:chOff x="144" y="1147"/>
            <a:chExt cx="5472" cy="2229"/>
          </a:xfrm>
        </p:grpSpPr>
        <p:pic>
          <p:nvPicPr>
            <p:cNvPr id="2560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200"/>
              <a:ext cx="5472" cy="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146" y="1147"/>
              <a:ext cx="73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6.17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13E8EC-3500-4B66-95A2-FA4EA27703FC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98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 </a:t>
            </a:r>
            <a:r>
              <a:rPr lang="ko-KR" altLang="en-US"/>
              <a:t>플립플롭</a:t>
            </a:r>
            <a:r>
              <a:rPr lang="en-US" altLang="ko-KR"/>
              <a:t>: T(oggle)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차기 상태 식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q* = T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 q</a:t>
            </a: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26629" name="Group 9"/>
          <p:cNvGrpSpPr>
            <a:grpSpLocks/>
          </p:cNvGrpSpPr>
          <p:nvPr/>
        </p:nvGrpSpPr>
        <p:grpSpPr bwMode="auto">
          <a:xfrm>
            <a:off x="403225" y="925513"/>
            <a:ext cx="4016375" cy="2144712"/>
            <a:chOff x="254" y="583"/>
            <a:chExt cx="2530" cy="1351"/>
          </a:xfrm>
        </p:grpSpPr>
        <p:pic>
          <p:nvPicPr>
            <p:cNvPr id="2663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624"/>
              <a:ext cx="2496" cy="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254" y="583"/>
              <a:ext cx="76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표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6.6</a:t>
              </a:r>
            </a:p>
          </p:txBody>
        </p:sp>
      </p:grpSp>
      <p:grpSp>
        <p:nvGrpSpPr>
          <p:cNvPr id="26630" name="Group 11"/>
          <p:cNvGrpSpPr>
            <a:grpSpLocks/>
          </p:cNvGrpSpPr>
          <p:nvPr/>
        </p:nvGrpSpPr>
        <p:grpSpPr bwMode="auto">
          <a:xfrm>
            <a:off x="5003800" y="1058863"/>
            <a:ext cx="3530600" cy="1938337"/>
            <a:chOff x="3152" y="667"/>
            <a:chExt cx="2224" cy="1221"/>
          </a:xfrm>
        </p:grpSpPr>
        <p:pic>
          <p:nvPicPr>
            <p:cNvPr id="2663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672"/>
              <a:ext cx="2160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152" y="667"/>
              <a:ext cx="96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6.18</a:t>
              </a:r>
            </a:p>
          </p:txBody>
        </p:sp>
      </p:grpSp>
      <p:grpSp>
        <p:nvGrpSpPr>
          <p:cNvPr id="26631" name="Group 13"/>
          <p:cNvGrpSpPr>
            <a:grpSpLocks/>
          </p:cNvGrpSpPr>
          <p:nvPr/>
        </p:nvGrpSpPr>
        <p:grpSpPr bwMode="auto">
          <a:xfrm>
            <a:off x="266700" y="3697288"/>
            <a:ext cx="8172450" cy="2570162"/>
            <a:chOff x="144" y="2395"/>
            <a:chExt cx="5472" cy="1781"/>
          </a:xfrm>
        </p:grpSpPr>
        <p:pic>
          <p:nvPicPr>
            <p:cNvPr id="2663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448"/>
              <a:ext cx="5472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 Box 12"/>
            <p:cNvSpPr txBox="1">
              <a:spLocks noChangeArrowheads="1"/>
            </p:cNvSpPr>
            <p:nvPr/>
          </p:nvSpPr>
          <p:spPr bwMode="auto">
            <a:xfrm>
              <a:off x="158" y="2395"/>
              <a:ext cx="72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>
              <a:spAutoFit/>
            </a:bodyPr>
            <a:lstStyle>
              <a:lvl1pPr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그림 </a:t>
              </a: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6.19</a:t>
              </a: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511E3A-1EB0-43A6-B7C5-CE08B6D72AF8}" type="datetime4">
              <a:rPr lang="en-US" altLang="ko-KR" smtClean="0"/>
              <a:t>September 30, 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23697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3">
  <a:themeElements>
    <a:clrScheme name="ch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3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ch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198</Words>
  <Application>Microsoft Office PowerPoint</Application>
  <PresentationFormat>화면 슬라이드 쇼(4:3)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굴림</vt:lpstr>
      <vt:lpstr>맑은 고딕</vt:lpstr>
      <vt:lpstr>Arial</vt:lpstr>
      <vt:lpstr>Lucida Sans Unicode</vt:lpstr>
      <vt:lpstr>Symbol</vt:lpstr>
      <vt:lpstr>Times New Roman</vt:lpstr>
      <vt:lpstr>Trebuchet MS</vt:lpstr>
      <vt:lpstr>Verdana</vt:lpstr>
      <vt:lpstr>Wingdings 2</vt:lpstr>
      <vt:lpstr>Wingdings 3</vt:lpstr>
      <vt:lpstr>ch3</vt:lpstr>
      <vt:lpstr>Concourse</vt:lpstr>
      <vt:lpstr>1_Concourse</vt:lpstr>
      <vt:lpstr>Flip-flop</vt:lpstr>
      <vt:lpstr>D 플립플롭</vt:lpstr>
      <vt:lpstr>D 플립플롭 타이밍 도</vt:lpstr>
      <vt:lpstr>2개의 플립플롭 타이밍도</vt:lpstr>
      <vt:lpstr>비동기 입력:  preset 과 clear</vt:lpstr>
      <vt:lpstr>Preset 과 clear의 타이밍</vt:lpstr>
      <vt:lpstr>SR 플립플롭 : S(et), R(eset) 입력</vt:lpstr>
      <vt:lpstr>SR 플립플롭 타이밍 도</vt:lpstr>
      <vt:lpstr>T 플립플롭: T(oggle)</vt:lpstr>
      <vt:lpstr>JK 플립플롭</vt:lpstr>
      <vt:lpstr>JK 플립플롭 타이밍 도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</dc:title>
  <dc:creator>YJJOO</dc:creator>
  <cp:lastModifiedBy>YJJOO</cp:lastModifiedBy>
  <cp:revision>2</cp:revision>
  <dcterms:created xsi:type="dcterms:W3CDTF">2016-09-30T06:59:35Z</dcterms:created>
  <dcterms:modified xsi:type="dcterms:W3CDTF">2016-09-30T07:15:05Z</dcterms:modified>
</cp:coreProperties>
</file>