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71" r:id="rId2"/>
    <p:sldId id="286" r:id="rId3"/>
    <p:sldId id="258" r:id="rId4"/>
    <p:sldId id="309" r:id="rId5"/>
    <p:sldId id="310" r:id="rId6"/>
    <p:sldId id="311" r:id="rId7"/>
    <p:sldId id="289" r:id="rId8"/>
    <p:sldId id="291" r:id="rId9"/>
    <p:sldId id="292" r:id="rId10"/>
    <p:sldId id="312" r:id="rId11"/>
    <p:sldId id="313" r:id="rId12"/>
    <p:sldId id="320" r:id="rId13"/>
    <p:sldId id="294" r:id="rId14"/>
    <p:sldId id="314" r:id="rId15"/>
    <p:sldId id="315" r:id="rId16"/>
    <p:sldId id="316" r:id="rId17"/>
    <p:sldId id="317" r:id="rId18"/>
    <p:sldId id="318" r:id="rId19"/>
    <p:sldId id="319" r:id="rId20"/>
    <p:sldId id="295" r:id="rId21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나눔고딕 ExtraBold" panose="020D0904000000000000" pitchFamily="50" charset="-127"/>
      <p:bold r:id="rId27"/>
    </p:embeddedFont>
    <p:embeddedFont>
      <p:font typeface="나눔손글씨 펜" panose="03040600000000000000" pitchFamily="66" charset="-127"/>
      <p:regular r:id="rId28"/>
    </p:embeddedFont>
    <p:embeddedFont>
      <p:font typeface="-윤고딕330" panose="0203050400010101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04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4660"/>
  </p:normalViewPr>
  <p:slideViewPr>
    <p:cSldViewPr>
      <p:cViewPr varScale="1">
        <p:scale>
          <a:sx n="106" d="100"/>
          <a:sy n="106" d="100"/>
        </p:scale>
        <p:origin x="13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1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0/C</a:t>
            </a:r>
            <a:r>
              <a:rPr lang="en-US" altLang="ko-KR" baseline="0" dirty="0" smtClean="0"/>
              <a:t> = 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87C76-87D1-4B99-9B2A-271E6C8DC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6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0/C</a:t>
            </a:r>
            <a:r>
              <a:rPr lang="en-US" altLang="ko-KR" baseline="0" dirty="0" smtClean="0"/>
              <a:t> = 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87C76-87D1-4B99-9B2A-271E6C8DC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9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0/C</a:t>
            </a:r>
            <a:r>
              <a:rPr lang="en-US" altLang="ko-KR" baseline="0" dirty="0" smtClean="0"/>
              <a:t> = 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87C76-87D1-4B99-9B2A-271E6C8DC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6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그림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z="4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Vending Machine</a:t>
            </a:r>
            <a: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310608"/>
            <a:ext cx="4392488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endParaRPr lang="en-US" altLang="ko-KR" sz="2000" b="0" spc="-2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3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Digital System Final-term Project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5" name="그림 14" descr="별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8673" y="764703"/>
            <a:ext cx="437926" cy="33528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0" y="6280575"/>
            <a:ext cx="9144001" cy="577425"/>
            <a:chOff x="0" y="6280575"/>
            <a:chExt cx="9144001" cy="577425"/>
          </a:xfrm>
        </p:grpSpPr>
        <p:sp>
          <p:nvSpPr>
            <p:cNvPr id="23" name="이등변 삼각형 22"/>
            <p:cNvSpPr/>
            <p:nvPr/>
          </p:nvSpPr>
          <p:spPr>
            <a:xfrm rot="16200000" flipH="1">
              <a:off x="4283288" y="1997287"/>
              <a:ext cx="577425" cy="91440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rot="10800000" flipV="1">
              <a:off x="0" y="6381328"/>
              <a:ext cx="7380312" cy="47667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 flipV="1">
              <a:off x="0" y="6525344"/>
              <a:ext cx="8748464" cy="33265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 flipV="1">
              <a:off x="0" y="6669360"/>
              <a:ext cx="9036496" cy="1886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원호 26"/>
          <p:cNvSpPr/>
          <p:nvPr/>
        </p:nvSpPr>
        <p:spPr>
          <a:xfrm rot="8419753">
            <a:off x="6001851" y="4234330"/>
            <a:ext cx="2180855" cy="2178382"/>
          </a:xfrm>
          <a:prstGeom prst="arc">
            <a:avLst>
              <a:gd name="adj1" fmla="val 12402505"/>
              <a:gd name="adj2" fmla="val 1778384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호 28"/>
          <p:cNvSpPr/>
          <p:nvPr/>
        </p:nvSpPr>
        <p:spPr>
          <a:xfrm rot="9886549">
            <a:off x="8035313" y="4193630"/>
            <a:ext cx="979913" cy="1111730"/>
          </a:xfrm>
          <a:prstGeom prst="arc">
            <a:avLst>
              <a:gd name="adj1" fmla="val 15951283"/>
              <a:gd name="adj2" fmla="val 1981571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rot="16200000" flipH="1" flipV="1">
            <a:off x="5683560" y="3064904"/>
            <a:ext cx="6525344" cy="3955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 flipH="1" flipV="1">
            <a:off x="5755568" y="3280928"/>
            <a:ext cx="6669360" cy="1075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40152" y="699540"/>
            <a:ext cx="2561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/>
              <a:t>alu.v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begin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음료 뽑기 하지 않고 동전입력만 할 때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Drink = 1'b0;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음료 출력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초기화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case(state)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s0: begin Change = 1'b0;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s0;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 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자기자신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s1: begin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s1;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 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자기자신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s2: begin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s2;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 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자기자신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s3: begin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s3;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 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자기자신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s4: begin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s4;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//200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 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자기자신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s5: begin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s5;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//250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 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자기자신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s6: begin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s6;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//300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 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자기자신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s7: begin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s7;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//350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 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자기자신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s8: begin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s8;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//400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 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자기자신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endcase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endmodule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62696" y="699540"/>
            <a:ext cx="3339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/>
              <a:t>tb_vm.v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테스트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벤치의 경우 다양한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보이기 위해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상태를 고려해 보았습니다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원일 때 음료 뽑기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이외의 동전 입력 후 음료 뽑기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미만인 상태에서 음료 뽑기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일 때 음료 뽑기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이상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미만인 상태에서 음료 뽑기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일 때 음료 뽑기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초과일 때 음료 뽑기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 초과시켜 음료 한번 뽑고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잔돈에 동전 입력해 음료 한 번 더 뽑기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5133" y="25337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0901" y="2893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1203" y="2519995"/>
            <a:ext cx="13023949" cy="71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49148" y="2239827"/>
            <a:ext cx="288032" cy="1588"/>
          </a:xfrm>
          <a:prstGeom prst="straightConnector1">
            <a:avLst/>
          </a:prstGeom>
          <a:ln w="38100">
            <a:solidFill>
              <a:srgbClr val="BD004A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62696" y="699540"/>
            <a:ext cx="3339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/>
              <a:t>tb_vm.v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#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100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 = 2'b00; Select = 1;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원일 때 출력 </a:t>
            </a:r>
            <a:r>
              <a:rPr lang="ko-KR" altLang="en-US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시도</a:t>
            </a:r>
            <a:endParaRPr lang="ko-KR" altLang="ko-KR" kern="100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/>
            </a:endParaRPr>
          </a:p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</a:p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  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 = 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= 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입력제어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 = 0, Drink =0, Change =0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이므로 옳은 파형입니다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7544" y="2636912"/>
            <a:ext cx="288032" cy="1588"/>
          </a:xfrm>
          <a:prstGeom prst="straightConnector1">
            <a:avLst/>
          </a:prstGeom>
          <a:ln w="38100">
            <a:solidFill>
              <a:srgbClr val="BD004A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5133" y="25337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0901" y="2893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1203" y="2519995"/>
            <a:ext cx="13023949" cy="71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_x198941448" descr="EMB000015c0a5c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2" t="16852" r="45284" b="70583"/>
          <a:stretch/>
        </p:blipFill>
        <p:spPr bwMode="auto">
          <a:xfrm>
            <a:off x="848284" y="3417422"/>
            <a:ext cx="7447432" cy="21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62696" y="699540"/>
            <a:ext cx="3339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/>
              <a:t>tb_vm.v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#100 Coin = 2'b11; Select = 1; </a:t>
            </a:r>
            <a:r>
              <a:rPr lang="en-US" altLang="ko-KR" dirty="0">
                <a:solidFill>
                  <a:srgbClr val="00B050"/>
                </a:solidFill>
              </a:rPr>
              <a:t>//50</a:t>
            </a:r>
            <a:r>
              <a:rPr lang="ko-KR" altLang="en-US" dirty="0">
                <a:solidFill>
                  <a:srgbClr val="00B050"/>
                </a:solidFill>
              </a:rPr>
              <a:t>원 </a:t>
            </a:r>
            <a:r>
              <a:rPr lang="en-US" altLang="ko-KR" dirty="0">
                <a:solidFill>
                  <a:srgbClr val="00B050"/>
                </a:solidFill>
              </a:rPr>
              <a:t>100</a:t>
            </a:r>
            <a:r>
              <a:rPr lang="ko-KR" altLang="en-US" dirty="0">
                <a:solidFill>
                  <a:srgbClr val="00B050"/>
                </a:solidFill>
              </a:rPr>
              <a:t>원 이외의 동전 입력 후 출력 시도</a:t>
            </a:r>
          </a:p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</a:p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    </a:t>
            </a:r>
            <a:r>
              <a:rPr lang="en-US" altLang="ko-KR" b="1" dirty="0"/>
              <a:t>Coin = 3</a:t>
            </a:r>
            <a:r>
              <a:rPr lang="ko-KR" altLang="en-US" b="1" dirty="0"/>
              <a:t>이고 </a:t>
            </a:r>
            <a:r>
              <a:rPr lang="en-US" altLang="ko-KR" b="1" dirty="0"/>
              <a:t>Select = 1 </a:t>
            </a:r>
            <a:r>
              <a:rPr lang="ko-KR" altLang="en-US" b="1" dirty="0"/>
              <a:t>일 때 입력제어 </a:t>
            </a:r>
            <a:r>
              <a:rPr lang="en-US" altLang="ko-KR" b="1" dirty="0"/>
              <a:t>Control = 0, Drink =0, Change =0 </a:t>
            </a:r>
            <a:r>
              <a:rPr lang="ko-KR" altLang="en-US" b="1" dirty="0"/>
              <a:t>이므로 옳은 파형입니다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7544" y="2636912"/>
            <a:ext cx="288032" cy="1588"/>
          </a:xfrm>
          <a:prstGeom prst="straightConnector1">
            <a:avLst/>
          </a:prstGeom>
          <a:ln w="38100">
            <a:solidFill>
              <a:srgbClr val="BD004A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5133" y="25337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0901" y="2893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_x199045336" descr="EMB000015c0a5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5" t="17038" r="51515" b="70982"/>
          <a:stretch>
            <a:fillRect/>
          </a:stretch>
        </p:blipFill>
        <p:spPr bwMode="auto">
          <a:xfrm>
            <a:off x="948026" y="3341992"/>
            <a:ext cx="7247948" cy="263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62696" y="699540"/>
            <a:ext cx="3339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/>
              <a:t>tb_vm.v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2'b01; Select = 0;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//50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1;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150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 </a:t>
            </a:r>
            <a:r>
              <a:rPr lang="ko-KR" altLang="en-US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시도</a:t>
            </a:r>
            <a:endParaRPr lang="en-US" altLang="ko-KR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en-US" altLang="ko-KR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  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원이고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 = 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 입력제어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 = 0, Drink =0, Change =1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이므로 옳은 파형입니다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35133" y="2893127"/>
            <a:ext cx="288032" cy="1588"/>
          </a:xfrm>
          <a:prstGeom prst="straightConnector1">
            <a:avLst/>
          </a:prstGeom>
          <a:ln w="38100">
            <a:solidFill>
              <a:srgbClr val="BD004A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5133" y="25337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0901" y="2893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0765" y="2918526"/>
            <a:ext cx="11512321" cy="68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9029032" descr="EMB000015c0a5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6" t="15021" r="46562" b="69907"/>
          <a:stretch>
            <a:fillRect/>
          </a:stretch>
        </p:blipFill>
        <p:spPr bwMode="auto">
          <a:xfrm>
            <a:off x="1140765" y="3574165"/>
            <a:ext cx="6894121" cy="246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62696" y="699540"/>
            <a:ext cx="3339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/>
              <a:t>tb_vm.v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2'b01; Select = 0;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//50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1;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150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 </a:t>
            </a:r>
            <a:r>
              <a:rPr lang="ko-KR" altLang="en-US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시도</a:t>
            </a:r>
            <a:endParaRPr lang="en-US" altLang="ko-KR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2'b01; Select = 1;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//50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 시도</a:t>
            </a:r>
          </a:p>
          <a:p>
            <a:pPr fontAlgn="base"/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en-US" altLang="ko-KR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  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1, 2, 1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원이고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Coin 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 입력제어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 = 0, Drink =1, Change =0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이므로 옳은 파형입니다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9917" y="3168278"/>
            <a:ext cx="288032" cy="1588"/>
          </a:xfrm>
          <a:prstGeom prst="straightConnector1">
            <a:avLst/>
          </a:prstGeom>
          <a:ln w="38100">
            <a:solidFill>
              <a:srgbClr val="BD004A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5133" y="25337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0901" y="2893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0765" y="2918526"/>
            <a:ext cx="11512321" cy="68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59" y="3060422"/>
            <a:ext cx="11895777" cy="71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8124576" descr="EMB000015c0a5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5" t="16315" r="42090" b="69121"/>
          <a:stretch>
            <a:fillRect/>
          </a:stretch>
        </p:blipFill>
        <p:spPr bwMode="auto">
          <a:xfrm>
            <a:off x="611560" y="3730348"/>
            <a:ext cx="7788793" cy="236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62696" y="699540"/>
            <a:ext cx="3339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/>
              <a:t>tb_vm.v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0;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0;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100+100=200</a:t>
            </a:r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0;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//100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200+100=300</a:t>
            </a:r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2'b01; Select = 1;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//50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300+50=350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 시도</a:t>
            </a:r>
          </a:p>
          <a:p>
            <a:pPr fontAlgn="base"/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en-US" altLang="ko-KR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  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2, 2, 2, 1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350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원이고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Coin 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 입력제어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 = 0, Drink =1, Change =1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이므로 옳은 파형입니다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94724" y="3512572"/>
            <a:ext cx="288032" cy="1588"/>
          </a:xfrm>
          <a:prstGeom prst="straightConnector1">
            <a:avLst/>
          </a:prstGeom>
          <a:ln w="38100">
            <a:solidFill>
              <a:srgbClr val="BD004A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0901" y="2893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0765" y="2918526"/>
            <a:ext cx="11512321" cy="68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59" y="3060422"/>
            <a:ext cx="11895777" cy="71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58813" y="3383988"/>
            <a:ext cx="12153819" cy="68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99037304" descr="EMB000015c0a5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5" t="16014" r="38097" b="68655"/>
          <a:stretch>
            <a:fillRect/>
          </a:stretch>
        </p:blipFill>
        <p:spPr bwMode="auto">
          <a:xfrm>
            <a:off x="758814" y="4071376"/>
            <a:ext cx="7551671" cy="215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3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62696" y="699540"/>
            <a:ext cx="3339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/>
              <a:t>tb_vm.v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2'b01; Select = 0;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//50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150+50=200</a:t>
            </a:r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0;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200+100=300</a:t>
            </a:r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1;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300+100=400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 </a:t>
            </a:r>
            <a:r>
              <a:rPr lang="ko-KR" altLang="en-US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시도</a:t>
            </a:r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en-US" altLang="ko-KR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  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앞서 잔돈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150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원에서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1, 2, 2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원이고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Coin = 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 입력제어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 = 0, Drink =1, Change =1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이므로 옳은 파형입니다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08582" y="3219823"/>
            <a:ext cx="288032" cy="1588"/>
          </a:xfrm>
          <a:prstGeom prst="straightConnector1">
            <a:avLst/>
          </a:prstGeom>
          <a:ln w="38100">
            <a:solidFill>
              <a:srgbClr val="BD004A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0901" y="2893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0765" y="2918526"/>
            <a:ext cx="11512321" cy="68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59" y="3060422"/>
            <a:ext cx="11895777" cy="71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58813" y="3383988"/>
            <a:ext cx="12153819" cy="68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7971" y="3112435"/>
            <a:ext cx="12367759" cy="70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9033208" descr="EMB000015c0a5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24702" r="34982" b="56795"/>
          <a:stretch>
            <a:fillRect/>
          </a:stretch>
        </p:blipFill>
        <p:spPr bwMode="auto">
          <a:xfrm>
            <a:off x="627972" y="3801410"/>
            <a:ext cx="7779760" cy="238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62696" y="699540"/>
            <a:ext cx="3339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/>
              <a:t>tb_vm.v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0;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200+100=300</a:t>
            </a:r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0;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300+100=400</a:t>
            </a:r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2'b01; Select = 1; 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//50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400+50=450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 시도</a:t>
            </a:r>
          </a:p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en-US" altLang="ko-KR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    </a:t>
            </a:r>
          </a:p>
          <a:p>
            <a:pPr fontAlgn="base"/>
            <a:r>
              <a:rPr lang="en-US" altLang="ko-KR" b="1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  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앞서 잔돈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원에서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2, 2, 1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원이고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Coin 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 입력제어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 = 1, Drink =1, Change =1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이므로 옳은 파형입니다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08582" y="3219823"/>
            <a:ext cx="288032" cy="1588"/>
          </a:xfrm>
          <a:prstGeom prst="straightConnector1">
            <a:avLst/>
          </a:prstGeom>
          <a:ln w="38100">
            <a:solidFill>
              <a:srgbClr val="BD004A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0901" y="2893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0765" y="2918526"/>
            <a:ext cx="11512321" cy="68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59" y="3060422"/>
            <a:ext cx="11895777" cy="71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58813" y="3383988"/>
            <a:ext cx="12153819" cy="68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7971" y="3112435"/>
            <a:ext cx="12367759" cy="70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11558" y="3212726"/>
            <a:ext cx="11507533" cy="67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98227056" descr="EMB000015c0a6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7" t="23355" r="32986" b="60802"/>
          <a:stretch>
            <a:fillRect/>
          </a:stretch>
        </p:blipFill>
        <p:spPr bwMode="auto">
          <a:xfrm>
            <a:off x="611558" y="3882651"/>
            <a:ext cx="7912601" cy="196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62696" y="699540"/>
            <a:ext cx="3339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/>
              <a:t>tb_vm.v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1;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200+100=300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 시도</a:t>
            </a:r>
          </a:p>
          <a:p>
            <a:pPr fontAlgn="base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#100 Coin = 2'b10; Select = 1;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</a:t>
            </a:r>
            <a:r>
              <a:rPr lang="en-US" altLang="ko-KR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100+100=200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 </a:t>
            </a:r>
            <a:r>
              <a:rPr lang="ko-KR" altLang="en-US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시도</a:t>
            </a:r>
            <a:endParaRPr lang="en-US" altLang="ko-KR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endParaRPr lang="ko-KR" altLang="en-US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b="1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en-US" altLang="ko-KR" kern="1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  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앞서 잔돈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원에서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원이고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 = 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이고 입력제어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 = 0, Drink =1, Change =1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되고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잔돈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원에서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Coin = 2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한 번 더 입력되어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원이 되고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Select = 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입력제어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Control = 0, Drink =1, Change =0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이므로 옳은 파형입니다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31699" y="3461484"/>
            <a:ext cx="288032" cy="1588"/>
          </a:xfrm>
          <a:prstGeom prst="straightConnector1">
            <a:avLst/>
          </a:prstGeom>
          <a:ln w="38100">
            <a:solidFill>
              <a:srgbClr val="BD004A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0901" y="28931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0765" y="2918526"/>
            <a:ext cx="11512321" cy="68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59" y="3060422"/>
            <a:ext cx="11895777" cy="71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58813" y="3383988"/>
            <a:ext cx="12153819" cy="68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7971" y="3112435"/>
            <a:ext cx="12367759" cy="70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172172" y="3500859"/>
            <a:ext cx="11340991" cy="48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98596424" descr="EMB000015c0a6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6" t="25744" r="46243" b="62505"/>
          <a:stretch/>
        </p:blipFill>
        <p:spPr bwMode="auto">
          <a:xfrm>
            <a:off x="1155404" y="4507594"/>
            <a:ext cx="667464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" name="그림 20" descr="그림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5" name="그룹 27"/>
          <p:cNvGrpSpPr/>
          <p:nvPr/>
        </p:nvGrpSpPr>
        <p:grpSpPr>
          <a:xfrm>
            <a:off x="0" y="6280575"/>
            <a:ext cx="9144001" cy="577425"/>
            <a:chOff x="0" y="6280575"/>
            <a:chExt cx="9144001" cy="577425"/>
          </a:xfrm>
        </p:grpSpPr>
        <p:sp>
          <p:nvSpPr>
            <p:cNvPr id="29" name="이등변 삼각형 28"/>
            <p:cNvSpPr/>
            <p:nvPr/>
          </p:nvSpPr>
          <p:spPr>
            <a:xfrm rot="16200000" flipH="1">
              <a:off x="4283288" y="1997287"/>
              <a:ext cx="577425" cy="91440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rot="10800000" flipV="1">
              <a:off x="0" y="6381328"/>
              <a:ext cx="7380312" cy="47667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0800000" flipV="1">
              <a:off x="0" y="6525344"/>
              <a:ext cx="8748464" cy="33265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 flipV="1">
              <a:off x="0" y="6669360"/>
              <a:ext cx="9036496" cy="1886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 rot="16200000" flipH="1" flipV="1">
            <a:off x="5683560" y="3064904"/>
            <a:ext cx="6525344" cy="3955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 flipV="1">
            <a:off x="5755568" y="3280928"/>
            <a:ext cx="6669360" cy="1075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/>
          <p:cNvSpPr/>
          <p:nvPr/>
        </p:nvSpPr>
        <p:spPr>
          <a:xfrm rot="9886549">
            <a:off x="8035313" y="4193630"/>
            <a:ext cx="979913" cy="1111730"/>
          </a:xfrm>
          <a:prstGeom prst="arc">
            <a:avLst>
              <a:gd name="adj1" fmla="val 15951283"/>
              <a:gd name="adj2" fmla="val 1981571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/>
          <p:cNvSpPr/>
          <p:nvPr/>
        </p:nvSpPr>
        <p:spPr>
          <a:xfrm rot="8419753">
            <a:off x="6001851" y="4234330"/>
            <a:ext cx="2180855" cy="2178382"/>
          </a:xfrm>
          <a:prstGeom prst="arc">
            <a:avLst>
              <a:gd name="adj1" fmla="val 12402505"/>
              <a:gd name="adj2" fmla="val 1778384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rot="5582780">
            <a:off x="5713847" y="3359967"/>
            <a:ext cx="2972890" cy="3086732"/>
          </a:xfrm>
          <a:prstGeom prst="arc">
            <a:avLst>
              <a:gd name="adj1" fmla="val 16747599"/>
              <a:gd name="adj2" fmla="val 2103334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 descr="별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8833" y="802172"/>
            <a:ext cx="437926" cy="335287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539552" y="4084476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045468" y="4084476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부제목 2"/>
          <p:cNvSpPr txBox="1">
            <a:spLocks/>
          </p:cNvSpPr>
          <p:nvPr/>
        </p:nvSpPr>
        <p:spPr>
          <a:xfrm>
            <a:off x="548408" y="360902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01 </a:t>
            </a:r>
            <a:r>
              <a:rPr lang="ko-KR" altLang="en-US" sz="2400" b="1" spc="-2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</a:t>
            </a:r>
            <a:r>
              <a:rPr lang="ko-KR" altLang="en-US" sz="2400" b="1" spc="-2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요</a:t>
            </a:r>
            <a:r>
              <a:rPr kumimoji="0" lang="en-US" altLang="ko-KR" sz="2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4045468" y="362311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02 </a:t>
            </a:r>
            <a:r>
              <a:rPr kumimoji="0" lang="ko-KR" altLang="en-US" sz="2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소스코드 </a:t>
            </a:r>
            <a:r>
              <a:rPr kumimoji="0" lang="en-US" altLang="ko-KR" sz="2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&amp; </a:t>
            </a:r>
            <a:r>
              <a:rPr kumimoji="0" lang="ko-KR" altLang="en-US" sz="2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실행결과</a:t>
            </a:r>
            <a:endParaRPr kumimoji="0" lang="en-US" altLang="ko-KR" sz="2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214400" y="4083410"/>
            <a:ext cx="3312368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2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   </a:t>
            </a:r>
            <a:r>
              <a:rPr lang="ko-KR" altLang="en-US" sz="2400" spc="-2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자판기 </a:t>
            </a:r>
            <a:r>
              <a:rPr lang="ko-KR" altLang="en-US" sz="2000" spc="-2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설계 내용</a:t>
            </a:r>
            <a:endParaRPr lang="en-US" altLang="ko-KR" sz="2000" spc="-2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3671900" y="4114428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2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   Main </a:t>
            </a:r>
            <a:r>
              <a:rPr lang="ko-KR" altLang="en-US" sz="2000" spc="-2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소스</a:t>
            </a:r>
            <a:endParaRPr lang="en-US" altLang="ko-KR" sz="2000" spc="-2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2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     </a:t>
            </a:r>
            <a:r>
              <a:rPr lang="en-US" altLang="ko-KR" sz="2000" spc="-20" dirty="0" err="1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Testbench</a:t>
            </a:r>
            <a:r>
              <a:rPr lang="en-US" altLang="ko-KR" sz="2000" spc="-2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000" spc="-2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소스와 실행결과</a:t>
            </a:r>
            <a:endParaRPr lang="en-US" altLang="ko-KR" sz="2000" spc="-2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1309164" y="765499"/>
            <a:ext cx="71287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r">
              <a:lnSpc>
                <a:spcPts val="5600"/>
              </a:lnSpc>
            </a:pPr>
            <a:r>
              <a:rPr lang="ko-KR" altLang="en-US" sz="48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목차</a:t>
            </a:r>
            <a: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그림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0" y="6280575"/>
            <a:ext cx="9144001" cy="577425"/>
            <a:chOff x="0" y="6280575"/>
            <a:chExt cx="9144001" cy="577425"/>
          </a:xfrm>
        </p:grpSpPr>
        <p:sp>
          <p:nvSpPr>
            <p:cNvPr id="23" name="이등변 삼각형 22"/>
            <p:cNvSpPr/>
            <p:nvPr/>
          </p:nvSpPr>
          <p:spPr>
            <a:xfrm rot="16200000" flipH="1">
              <a:off x="4283288" y="1997287"/>
              <a:ext cx="577425" cy="9144001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rot="10800000" flipV="1">
              <a:off x="0" y="6381328"/>
              <a:ext cx="7380312" cy="47667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 flipV="1">
              <a:off x="0" y="6525344"/>
              <a:ext cx="8748464" cy="33265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 flipV="1">
              <a:off x="0" y="6669360"/>
              <a:ext cx="9036496" cy="1886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원호 26"/>
          <p:cNvSpPr/>
          <p:nvPr/>
        </p:nvSpPr>
        <p:spPr>
          <a:xfrm rot="8419753">
            <a:off x="6001851" y="4234330"/>
            <a:ext cx="2180855" cy="2178382"/>
          </a:xfrm>
          <a:prstGeom prst="arc">
            <a:avLst>
              <a:gd name="adj1" fmla="val 12402505"/>
              <a:gd name="adj2" fmla="val 1778384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호 28"/>
          <p:cNvSpPr/>
          <p:nvPr/>
        </p:nvSpPr>
        <p:spPr>
          <a:xfrm rot="9886549">
            <a:off x="8035313" y="4193630"/>
            <a:ext cx="979913" cy="1111730"/>
          </a:xfrm>
          <a:prstGeom prst="arc">
            <a:avLst>
              <a:gd name="adj1" fmla="val 15951283"/>
              <a:gd name="adj2" fmla="val 1981571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rot="16200000" flipH="1" flipV="1">
            <a:off x="5683560" y="3064904"/>
            <a:ext cx="6525344" cy="3955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 flipH="1" flipV="1">
            <a:off x="5755568" y="3280928"/>
            <a:ext cx="6669360" cy="1075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24" y="2469682"/>
            <a:ext cx="2383822" cy="1915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8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01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개요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20776" y="626785"/>
            <a:ext cx="4355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BD004A"/>
                </a:solidFill>
              </a:rPr>
              <a:t>[</a:t>
            </a:r>
            <a:r>
              <a:rPr lang="en-US" altLang="ko-KR" sz="4000" b="1" dirty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설계내용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18437"/>
              </p:ext>
            </p:extLst>
          </p:nvPr>
        </p:nvGraphicFramePr>
        <p:xfrm>
          <a:off x="899592" y="1844824"/>
          <a:ext cx="7102736" cy="4674960"/>
        </p:xfrm>
        <a:graphic>
          <a:graphicData uri="http://schemas.openxmlformats.org/drawingml/2006/table">
            <a:tbl>
              <a:tblPr/>
              <a:tblGrid>
                <a:gridCol w="962172"/>
                <a:gridCol w="3070282"/>
                <a:gridCol w="3070282"/>
              </a:tblGrid>
              <a:tr h="3261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INPUT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00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CLK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clock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nRESET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s0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으로 초기화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4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[1:0]Coin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parameter [1:0] Coin0 = 2'b00 : 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Coin50 = 2'b01 : 50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Coin100 = 2'b10 : 100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Select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음료선택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Select = 0 :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음료 뽑지 않고 동전입력만 받기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Select = 1 :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음료 뽑기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15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OUTPUT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00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Drink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선택된 음료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output, 200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 이상의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Coin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 있으며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Select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 때 출력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Control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제어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bit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입력 동전이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400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원이 넘어갈 경우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Control = 1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Change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잔돈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동전 입력 중일 때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뽑고 난 후 잔돈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잔돈이 있을 때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Change = 1,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없을 때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Change = 0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29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STATE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00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[3:0]state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원부터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400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 까지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가지 상태를 나타내기 위한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bit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parameter [3:0] s0=4'h0, s1=4'h1, s2=4'h2, s3=4'h3, s4=4'h4, s5=4'h5, s6=4'h6, s7=4'h7, s8=4'h8;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[3:0]next_state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다음 상태를 담을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4bit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819" marR="55819" marT="15432" marB="1543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30330" y="1405134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884248" y="1981198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568" y="3349350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13357" y="5073231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22800" y="5837746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4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17813" y="5765140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5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01989" y="4757028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6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296562" y="2729635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7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61829" y="1676408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8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64334" y="994712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0" name="구부러진 연결선 39"/>
          <p:cNvCxnSpPr/>
          <p:nvPr/>
        </p:nvCxnSpPr>
        <p:spPr>
          <a:xfrm rot="16200000" flipH="1">
            <a:off x="2196630" y="1853805"/>
            <a:ext cx="45466" cy="379304"/>
          </a:xfrm>
          <a:prstGeom prst="curvedConnector4">
            <a:avLst>
              <a:gd name="adj1" fmla="val -629248"/>
              <a:gd name="adj2" fmla="val 113988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양쪽 대괄호 56"/>
          <p:cNvSpPr/>
          <p:nvPr/>
        </p:nvSpPr>
        <p:spPr>
          <a:xfrm>
            <a:off x="561374" y="349304"/>
            <a:ext cx="2230854" cy="559416"/>
          </a:xfrm>
          <a:prstGeom prst="bracketPair">
            <a:avLst>
              <a:gd name="adj" fmla="val 19671"/>
            </a:avLst>
          </a:prstGeom>
          <a:ln w="44450">
            <a:solidFill>
              <a:srgbClr val="BD00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상태도 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동전 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78739" y="142590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3568" y="2852936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55694" y="4726269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71918" y="573738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580850" y="2165468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80932" y="430962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59276" y="5373216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96136" y="1056571"/>
            <a:ext cx="793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0, 1, 2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63" name="구부러진 연결선 62"/>
          <p:cNvCxnSpPr/>
          <p:nvPr/>
        </p:nvCxnSpPr>
        <p:spPr>
          <a:xfrm rot="16200000" flipH="1">
            <a:off x="4151949" y="1292531"/>
            <a:ext cx="45466" cy="379304"/>
          </a:xfrm>
          <a:prstGeom prst="curvedConnector4">
            <a:avLst>
              <a:gd name="adj1" fmla="val -629248"/>
              <a:gd name="adj2" fmla="val 113988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/>
          <p:nvPr/>
        </p:nvCxnSpPr>
        <p:spPr>
          <a:xfrm rot="16200000" flipH="1">
            <a:off x="968630" y="3205894"/>
            <a:ext cx="45466" cy="379304"/>
          </a:xfrm>
          <a:prstGeom prst="curvedConnector4">
            <a:avLst>
              <a:gd name="adj1" fmla="val -629248"/>
              <a:gd name="adj2" fmla="val 113988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endCxn id="18" idx="6"/>
          </p:cNvCxnSpPr>
          <p:nvPr/>
        </p:nvCxnSpPr>
        <p:spPr>
          <a:xfrm rot="16200000" flipH="1">
            <a:off x="3849091" y="5956241"/>
            <a:ext cx="242979" cy="135620"/>
          </a:xfrm>
          <a:prstGeom prst="curvedConnector4">
            <a:avLst>
              <a:gd name="adj1" fmla="val -69011"/>
              <a:gd name="adj2" fmla="val 268559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/>
          <p:nvPr/>
        </p:nvCxnSpPr>
        <p:spPr>
          <a:xfrm rot="16200000" flipH="1">
            <a:off x="6046891" y="1550510"/>
            <a:ext cx="45466" cy="379304"/>
          </a:xfrm>
          <a:prstGeom prst="curvedConnector4">
            <a:avLst>
              <a:gd name="adj1" fmla="val -629248"/>
              <a:gd name="adj2" fmla="val 113988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/>
          <p:nvPr/>
        </p:nvCxnSpPr>
        <p:spPr>
          <a:xfrm rot="16200000" flipH="1">
            <a:off x="7581624" y="2606257"/>
            <a:ext cx="45466" cy="379304"/>
          </a:xfrm>
          <a:prstGeom prst="curvedConnector4">
            <a:avLst>
              <a:gd name="adj1" fmla="val -629248"/>
              <a:gd name="adj2" fmla="val 113988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/>
          <p:nvPr/>
        </p:nvCxnSpPr>
        <p:spPr>
          <a:xfrm rot="16200000" flipH="1">
            <a:off x="5997270" y="5819965"/>
            <a:ext cx="242979" cy="135620"/>
          </a:xfrm>
          <a:prstGeom prst="curvedConnector4">
            <a:avLst>
              <a:gd name="adj1" fmla="val -69011"/>
              <a:gd name="adj2" fmla="val 268559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/>
          <p:nvPr/>
        </p:nvCxnSpPr>
        <p:spPr>
          <a:xfrm rot="16200000" flipH="1">
            <a:off x="1942536" y="5158655"/>
            <a:ext cx="242979" cy="135620"/>
          </a:xfrm>
          <a:prstGeom prst="curvedConnector4">
            <a:avLst>
              <a:gd name="adj1" fmla="val -69011"/>
              <a:gd name="adj2" fmla="val 268559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/>
          <p:nvPr/>
        </p:nvCxnSpPr>
        <p:spPr>
          <a:xfrm rot="16200000" flipH="1">
            <a:off x="7604710" y="4827736"/>
            <a:ext cx="242979" cy="135620"/>
          </a:xfrm>
          <a:prstGeom prst="curvedConnector4">
            <a:avLst>
              <a:gd name="adj1" fmla="val -69011"/>
              <a:gd name="adj2" fmla="val 268559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" idx="2"/>
          </p:cNvCxnSpPr>
          <p:nvPr/>
        </p:nvCxnSpPr>
        <p:spPr>
          <a:xfrm flipH="1">
            <a:off x="2499838" y="1712929"/>
            <a:ext cx="1330492" cy="452539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5" idx="3"/>
          </p:cNvCxnSpPr>
          <p:nvPr/>
        </p:nvCxnSpPr>
        <p:spPr>
          <a:xfrm flipH="1">
            <a:off x="1299158" y="2506637"/>
            <a:ext cx="675241" cy="99437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6" idx="4"/>
            <a:endCxn id="17" idx="1"/>
          </p:cNvCxnSpPr>
          <p:nvPr/>
        </p:nvCxnSpPr>
        <p:spPr>
          <a:xfrm>
            <a:off x="991363" y="3964940"/>
            <a:ext cx="612145" cy="1198442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123728" y="5475595"/>
            <a:ext cx="1344061" cy="548456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4038391" y="6098413"/>
            <a:ext cx="1579422" cy="138899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20" idx="3"/>
          </p:cNvCxnSpPr>
          <p:nvPr/>
        </p:nvCxnSpPr>
        <p:spPr>
          <a:xfrm flipV="1">
            <a:off x="6259276" y="5282467"/>
            <a:ext cx="1032864" cy="790468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20" idx="0"/>
            <a:endCxn id="21" idx="4"/>
          </p:cNvCxnSpPr>
          <p:nvPr/>
        </p:nvCxnSpPr>
        <p:spPr>
          <a:xfrm flipV="1">
            <a:off x="7509784" y="3345225"/>
            <a:ext cx="94573" cy="1411803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1" idx="1"/>
            <a:endCxn id="22" idx="6"/>
          </p:cNvCxnSpPr>
          <p:nvPr/>
        </p:nvCxnSpPr>
        <p:spPr>
          <a:xfrm flipH="1" flipV="1">
            <a:off x="6377419" y="1984203"/>
            <a:ext cx="1009294" cy="835583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007829" y="154750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6">
                      <a:alpha val="20000"/>
                    </a:schemeClr>
                  </a:solidFill>
                </a:ln>
                <a:solidFill>
                  <a:schemeClr val="accent6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dirty="0">
              <a:ln>
                <a:solidFill>
                  <a:schemeClr val="accent6">
                    <a:alpha val="20000"/>
                  </a:schemeClr>
                </a:solidFill>
              </a:ln>
              <a:solidFill>
                <a:schemeClr val="accent6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370497" y="261124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6">
                      <a:alpha val="20000"/>
                    </a:schemeClr>
                  </a:solidFill>
                </a:ln>
                <a:solidFill>
                  <a:schemeClr val="accent6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dirty="0">
              <a:ln>
                <a:solidFill>
                  <a:schemeClr val="accent6">
                    <a:alpha val="20000"/>
                  </a:schemeClr>
                </a:solidFill>
              </a:ln>
              <a:solidFill>
                <a:schemeClr val="accent6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99592" y="442782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6">
                      <a:alpha val="20000"/>
                    </a:schemeClr>
                  </a:solidFill>
                </a:ln>
                <a:solidFill>
                  <a:schemeClr val="accent6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dirty="0">
              <a:ln>
                <a:solidFill>
                  <a:schemeClr val="accent6">
                    <a:alpha val="20000"/>
                  </a:schemeClr>
                </a:solidFill>
              </a:ln>
              <a:solidFill>
                <a:schemeClr val="accent6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439901" y="575765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6">
                      <a:alpha val="20000"/>
                    </a:schemeClr>
                  </a:solidFill>
                </a:ln>
                <a:solidFill>
                  <a:schemeClr val="accent6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dirty="0">
              <a:ln>
                <a:solidFill>
                  <a:schemeClr val="accent6">
                    <a:alpha val="20000"/>
                  </a:schemeClr>
                </a:solidFill>
              </a:ln>
              <a:solidFill>
                <a:schemeClr val="accent6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664416" y="616786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6">
                      <a:alpha val="20000"/>
                    </a:schemeClr>
                  </a:solidFill>
                </a:ln>
                <a:solidFill>
                  <a:schemeClr val="accent6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dirty="0">
              <a:ln>
                <a:solidFill>
                  <a:schemeClr val="accent6">
                    <a:alpha val="20000"/>
                  </a:schemeClr>
                </a:solidFill>
              </a:ln>
              <a:solidFill>
                <a:schemeClr val="accent6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724811" y="5639933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6">
                      <a:alpha val="20000"/>
                    </a:schemeClr>
                  </a:solidFill>
                </a:ln>
                <a:solidFill>
                  <a:schemeClr val="accent6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dirty="0">
              <a:ln>
                <a:solidFill>
                  <a:schemeClr val="accent6">
                    <a:alpha val="20000"/>
                  </a:schemeClr>
                </a:solidFill>
              </a:ln>
              <a:solidFill>
                <a:schemeClr val="accent6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568944" y="386646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6">
                      <a:alpha val="20000"/>
                    </a:schemeClr>
                  </a:solidFill>
                </a:ln>
                <a:solidFill>
                  <a:schemeClr val="accent6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dirty="0">
              <a:ln>
                <a:solidFill>
                  <a:schemeClr val="accent6">
                    <a:alpha val="20000"/>
                  </a:schemeClr>
                </a:solidFill>
              </a:ln>
              <a:solidFill>
                <a:schemeClr val="accent6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724811" y="2003110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6">
                      <a:alpha val="20000"/>
                    </a:schemeClr>
                  </a:solidFill>
                </a:ln>
                <a:solidFill>
                  <a:schemeClr val="accent6"/>
                </a:solidFill>
                <a:latin typeface="-윤고딕330" pitchFamily="18" charset="-127"/>
                <a:ea typeface="-윤고딕330" pitchFamily="18" charset="-127"/>
              </a:rPr>
              <a:t>1, 2</a:t>
            </a:r>
            <a:endParaRPr lang="ko-KR" altLang="en-US" dirty="0">
              <a:ln>
                <a:solidFill>
                  <a:schemeClr val="accent6">
                    <a:alpha val="20000"/>
                  </a:schemeClr>
                </a:solidFill>
              </a:ln>
              <a:solidFill>
                <a:schemeClr val="accent6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33" name="직선 화살표 연결선 132"/>
          <p:cNvCxnSpPr>
            <a:stCxn id="4" idx="3"/>
            <a:endCxn id="16" idx="6"/>
          </p:cNvCxnSpPr>
          <p:nvPr/>
        </p:nvCxnSpPr>
        <p:spPr>
          <a:xfrm flipH="1">
            <a:off x="1299158" y="1930573"/>
            <a:ext cx="2621323" cy="1726572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5" idx="4"/>
            <a:endCxn id="17" idx="0"/>
          </p:cNvCxnSpPr>
          <p:nvPr/>
        </p:nvCxnSpPr>
        <p:spPr>
          <a:xfrm flipH="1">
            <a:off x="1821152" y="2596788"/>
            <a:ext cx="370891" cy="2476443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1297435" y="3747086"/>
            <a:ext cx="2338461" cy="2077513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8" idx="0"/>
          </p:cNvCxnSpPr>
          <p:nvPr/>
        </p:nvCxnSpPr>
        <p:spPr>
          <a:xfrm flipV="1">
            <a:off x="3730595" y="5009569"/>
            <a:ext cx="3483966" cy="828177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endCxn id="19" idx="1"/>
          </p:cNvCxnSpPr>
          <p:nvPr/>
        </p:nvCxnSpPr>
        <p:spPr>
          <a:xfrm>
            <a:off x="2219363" y="5475595"/>
            <a:ext cx="3488601" cy="379696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9" idx="0"/>
            <a:endCxn id="21" idx="3"/>
          </p:cNvCxnSpPr>
          <p:nvPr/>
        </p:nvCxnSpPr>
        <p:spPr>
          <a:xfrm flipV="1">
            <a:off x="5925608" y="3255074"/>
            <a:ext cx="1461105" cy="2510066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20" idx="1"/>
            <a:endCxn id="22" idx="5"/>
          </p:cNvCxnSpPr>
          <p:nvPr/>
        </p:nvCxnSpPr>
        <p:spPr>
          <a:xfrm flipH="1" flipV="1">
            <a:off x="6287268" y="2201847"/>
            <a:ext cx="1004872" cy="2645332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2831787" y="259678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dirty="0">
              <a:ln>
                <a:solidFill>
                  <a:srgbClr val="00B0F0">
                    <a:alpha val="20000"/>
                  </a:srgbClr>
                </a:solidFill>
              </a:ln>
              <a:solidFill>
                <a:srgbClr val="00B0F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054309" y="344911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dirty="0">
              <a:ln>
                <a:solidFill>
                  <a:srgbClr val="00B0F0">
                    <a:alpha val="20000"/>
                  </a:srgbClr>
                </a:solidFill>
              </a:ln>
              <a:solidFill>
                <a:srgbClr val="00B0F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669677" y="4678925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dirty="0">
              <a:ln>
                <a:solidFill>
                  <a:srgbClr val="00B0F0">
                    <a:alpha val="20000"/>
                  </a:srgbClr>
                </a:solidFill>
              </a:ln>
              <a:solidFill>
                <a:srgbClr val="00B0F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673508" y="5276787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dirty="0">
              <a:ln>
                <a:solidFill>
                  <a:srgbClr val="00B0F0">
                    <a:alpha val="20000"/>
                  </a:srgbClr>
                </a:solidFill>
              </a:ln>
              <a:solidFill>
                <a:srgbClr val="00B0F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267987" y="507323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dirty="0">
              <a:ln>
                <a:solidFill>
                  <a:srgbClr val="00B0F0">
                    <a:alpha val="20000"/>
                  </a:srgbClr>
                </a:solidFill>
              </a:ln>
              <a:solidFill>
                <a:srgbClr val="00B0F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6320332" y="4251883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dirty="0">
              <a:ln>
                <a:solidFill>
                  <a:srgbClr val="00B0F0">
                    <a:alpha val="20000"/>
                  </a:srgbClr>
                </a:solidFill>
              </a:ln>
              <a:solidFill>
                <a:srgbClr val="00B0F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6300192" y="293385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dirty="0">
              <a:ln>
                <a:solidFill>
                  <a:srgbClr val="00B0F0">
                    <a:alpha val="20000"/>
                  </a:srgbClr>
                </a:solidFill>
              </a:ln>
              <a:solidFill>
                <a:srgbClr val="00B0F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4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30330" y="1405134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884248" y="1981198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568" y="3349350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13357" y="5073231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22800" y="5837746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4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17813" y="5765140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5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01989" y="4757028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6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296562" y="2729635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7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61829" y="1676408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8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rot="16200000" flipH="1">
            <a:off x="4139952" y="1368613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92560" y="1034098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0/C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= 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0" name="구부러진 연결선 39"/>
          <p:cNvCxnSpPr/>
          <p:nvPr/>
        </p:nvCxnSpPr>
        <p:spPr>
          <a:xfrm rot="16200000" flipH="1">
            <a:off x="2192043" y="1984203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710643" y="155679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0/C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= 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2" name="구부러진 연결선 41"/>
          <p:cNvCxnSpPr/>
          <p:nvPr/>
        </p:nvCxnSpPr>
        <p:spPr>
          <a:xfrm rot="16200000" flipH="1">
            <a:off x="984893" y="3325806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08184" y="281281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0/C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= 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4" name="구부러진 연결선 43"/>
          <p:cNvCxnSpPr/>
          <p:nvPr/>
        </p:nvCxnSpPr>
        <p:spPr>
          <a:xfrm rot="16200000" flipH="1">
            <a:off x="1801138" y="5045404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329602" y="4726269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0/C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= 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6" name="구부러진 연결선 45"/>
          <p:cNvCxnSpPr/>
          <p:nvPr/>
        </p:nvCxnSpPr>
        <p:spPr>
          <a:xfrm rot="16200000" flipH="1">
            <a:off x="3760149" y="5831187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83968" y="55120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0/C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= 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8" name="구부러진 연결선 47"/>
          <p:cNvCxnSpPr/>
          <p:nvPr/>
        </p:nvCxnSpPr>
        <p:spPr>
          <a:xfrm rot="16200000" flipH="1">
            <a:off x="5910303" y="5745721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438767" y="5426586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0/C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= 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50" name="구부러진 연결선 49"/>
          <p:cNvCxnSpPr/>
          <p:nvPr/>
        </p:nvCxnSpPr>
        <p:spPr>
          <a:xfrm rot="16200000" flipH="1">
            <a:off x="7507268" y="4737609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912152" y="4224856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0/C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= 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52" name="구부러진 연결선 51"/>
          <p:cNvCxnSpPr/>
          <p:nvPr/>
        </p:nvCxnSpPr>
        <p:spPr>
          <a:xfrm rot="16200000" flipH="1">
            <a:off x="7596336" y="2710216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967227" y="2164740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0/C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= 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54" name="구부러진 연결선 53"/>
          <p:cNvCxnSpPr/>
          <p:nvPr/>
        </p:nvCxnSpPr>
        <p:spPr>
          <a:xfrm rot="16200000" flipH="1">
            <a:off x="6061921" y="1656989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590385" y="1337854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0/C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= 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7" name="양쪽 대괄호 56"/>
          <p:cNvSpPr/>
          <p:nvPr/>
        </p:nvSpPr>
        <p:spPr>
          <a:xfrm>
            <a:off x="561374" y="349304"/>
            <a:ext cx="2230854" cy="559416"/>
          </a:xfrm>
          <a:prstGeom prst="bracketPair">
            <a:avLst>
              <a:gd name="adj" fmla="val 19671"/>
            </a:avLst>
          </a:prstGeom>
          <a:ln w="44450">
            <a:solidFill>
              <a:srgbClr val="BD00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상태도 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음료 입력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 = 0</a:t>
            </a:r>
            <a:endParaRPr lang="ko-KR" altLang="en-US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9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화살표 연결선 57"/>
          <p:cNvCxnSpPr>
            <a:endCxn id="18" idx="7"/>
          </p:cNvCxnSpPr>
          <p:nvPr/>
        </p:nvCxnSpPr>
        <p:spPr>
          <a:xfrm flipH="1">
            <a:off x="3948239" y="2138100"/>
            <a:ext cx="1977371" cy="378979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92043" y="2973232"/>
            <a:ext cx="5317742" cy="240779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299158" y="3789039"/>
            <a:ext cx="5983140" cy="11521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5" idx="5"/>
          </p:cNvCxnSpPr>
          <p:nvPr/>
        </p:nvCxnSpPr>
        <p:spPr>
          <a:xfrm flipH="1" flipV="1">
            <a:off x="2409687" y="2506637"/>
            <a:ext cx="3515921" cy="344264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830330" y="1405134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884248" y="1981198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1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568" y="3349350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13357" y="5073231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22800" y="5837746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4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17813" y="5765140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5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01989" y="4757028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6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296562" y="2729635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7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61829" y="1676408"/>
            <a:ext cx="615590" cy="615590"/>
          </a:xfrm>
          <a:prstGeom prst="ellipse">
            <a:avLst/>
          </a:prstGeom>
          <a:solidFill>
            <a:srgbClr val="BD0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S</a:t>
            </a:r>
            <a:r>
              <a:rPr lang="en-US" altLang="ko-KR" sz="1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8</a:t>
            </a:r>
            <a:endParaRPr lang="ko-KR" altLang="en-US" sz="1300" dirty="0">
              <a:ln>
                <a:solidFill>
                  <a:schemeClr val="bg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rot="16200000" flipH="1">
            <a:off x="4139952" y="1368613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38482" y="786190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1/D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=0, C=0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0" name="구부러진 연결선 39"/>
          <p:cNvCxnSpPr/>
          <p:nvPr/>
        </p:nvCxnSpPr>
        <p:spPr>
          <a:xfrm rot="16200000" flipH="1">
            <a:off x="2192043" y="1984203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/>
          <p:nvPr/>
        </p:nvCxnSpPr>
        <p:spPr>
          <a:xfrm rot="16200000" flipH="1">
            <a:off x="984893" y="3325806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/>
          <p:nvPr/>
        </p:nvCxnSpPr>
        <p:spPr>
          <a:xfrm rot="16200000" flipH="1">
            <a:off x="1801138" y="5045404"/>
            <a:ext cx="307795" cy="307795"/>
          </a:xfrm>
          <a:prstGeom prst="curvedConnector4">
            <a:avLst>
              <a:gd name="adj1" fmla="val -88417"/>
              <a:gd name="adj2" fmla="val 191953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양쪽 대괄호 56"/>
          <p:cNvSpPr/>
          <p:nvPr/>
        </p:nvSpPr>
        <p:spPr>
          <a:xfrm>
            <a:off x="561374" y="349304"/>
            <a:ext cx="2230854" cy="559416"/>
          </a:xfrm>
          <a:prstGeom prst="bracketPair">
            <a:avLst>
              <a:gd name="adj" fmla="val 19671"/>
            </a:avLst>
          </a:prstGeom>
          <a:ln w="44450">
            <a:solidFill>
              <a:srgbClr val="BD00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상태도 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음료 입력</a:t>
            </a:r>
            <a:r>
              <a:rPr lang="en-US" altLang="ko-KR" dirty="0" smtClean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 = 1</a:t>
            </a:r>
            <a:endParaRPr lang="ko-KR" altLang="en-US" dirty="0" smtClean="0">
              <a:ln>
                <a:solidFill>
                  <a:schemeClr val="tx1">
                    <a:alpha val="2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화살표 연결선 2"/>
          <p:cNvCxnSpPr>
            <a:stCxn id="18" idx="0"/>
          </p:cNvCxnSpPr>
          <p:nvPr/>
        </p:nvCxnSpPr>
        <p:spPr>
          <a:xfrm flipV="1">
            <a:off x="3730595" y="2020724"/>
            <a:ext cx="407530" cy="381702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907704" y="1412776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1/D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=0, C=1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2186" y="2729635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1/D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=0, C=1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98284" y="4418474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1/D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=0, C=1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 rot="2662901">
            <a:off x="4835764" y="5069201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1/D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=1, C=1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 rot="605656">
            <a:off x="5917533" y="4458060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1/D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=1, C=1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 rot="20130610">
            <a:off x="5993624" y="3053139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1/D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=1, C=1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 rot="17913973">
            <a:off x="4763136" y="2538558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1/D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=1, C=1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 rot="5773502">
            <a:off x="3331237" y="5030025"/>
            <a:ext cx="1308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1/D</a:t>
            </a:r>
            <a:r>
              <a:rPr lang="en-US" altLang="ko-KR" sz="1600" baseline="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=1, C=0</a:t>
            </a:r>
            <a:endParaRPr lang="ko-KR" altLang="en-US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1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8549" y="699540"/>
            <a:ext cx="25635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</a:t>
            </a:r>
            <a:r>
              <a:rPr lang="en-US" altLang="ko-KR" sz="4000" b="1" dirty="0" err="1" smtClean="0"/>
              <a:t>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4938" y="1865593"/>
            <a:ext cx="83415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always @(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posedge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CLK or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negedge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nRESET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begin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if(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nRESET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== 0)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&lt;= s0; //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begin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case(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sz="1200" b="1" dirty="0" err="1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상태별로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분기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s0: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(Coin == 2'b01) begin state &lt;= s1; Control = 0; 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원일 때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s1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if(Coin == 2'b10) begin state &lt;= s2; Control = 0; end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원일 때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s2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begin state &lt;= s0; Control = 0; end /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원일 때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s0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s1: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if(Coin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 2'b01) begin state &lt;= s2; Control = 0; end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if(Coin == 2'b10) begin state &lt;= s3; Control = 0; end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begin state &lt;= s1; Control = 0; end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s2: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if(Coin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 2'b01) begin state &lt;= s3; Control = 0; end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if(Coin == 2'b10) begin state &lt;= s4; Control = 0; end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begin state &lt;= s2; Control = 0;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			&lt;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소스중략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8549" y="699540"/>
            <a:ext cx="25635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</a:t>
            </a:r>
            <a:r>
              <a:rPr lang="en-US" altLang="ko-KR" sz="4000" b="1" dirty="0" err="1" smtClean="0"/>
              <a:t>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b="1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s7: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//350</a:t>
            </a:r>
            <a:r>
              <a:rPr lang="ko-KR" altLang="en-US" sz="12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en-US" altLang="ko-KR" sz="1200" b="1" dirty="0" smtClean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if(Coin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 2'b01) begin state &lt;= s8; Control = 0; end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if(Coin == 2'b10) begin state &lt;= s8; Control = 1; end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입력일 경우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초과이므로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s8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begin state &lt;= s7; Control = 0; end</a:t>
            </a:r>
          </a:p>
          <a:p>
            <a:pPr fontAlgn="base">
              <a:lnSpc>
                <a:spcPct val="150000"/>
              </a:lnSpc>
            </a:pP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s8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//400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if(Coin == 2'b01) begin state &lt;= s8; Control = 1; end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else if(Coin == 2'b10) begin state &lt;= s8; Control = 1; end </a:t>
            </a:r>
            <a:r>
              <a:rPr lang="en-US" altLang="ko-KR" sz="12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입력 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초과이므로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s8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begin state &lt;= s8; Control = 0; end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 : state &lt;= s0;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endcase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11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02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000" spc="-100" dirty="0" smtClean="0">
                <a:latin typeface="나눔고딕 ExtraBold" pitchFamily="50" charset="-127"/>
                <a:ea typeface="나눔고딕 ExtraBold" pitchFamily="50" charset="-127"/>
              </a:rPr>
              <a:t>소스 코드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rgbClr val="BD004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40152" y="699540"/>
            <a:ext cx="2561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rgbClr val="BD004A"/>
                </a:solidFill>
              </a:rPr>
              <a:t>  [</a:t>
            </a:r>
            <a:r>
              <a:rPr lang="en-US" altLang="ko-KR" sz="4000" b="1" dirty="0" smtClean="0">
                <a:solidFill>
                  <a:srgbClr val="BD0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</a:t>
            </a:r>
            <a:r>
              <a:rPr lang="en-US" altLang="ko-KR" sz="4000" b="1" dirty="0" err="1"/>
              <a:t>alu.v</a:t>
            </a:r>
            <a:r>
              <a:rPr lang="en-US" altLang="ko-KR" sz="4000" b="1" dirty="0" smtClean="0">
                <a:solidFill>
                  <a:srgbClr val="BD004A"/>
                </a:solidFill>
              </a:rPr>
              <a:t>]</a:t>
            </a:r>
            <a:endParaRPr lang="ko-KR" altLang="en-US" sz="4000" b="1" dirty="0">
              <a:solidFill>
                <a:srgbClr val="BD004A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9505" y="1950623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always @(state or Select) begin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if(Select == 1) begin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음료를 뽑기를 시도할 때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Drink = 1'b0;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음료 출력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초기화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case(state)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s0: begin Drink = 1'b0; Change = 1'b0;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s0;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 </a:t>
            </a:r>
            <a:r>
              <a:rPr lang="en-US" altLang="ko-KR" sz="12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출력할 경우 음료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s0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s1: begin Drink = 1'b0;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s1;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 </a:t>
            </a:r>
            <a:r>
              <a:rPr lang="en-US" altLang="ko-KR" sz="12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출력할 경우 음료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s1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s2: begin Drink = 1'b0;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s2;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출력할 경우 음료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s2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s3: begin Drink = 1'b0;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s3;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//150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출력할 경우 음료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s3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s4: begin Drink = 1'b1; Change = 1'h0;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s0;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 </a:t>
            </a:r>
            <a:r>
              <a:rPr lang="en-US" altLang="ko-KR" sz="12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출력할 경우 음료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s0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s5: begin Drink = 1'b1;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s1;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//250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출력할 경우 음료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s1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s6: begin Drink = 1'b1;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s2;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 </a:t>
            </a:r>
            <a:r>
              <a:rPr lang="en-US" altLang="ko-KR" sz="12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출력할 경우 음료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s2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s7: begin Drink = 1'b1;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s3;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//350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출력할 경우 음료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s3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s8: begin Drink = 1'b1; Change = 1'b1;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next_state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s4;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</a:t>
            </a:r>
            <a:r>
              <a:rPr lang="en-US" altLang="ko-KR" sz="1200" b="1" dirty="0" smtClean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상태에서 출력할 경우 음료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잔돈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다음상태 </a:t>
            </a:r>
            <a:r>
              <a:rPr lang="en-US" altLang="ko-KR" sz="1200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s4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endcase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090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1972</Words>
  <Application>Microsoft Office PowerPoint</Application>
  <PresentationFormat>화면 슬라이드 쇼(4:3)</PresentationFormat>
  <Paragraphs>249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Times New Roman</vt:lpstr>
      <vt:lpstr>나눔고딕</vt:lpstr>
      <vt:lpstr>Arial</vt:lpstr>
      <vt:lpstr>나눔고딕 ExtraBold</vt:lpstr>
      <vt:lpstr>나눔손글씨 펜</vt:lpstr>
      <vt:lpstr>-윤고딕330</vt:lpstr>
      <vt:lpstr>Office 테마</vt:lpstr>
      <vt:lpstr>Vending Machine </vt:lpstr>
      <vt:lpstr>PowerPoint 프레젠테이션</vt:lpstr>
      <vt:lpstr>01 개요</vt:lpstr>
      <vt:lpstr>PowerPoint 프레젠테이션</vt:lpstr>
      <vt:lpstr>PowerPoint 프레젠테이션</vt:lpstr>
      <vt:lpstr>PowerPoint 프레젠테이션</vt:lpstr>
      <vt:lpstr>02 소스 코드</vt:lpstr>
      <vt:lpstr>02 소스 코드</vt:lpstr>
      <vt:lpstr>02 소스 코드</vt:lpstr>
      <vt:lpstr>02 소스 코드</vt:lpstr>
      <vt:lpstr>02 소스 코드</vt:lpstr>
      <vt:lpstr>02 소스 코드</vt:lpstr>
      <vt:lpstr>02 소스 코드</vt:lpstr>
      <vt:lpstr>02 소스 코드</vt:lpstr>
      <vt:lpstr>02 소스 코드</vt:lpstr>
      <vt:lpstr>02 소스 코드</vt:lpstr>
      <vt:lpstr>02 소스 코드</vt:lpstr>
      <vt:lpstr>02 소스 코드</vt:lpstr>
      <vt:lpstr>02 소스 코드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YOONG</cp:lastModifiedBy>
  <cp:revision>40</cp:revision>
  <dcterms:created xsi:type="dcterms:W3CDTF">2011-08-25T02:21:48Z</dcterms:created>
  <dcterms:modified xsi:type="dcterms:W3CDTF">2013-09-05T04:15:08Z</dcterms:modified>
</cp:coreProperties>
</file>