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60" r:id="rId6"/>
    <p:sldId id="259" r:id="rId7"/>
    <p:sldId id="262" r:id="rId8"/>
    <p:sldId id="270" r:id="rId9"/>
    <p:sldId id="264" r:id="rId10"/>
    <p:sldId id="26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68F48CB-B3E4-4AC4-B9B0-83364689537C}" styleName="{d81a1682-f6d3-453d-a0b4-2df6d50f48b8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B8D6BA"/>
              </a:solidFill>
            </a:ln>
          </a:left>
          <a:right>
            <a:ln w="6350" cmpd="sng">
              <a:solidFill>
                <a:srgbClr val="B8D6BA"/>
              </a:solidFill>
            </a:ln>
          </a:right>
          <a:top>
            <a:ln w="6350" cmpd="sng">
              <a:solidFill>
                <a:srgbClr val="B8D6BA"/>
              </a:solidFill>
            </a:ln>
          </a:top>
          <a:bottom>
            <a:ln w="6350" cmpd="sng">
              <a:solidFill>
                <a:srgbClr val="B8D6BA"/>
              </a:solidFill>
            </a:ln>
          </a:bottom>
          <a:insideH>
            <a:ln w="6350" cmpd="sng">
              <a:solidFill>
                <a:srgbClr val="B8D6BA"/>
              </a:solidFill>
            </a:ln>
          </a:insideH>
          <a:insideV>
            <a:ln w="6350" cmpd="sng">
              <a:solidFill>
                <a:srgbClr val="B8D6BA"/>
              </a:solidFill>
            </a:ln>
          </a:insideV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B8D6BA"/>
          </a:solidFill>
        </a:fill>
      </a:tcStyle>
    </a:firstRow>
  </a:tblStyle>
  <a:tblStyle styleId="{35E16CCB-BC4F-488D-86EE-C7EC4B494D31}" styleName="{d81a1682-f6d3-453d-a0b4-2df6d50f48b8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D8DBBB"/>
              </a:solidFill>
            </a:ln>
          </a:left>
          <a:right>
            <a:ln w="6350" cmpd="sng">
              <a:solidFill>
                <a:srgbClr val="D8DBBB"/>
              </a:solidFill>
            </a:ln>
          </a:right>
          <a:top>
            <a:ln w="6350" cmpd="sng">
              <a:solidFill>
                <a:srgbClr val="D8DBBB"/>
              </a:solidFill>
            </a:ln>
          </a:top>
          <a:bottom>
            <a:ln w="6350" cmpd="sng">
              <a:solidFill>
                <a:srgbClr val="D8DBBB"/>
              </a:solidFill>
            </a:ln>
          </a:bottom>
          <a:insideH>
            <a:ln w="6350" cmpd="sng">
              <a:solidFill>
                <a:srgbClr val="D8DBBB"/>
              </a:solidFill>
            </a:ln>
          </a:insideH>
          <a:insideV>
            <a:ln w="6350" cmpd="sng">
              <a:solidFill>
                <a:srgbClr val="D8DBBB"/>
              </a:solidFill>
            </a:ln>
          </a:insideV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D8D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9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20845;&#21313;\\10\subject_holdleft_166,111,80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5838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1859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3246006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945993" y="1397000"/>
            <a:ext cx="3246006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312160" y="4251961"/>
            <a:ext cx="5567680" cy="73469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312160" y="3213100"/>
            <a:ext cx="556768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055205"/>
            <a:ext cx="4389120" cy="2747589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49"/>
            <a:ext cx="720090" cy="777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5" y="1909763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42335" y="3618547"/>
            <a:ext cx="5314315" cy="1104900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ctr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10"/>
            </p:custDataLst>
          </p:nvPr>
        </p:nvGrpSpPr>
        <p:grpSpPr>
          <a:xfrm>
            <a:off x="3442335" y="3520758"/>
            <a:ext cx="5307330" cy="1300480"/>
            <a:chOff x="4991" y="5402"/>
            <a:chExt cx="9414" cy="2048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4991" y="5402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4991" y="7450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25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332855"/>
            <a:ext cx="720090" cy="5251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25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0571480" y="5676265"/>
            <a:ext cx="1619885" cy="1181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107940"/>
            <a:ext cx="1619885" cy="1750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55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5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6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6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72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7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8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9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608330" y="1490980"/>
            <a:ext cx="10970260" cy="453263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根据AI芯片的架构和应用场景，可以将其分为以下几类：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GPU（图形处理器）：最初用于图形渲染，但由于其强大的并行处理能力，被广泛应用于深度学习等AI领域。目前，NVIDIA是GPU市场的领导者，其Tesla、Quadro、Titan和GeForce系列GPU被广泛应用于AI计算。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FPGA（现场可编程门阵列）：一种可编程的硬件，可以根据需求重新配置其内部逻辑。与GPU相比，FPGA具有更高的能效比和可编程性，适用于需要定制硬件加速的应用场景。ALTERA和XILINX是FPGA市场的两大巨头。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ASIC（专用集成电路）：为特定应用或算法定制设计的芯片，具有极高的性能和能效比。与GPU和FPGA相比，ASIC的开发周期长、成本高，但性能和功耗优势明显。典型的ASIC如谷歌的TPU（张量处理器）。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类脑芯片：模仿人脑神经元工作原理的芯片，具有超低功耗和高度并行计算能力。类脑芯片目前处于研究阶段，如IBM的TrueNorth和Intel的Loihi。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可重构通用AI芯片：一种新型AI芯片架构，可以根据不同的应用场景和算法动态调整其内部计算资源。这种芯片具有很高的灵活性和能效比，但目前尚未大规模商用。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AI芯片的分类</a:t>
            </a:r>
            <a:endParaRPr lang="zh-CN" altLang="en-US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608330" y="1490980"/>
            <a:ext cx="10970260" cy="308483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训练阶段，AI芯片需要强大的浮点运算能力和高带宽的内存访问能力，以处理复杂的深度学习网络结构和大规模的数据集。这通常需要高性能的计算平台，比如使用GPU、TPU等专门的训练芯片，它们可以在数据中心中高效地执行深度学习训练任务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推理芯片则更加注重能效比、实时性和成本控制，因为它们需要在资源受限的设备上快速准确地进行模型推断。例如，在移动设备、嵌入式系统或边缘计算设备中，推理芯片需要优化以适应不同的功耗和性能要求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技术的进步，越来越多的应用场景开始尝试将推理过程从云端迁移到边缘设备上，以减少延迟、提高安全性并增强用户体验。例如，在自动驾驶、智能制造、智能安防等领域，边缘推理能够实现更快速的数据处理和决策，从而提高整个系统的效率和响应速度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AI芯片任务</a:t>
            </a:r>
            <a:endParaRPr lang="zh-CN" altLang="en-US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551815" y="1510030"/>
            <a:ext cx="10970260" cy="238442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终端设备包括手机、安防摄像头、汽车、智能家居设备和各种物联网（IoT）设备，这些设备执行边缘计算。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端AI芯片的特点是体积小、耗电少，性能适中，通常针对一两种AI能力进行优化。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端AI芯片嵌入进设备内部，可以提升设备的AI能力，并使设备在没有联网的情况下也能使用AI功能。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随着技术的发展，越来越多的AI应用和推理任务将从云端转移到终端设备，以便在没有网络连接的情况下提供快速响应和增强的用户体验。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终端</a:t>
            </a:r>
            <a:r>
              <a:rPr lang="zh-CN" altLang="en-US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AI芯片</a:t>
            </a:r>
            <a:endParaRPr lang="zh-CN" altLang="en-US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608965" y="1398270"/>
            <a:ext cx="10970260" cy="539115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AI芯片市场可以根据部署位置和承担任务的不同，分为云端训练、云端推理和终端推理三个主要领域。以下是针对这三个领域的进一步分析：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云端训练 云端训练市场目前确实以NVIDIA的GPU+CUDA平台为主导，因为其提供了强大的并行计算能力和成熟的软件生态系统。Google的TPU作为专门的深度学习加速器，也在云端训练市场占据了重要地位。其他厂商如AMD、Intel、Xilinx等也在通过OpenCL或其他异构计算平台来争夺市场份额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云端推理 云端推理市场更加多元化，因为不同的应用场景对性能、功耗和成本的要求各不相同。GPU在通用性方面仍然有优势，但FPGA和ASIC由于能够提供更高的能效比和定制化服务，在特定场景下可能更加适用。初创公司如Wave Computing、Groq等也在尝试通过创新技术来获得市场份额。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终端推理 终端推理市场由于设备数量庞大且需求多样，因此更加分散。ASIC因其能效高、成本低、尺寸小等特点，在终端推理市场中占据主导地位。NVIDIA、Intel、ARM、高通等传统芯片大厂以及中国的寒武纪、地平线等创业公司都在积极布局终端推理芯片市场，针对不同的应用场景推出定制化的解决方案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AI技术的不断进步和应用的深入，AI芯片市场将继续保持高速增长。云端训练和推理市场将继续由技术成熟、资金雄厚的公司主导，而终端推理市场则可能出现更多的创新和变革，尤其是在中国这样快速发展的市场中，本土企业有机会通过技术创新和市场策略来获得竞争优势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AI芯片市场</a:t>
            </a:r>
            <a:endParaRPr lang="zh-CN" altLang="en-US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608965" y="1398270"/>
            <a:ext cx="11204575" cy="767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AI芯片市场可以根据部署位置和承担任务的不同，分为云端训练、云端推理和终端推理三个主要领域。以下是针对这三个领域的进一步分析：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AI芯片市场</a:t>
            </a:r>
            <a:endParaRPr lang="zh-CN" altLang="en-US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695" y="5145405"/>
            <a:ext cx="112058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着AI技术的不断进步和应用的深入，AI芯片市场将继续保持高速增长。云端训练和推理市场将继续由技术成熟、资金雄厚的公司主导，而终端推理市场则可能出现更多的创新和变革，尤其是在中国这样快速发展的市场中，本土企业有机会通过技术创新和市场策略来获得竞争优势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/>
          </a:p>
        </p:txBody>
      </p:sp>
      <p:graphicFrame>
        <p:nvGraphicFramePr>
          <p:cNvPr id="15" name="表格 14"/>
          <p:cNvGraphicFramePr/>
          <p:nvPr>
            <p:custDataLst>
              <p:tags r:id="rId9"/>
            </p:custDataLst>
          </p:nvPr>
        </p:nvGraphicFramePr>
        <p:xfrm>
          <a:off x="1332230" y="2077720"/>
          <a:ext cx="9527540" cy="2702560"/>
        </p:xfrm>
        <a:graphic>
          <a:graphicData uri="http://schemas.openxmlformats.org/drawingml/2006/table">
            <a:tbl>
              <a:tblPr firstRow="1">
                <a:tableStyleId>{968F48CB-B3E4-4AC4-B9B0-83364689537C}</a:tableStyleId>
              </a:tblPr>
              <a:tblGrid>
                <a:gridCol w="2381885"/>
                <a:gridCol w="2381885"/>
                <a:gridCol w="2381885"/>
                <a:gridCol w="2381885"/>
              </a:tblGrid>
              <a:tr h="716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场景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主导技术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主要厂商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特点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662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云端训练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GPU+CUDA, TPU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NVIDIA, Google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强大的并行计算能力，成熟的软件生态系统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661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云端推理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GPU, FPGA, ASIC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NVIDIA, Intel, Xilinx, Wave Computing, Groq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多元化，能效比高，定制化服务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662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终端推理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ASIC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NVIDIA, Intel, ARM, 高通, 寒武纪, 地平线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能效高，成本低，尺寸小，应用场景多样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AI技术路线</a:t>
            </a:r>
            <a:endParaRPr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289050" y="1659255"/>
          <a:ext cx="9608820" cy="4274820"/>
        </p:xfrm>
        <a:graphic>
          <a:graphicData uri="http://schemas.openxmlformats.org/drawingml/2006/table">
            <a:tbl>
              <a:tblPr firstRow="1">
                <a:tableStyleId>{35E16CCB-BC4F-488D-86EE-C7EC4B494D31}</a:tableStyleId>
              </a:tblPr>
              <a:tblGrid>
                <a:gridCol w="2402205"/>
                <a:gridCol w="2402205"/>
                <a:gridCol w="2402205"/>
                <a:gridCol w="2402205"/>
              </a:tblGrid>
              <a:tr h="4749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GPU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FPGA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ASIC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定制化程度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通用</a:t>
                      </a:r>
                      <a:r>
                        <a:rPr lang="zh-CN" altLang="en-US" sz="1400"/>
                        <a:t>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半定制化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定制化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灵活性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好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好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不好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成本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高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较高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低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编程语言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架构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CUDA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OpenCL</a:t>
                      </a:r>
                      <a:r>
                        <a:rPr lang="zh-CN" altLang="en-US" sz="1200"/>
                        <a:t>等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Verilog</a:t>
                      </a:r>
                      <a:r>
                        <a:rPr lang="zh-CN" altLang="en-US" sz="1200"/>
                        <a:t>语言，</a:t>
                      </a:r>
                      <a:r>
                        <a:rPr lang="en-US" altLang="zh-CN" sz="1200"/>
                        <a:t>OpenCL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HLS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功耗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高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较高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低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主要优点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峰值计算能力强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产品成熟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平均性能较强</a:t>
                      </a:r>
                      <a:r>
                        <a:rPr lang="en-US" altLang="zh-CN" sz="1200">
                          <a:sym typeface="+mn-ea"/>
                        </a:rPr>
                        <a:t> </a:t>
                      </a:r>
                      <a:r>
                        <a:rPr lang="zh-CN" altLang="en-US" sz="1200">
                          <a:sym typeface="+mn-ea"/>
                        </a:rPr>
                        <a:t>功耗较低</a:t>
                      </a:r>
                      <a:r>
                        <a:rPr lang="en-US" altLang="zh-CN" sz="1200">
                          <a:sym typeface="+mn-ea"/>
                        </a:rPr>
                        <a:t> </a:t>
                      </a:r>
                      <a:r>
                        <a:rPr lang="zh-CN" altLang="en-US" sz="1200">
                          <a:sym typeface="+mn-ea"/>
                        </a:rPr>
                        <a:t>灵活性强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平均性能很强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功耗很低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体积小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主要缺点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效率不高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不可编辑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功耗高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量产单价高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峰值计算能力较低</a:t>
                      </a: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编程语言难度大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前期投入成本高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不可编辑</a:t>
                      </a: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研发时间长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技术风险大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主要应用场景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云端训练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云端推理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云端推理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终端推理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云端训练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云端推理</a:t>
                      </a:r>
                      <a:r>
                        <a:rPr lang="en-US" altLang="zh-CN" sz="1200"/>
                        <a:t> </a:t>
                      </a:r>
                      <a:r>
                        <a:rPr lang="zh-CN" altLang="en-US" sz="1200"/>
                        <a:t>终端推理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551815" y="1510030"/>
            <a:ext cx="10970260" cy="486473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GPU市场领导地位</a:t>
            </a: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GPU是AI计算中最成熟、应用最广泛的通用型芯片。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NVIDIA的Volta架构提高了GPU在深度学习推理阶段的性能。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GPU因其强大的计算能力、较低的研发成本和通用性将继续占领主要市场份额。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FPGA增长迅速：</a:t>
            </a:r>
            <a:endParaRPr lang="zh-CN" altLang="en-US" sz="1400" b="1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FPGA提供可编程带来的配置灵活性，适用于快速变化的技术和应用环境。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FPGA具有比GPU更高的能效比，降低研发调试成本，提高市场响应能力。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科技巨头正在布局云计算+FPGA平台，推动FPGA在AI芯片市场的发展。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市场趋势：</a:t>
            </a:r>
            <a:endParaRPr lang="zh-CN" altLang="en-US" sz="1400" b="1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短期内，GPU和FPGA将各自在AI芯片市场中扮演重要角色。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随着AI技术的进步和应用的深入，未来可能还会出现新的硬件解决方案。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AI芯片技术路线走向</a:t>
            </a:r>
            <a:r>
              <a:rPr lang="en-US" altLang="zh-CN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</a:t>
            </a:r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短期</a:t>
            </a:r>
            <a:r>
              <a:rPr lang="en-US" altLang="zh-CN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内容占位符 1"/>
          <p:cNvSpPr txBox="1"/>
          <p:nvPr>
            <p:custDataLst>
              <p:tags r:id="rId7"/>
            </p:custDataLst>
          </p:nvPr>
        </p:nvSpPr>
        <p:spPr>
          <a:xfrm>
            <a:off x="551815" y="1510030"/>
            <a:ext cx="10970260" cy="517271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GPU的应用方向：</a:t>
            </a:r>
            <a:endParaRPr lang="zh-CN" altLang="en-US" sz="1400" b="1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高级复杂算法：GPU适合实现高性能和逻辑控制复杂的算法。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通用型人工智能平台：GPU的通用性和高性能适合处理大型AI平台的多样化需求。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FPGA的适用场景：</a:t>
            </a:r>
            <a:endParaRPr lang="zh-CN" altLang="en-US" sz="1400" b="1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垂直细分行业：FPGA的灵活性适合市场变化快速的行业。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高级模块集成：FPGA可以集成DSP、ARM核等模块，实现复杂算法。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ACAP芯片：新一代ACAP芯片提供更高灵活性，适用于多种行业，有望缩小与ASIC的性能差距。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1400" b="1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ASIC芯片的发展前景：</a:t>
            </a:r>
            <a:endParaRPr lang="zh-CN" altLang="en-US" sz="1400" b="1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全定制芯片：ASIC基于特定AI算法定制，具有高性能低消耗特点。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适应性定制：ASIC可针对不同环境进行优化，适用于深度学习训练和推理。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研发成本和市场风险：目前ASIC面临高研发成本和不确定市场，但随着AI技术成熟，其发展潜力巨大。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Tx/>
              <a:buSzTx/>
            </a:pPr>
            <a:r>
              <a:rPr lang="zh-CN" altLang="en-US" sz="1400" spc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算法IP芯片化：AI算法提供商可能将优化后的算法直接嵌入芯片，推动AI芯片发展。</a:t>
            </a:r>
            <a:endParaRPr lang="zh-CN" altLang="en-US" sz="1400" spc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AI芯片技术路线走向</a:t>
            </a:r>
            <a:r>
              <a:rPr lang="en-US" altLang="zh-CN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</a:t>
            </a:r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长</a:t>
            </a:r>
            <a:r>
              <a:rPr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期</a:t>
            </a:r>
            <a:r>
              <a:rPr lang="en-US" altLang="zh-CN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)</a:t>
            </a:r>
            <a:endParaRPr lang="en-US" altLang="zh-CN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EMPLATE_THUMBS_INDEX" val="1、4、7、9、12、15、17、18、19、20、21、24、28、31、3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13"/>
</p:tagLst>
</file>

<file path=ppt/tags/tag1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8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3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5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8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3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5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8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TABLE_ENDDRAG_ORIGIN_RECT" val="750*212"/>
  <p:tag name="TABLE_ENDDRAG_RECT" val="65*119*750*212"/>
</p:tagLst>
</file>

<file path=ppt/tags/tag181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4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p="http://schemas.openxmlformats.org/presentationml/2006/main">
  <p:tag name="TABLE_ENDDRAG_ORIGIN_RECT" val="756*336"/>
  <p:tag name="TABLE_ENDDRAG_RECT" val="42*58*756*336"/>
</p:tagLst>
</file>

<file path=ppt/tags/tag186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9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1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4.xml><?xml version="1.0" encoding="utf-8"?>
<p:tagLst xmlns:p="http://schemas.openxmlformats.org/presentationml/2006/main"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313_8*f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commondata" val="eyJoZGlkIjoiOTA4OWJkM2UyZmNhOWVmYTY3YzQxN2JlYmU5OWY5YWEifQ=="/>
  <p:tag name="resource_record_key" val="{&quot;29&quot;:[20405950,20405933,20405934],&quot;65&quot;:[20204313]}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66F4F"/>
      </a:accent1>
      <a:accent2>
        <a:srgbClr val="967A4E"/>
      </a:accent2>
      <a:accent3>
        <a:srgbClr val="818754"/>
      </a:accent3>
      <a:accent4>
        <a:srgbClr val="6C9362"/>
      </a:accent4>
      <a:accent5>
        <a:srgbClr val="5A9D7A"/>
      </a:accent5>
      <a:accent6>
        <a:srgbClr val="50A59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2977</Words>
  <Application>WPS 演示</Application>
  <PresentationFormat>宽屏</PresentationFormat>
  <Paragraphs>173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Roboto</vt:lpstr>
      <vt:lpstr>Arial Unicode MS</vt:lpstr>
      <vt:lpstr>Calibri</vt:lpstr>
      <vt:lpstr>Wingdings</vt:lpstr>
      <vt:lpstr>等线</vt:lpstr>
      <vt:lpstr>WPS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人人人人人人人人</cp:lastModifiedBy>
  <cp:revision>6</cp:revision>
  <dcterms:created xsi:type="dcterms:W3CDTF">2023-08-09T12:44:00Z</dcterms:created>
  <dcterms:modified xsi:type="dcterms:W3CDTF">2024-04-30T03:27:36Z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