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  <p:sldId id="268" r:id="rId14"/>
    <p:sldId id="269" r:id="rId15"/>
  </p:sldIdLst>
  <p:sldSz cx="10158413" cy="7621588"/>
  <p:notesSz cx="7099300" cy="102346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80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30"/>
        <p:guide pos="197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1639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76288"/>
            <a:ext cx="5103813" cy="3830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10510" y="4860473"/>
            <a:ext cx="5672480" cy="4597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 smtClean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0"/>
            <a:ext cx="3078394" cy="5088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018007" y="0"/>
            <a:ext cx="3078393" cy="5088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0" y="9722560"/>
            <a:ext cx="3078394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18007" y="9722560"/>
            <a:ext cx="3074043" cy="5039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00509FBD-C4B1-482D-807A-378D415F1A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8B28A15-BDA1-478A-B750-49CC1948CE4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DBBC221-E669-4D5A-8456-A5AC94C508E4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D976664-25C1-4790-8EAE-223EAFA9085D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4F618C0-8359-47E3-AE8C-6BFE7B4FCC26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741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6899C0C-F807-4262-BC29-8FF7E6773BDE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DF6C721-BE08-45C9-8A4E-564F8451CC02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19EC8FA-AC09-40A5-809D-2F4D60933954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D9D016A-4D35-4C34-892E-EA96D9E53D6E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765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703689-22C8-43B0-82EC-CC98AA0BBC34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897B160-D2A3-459D-AFA8-4802AC088299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6394D5-E3FA-4DC1-9A1E-9998DCB0D3EA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923F56B-103F-44A9-A0E4-6E46CFBB0924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867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99E2B6D-7A28-4408-8FDF-CE0B2C732D82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CE6F52-8F9A-4392-B007-730E3494175F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E060536-62F5-4519-9AA2-BC99929CB68B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1E4AC7-01D5-4720-9FA0-A43EB04C8FE3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3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CAA9CCA-E3EA-41A0-8D02-DB49F416ECA2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B18B7F4-C529-4A39-9F01-1FAD0CD7FA2D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4447F89-2243-413E-AF9D-C14EA1FDB2C2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FF44B27-E8CA-42F1-B98C-16D9787081BD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970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491B39D-A0D5-460D-B6BB-6EAA46E578F5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8456859-7BEB-4D54-B424-43F86A4BC6D2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5DA073E-8E9B-41D5-9DBC-8A3527A7C432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6C70138-3A7B-4898-90FE-B0E9E66025AA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2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180DDF6-AA09-409D-8E67-CCF5A829777D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3D56C50-6228-475B-BEE7-C9A6DDFD90C3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4CD02D7-8942-4871-A80A-336AD211C4B3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36AE2B-DFA2-4D3B-8B7A-32271F903EB4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946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2548449-0BF6-4E23-AC02-69A902610206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1F96D5F-B66E-4A1E-8063-9033CD9C5C7D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D1847AC-F7E8-4B5C-95DA-E0B2486B4009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2EDF968-AF90-4DD0-977F-7DB386BF9AA5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048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4688BA7-FFAC-4DA6-A180-CE1A2DDA3981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5C71385-7D19-4748-8157-D0E5F97DCCD4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7AAB65E-8B1D-40AF-BCA7-1E887557EA7B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F8A272E-5697-4C83-8BCA-27A18D10C416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1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ED73BAA-F028-4F4A-9CEA-56D9C9FE2977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ACC43D6-945E-457D-A8D6-43981AFB39AD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7B28EBF-E79D-417F-A293-85E246056E24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F177A83-9C0F-4AA4-B13D-256F8AC2F377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253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447A0B-B6B3-46B8-9949-D699BE806DE0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1AAB18C-1D5B-466A-8AA8-B6BE32B8274E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E0FCF0A-A064-478E-A260-7AEBEF9F944F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9BDE72-E169-4ABB-BE76-1737751659D3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355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AA063E6-BD26-4E28-BC8A-F89310D474EC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33C28BF-B6D6-4BAF-AD30-AE11A2F7A004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A49C881-FB87-42C2-ABD4-7222201B6CEB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C9BD9E-FE8B-4ACC-A12B-E11A6D7EFF71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458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64D8FE-D55B-43BA-B52E-71972D678CA9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4A175A-9FED-4811-928A-63BB29369F05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7EF5B50-B20F-4B9E-BE2B-11CFBE821DD3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678C3EA-6931-47A0-BEB2-CC235FB0478D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560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6B9AF12-C0CC-410D-9AAD-4991C643CE32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4018007" y="9722560"/>
            <a:ext cx="3075493" cy="505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D7F4D54-6031-44FF-AC49-EF83849C55A7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4018008" y="9722560"/>
            <a:ext cx="3076943" cy="507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4A4F5C2-7DC9-4309-B91D-D90DCC33518B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4018007" y="9722560"/>
            <a:ext cx="3078393" cy="508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59ADCEA-9E2F-4FB2-87D9-AEE510B92123}" type="slidenum">
              <a:rPr lang="en-US" sz="1400">
                <a:solidFill>
                  <a:srgbClr val="000000"/>
                </a:solidFill>
                <a:latin typeface="Times New Roman" pitchFamily="16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663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6288"/>
            <a:ext cx="51149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3930" cy="4598791"/>
          </a:xfrm>
          <a:noFill/>
          <a:ln/>
        </p:spPr>
        <p:txBody>
          <a:bodyPr wrap="none" anchor="ctr"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4413" cy="16351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9588"/>
            <a:ext cx="7110413" cy="1946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851D2-632A-432E-9271-0461B65FAF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A4562-F772-469C-B2C6-6AF095BEA5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61238" y="1782763"/>
            <a:ext cx="2282825" cy="50244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8000" y="1782763"/>
            <a:ext cx="6700838" cy="50244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D6DE5-C69A-43D6-A98E-9CE624A6FB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57C3A-E66A-4CEE-ABBF-8415826A7E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1688" y="4897438"/>
            <a:ext cx="8636000" cy="15144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1688" y="3230563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F1CBB-FDEB-4B00-8AA3-99F9AF03E8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8000" y="1782763"/>
            <a:ext cx="4491038" cy="5024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1438" y="1782763"/>
            <a:ext cx="4492625" cy="5024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85B2A-8A13-4B23-AD15-93270ADC00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2413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6563"/>
            <a:ext cx="4487863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7763"/>
            <a:ext cx="4487863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6563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7763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D096F-F3EB-4EE2-BDC9-676518BAFF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3F1F7-620A-4305-AAC8-5CD0F8E2CC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86B83-5D12-4945-9A75-42AD6B824A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1688" cy="1292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78488" cy="6505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5438"/>
            <a:ext cx="3341688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F9578-100A-403A-93D4-86D62C3246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5588"/>
            <a:ext cx="6096000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35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5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1647E-75CB-4D36-969B-E108C5EE6B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366963"/>
            <a:ext cx="8628063" cy="162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942138"/>
            <a:ext cx="2111375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1FC943-B5A7-4116-94B7-F9FDA817B8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782763"/>
            <a:ext cx="9136063" cy="5024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Times New Roman" pitchFamily="16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796162" y="2310596"/>
            <a:ext cx="8640762" cy="252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и реализация каркаса распределенной системы мониторинга и диспетчеризации процессов гетерогенной среды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789488" y="6296025"/>
            <a:ext cx="5076825" cy="1008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ru-RU" sz="2000" dirty="0">
                <a:solidFill>
                  <a:srgbClr val="AFD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студент Старовойтов Д.В.,</a:t>
            </a:r>
          </a:p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ru-RU" sz="2000" dirty="0">
                <a:solidFill>
                  <a:srgbClr val="AFD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профессор к.ф-м.н Крючкова Е.Н.,</a:t>
            </a:r>
          </a:p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ru-RU" sz="2000" dirty="0">
                <a:solidFill>
                  <a:srgbClr val="AFD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АлтГТУ / ПОВТ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0" y="780240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en-US" sz="4000" dirty="0">
                <a:solidFill>
                  <a:srgbClr val="04617B"/>
                </a:solidFill>
              </a:rPr>
              <a:t>Использование </a:t>
            </a:r>
            <a:r>
              <a:rPr lang="en-US" sz="4000" dirty="0" smtClean="0">
                <a:solidFill>
                  <a:srgbClr val="04617B"/>
                </a:solidFill>
              </a:rPr>
              <a:t>API</a:t>
            </a:r>
            <a:r>
              <a:rPr lang="ru-RU" sz="4000" dirty="0" smtClean="0">
                <a:solidFill>
                  <a:srgbClr val="04617B"/>
                </a:solidFill>
              </a:rPr>
              <a:t> модулей</a:t>
            </a:r>
            <a:endParaRPr lang="en-US" sz="4000" dirty="0">
              <a:solidFill>
                <a:srgbClr val="04617B"/>
              </a:solidFill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721225" y="7181082"/>
            <a:ext cx="644525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1</a:t>
            </a:r>
            <a:r>
              <a:rPr lang="ru-RU" sz="2800" dirty="0" smtClean="0">
                <a:solidFill>
                  <a:srgbClr val="000000"/>
                </a:solidFill>
              </a:rPr>
              <a:t>0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9" name="Рисунок 18" descr="module-code-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20" y="1783647"/>
            <a:ext cx="9797770" cy="502754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137298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ru-RU" sz="4000" dirty="0" smtClean="0">
                <a:solidFill>
                  <a:srgbClr val="04617B"/>
                </a:solidFill>
              </a:rPr>
              <a:t>Развертывание системы мониторинга</a:t>
            </a:r>
            <a:endParaRPr lang="ru-RU" sz="4000" dirty="0">
              <a:solidFill>
                <a:srgbClr val="04617B"/>
              </a:solidFill>
            </a:endParaRPr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4721225" y="7181082"/>
            <a:ext cx="644525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1</a:t>
            </a:r>
            <a:r>
              <a:rPr lang="ru-RU" sz="2800" dirty="0" smtClean="0">
                <a:solidFill>
                  <a:srgbClr val="000000"/>
                </a:solidFill>
              </a:rPr>
              <a:t>1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24" name="Рисунок 23" descr="Deplo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98" y="785818"/>
            <a:ext cx="3812735" cy="6454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650578" y="1096150"/>
            <a:ext cx="2414764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Установка ядра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50578" y="1946209"/>
            <a:ext cx="5393849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Автоматическая конфигурация ядра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50578" y="2882100"/>
            <a:ext cx="4072077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Запуск Панели управления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на любом узле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50578" y="4259622"/>
            <a:ext cx="4803816" cy="1122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Установка модулей сбора 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информации, удовлетворяющих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интерфейсу </a:t>
            </a:r>
            <a:r>
              <a:rPr lang="en-US" sz="2400" dirty="0" smtClean="0">
                <a:solidFill>
                  <a:schemeClr val="tx1"/>
                </a:solidFill>
              </a:rPr>
              <a:t>API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50578" y="6089613"/>
            <a:ext cx="3314497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Функционирование 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системы мониторинга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 bwMode="auto">
          <a:xfrm>
            <a:off x="149984" y="1739092"/>
            <a:ext cx="964413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Прямая соединительная линия 31"/>
          <p:cNvCxnSpPr/>
          <p:nvPr/>
        </p:nvCxnSpPr>
        <p:spPr bwMode="auto">
          <a:xfrm>
            <a:off x="149984" y="2739224"/>
            <a:ext cx="964413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Прямая соединительная линия 32"/>
          <p:cNvCxnSpPr/>
          <p:nvPr/>
        </p:nvCxnSpPr>
        <p:spPr bwMode="auto">
          <a:xfrm>
            <a:off x="149984" y="3952082"/>
            <a:ext cx="964413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Прямая соединительная линия 33"/>
          <p:cNvCxnSpPr/>
          <p:nvPr/>
        </p:nvCxnSpPr>
        <p:spPr bwMode="auto">
          <a:xfrm>
            <a:off x="149984" y="5596744"/>
            <a:ext cx="964413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0" y="1024712"/>
            <a:ext cx="10158413" cy="586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 hangingPunct="1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ru-RU" sz="4000" dirty="0" smtClean="0">
                <a:solidFill>
                  <a:srgbClr val="04617B"/>
                </a:solidFill>
              </a:rPr>
              <a:t>Сравнительная характеристика</a:t>
            </a:r>
            <a:endParaRPr lang="en-US" sz="4000" dirty="0">
              <a:solidFill>
                <a:srgbClr val="04617B"/>
              </a:solidFill>
            </a:endParaRPr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4722016" y="7239820"/>
            <a:ext cx="643734" cy="357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800" dirty="0" smtClean="0">
                <a:solidFill>
                  <a:srgbClr val="000000"/>
                </a:solidFill>
              </a:rPr>
              <a:t>12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5222051" y="2024844"/>
            <a:ext cx="1857375" cy="785813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2060"/>
                </a:solidFill>
              </a:rPr>
              <a:t>Zabbix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792926" y="2810657"/>
            <a:ext cx="2714625" cy="571500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>
                <a:solidFill>
                  <a:srgbClr val="002060"/>
                </a:solidFill>
              </a:rPr>
              <a:t>Распределенность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792926" y="3382157"/>
            <a:ext cx="2714625" cy="571500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>
                <a:solidFill>
                  <a:srgbClr val="002060"/>
                </a:solidFill>
              </a:rPr>
              <a:t>Балансировка нагрузки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792926" y="3953670"/>
            <a:ext cx="2714625" cy="785818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dirty="0" smtClean="0">
                <a:solidFill>
                  <a:srgbClr val="002060"/>
                </a:solidFill>
              </a:rPr>
              <a:t>Неограниченность максимального количества </a:t>
            </a:r>
            <a:r>
              <a:rPr lang="ru-RU" dirty="0">
                <a:solidFill>
                  <a:srgbClr val="002060"/>
                </a:solidFill>
              </a:rPr>
              <a:t>узлов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92926" y="4739502"/>
            <a:ext cx="2714625" cy="571500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>
                <a:solidFill>
                  <a:srgbClr val="002060"/>
                </a:solidFill>
              </a:rPr>
              <a:t>Кросплатформенность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792926" y="5311002"/>
            <a:ext cx="2714625" cy="571500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>
                <a:solidFill>
                  <a:srgbClr val="002060"/>
                </a:solidFill>
              </a:rPr>
              <a:t>Поддержка плагинов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792926" y="5882502"/>
            <a:ext cx="2714625" cy="571500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>
                <a:solidFill>
                  <a:srgbClr val="002060"/>
                </a:solidFill>
              </a:rPr>
              <a:t>ООП-семаника </a:t>
            </a: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507551" y="2024844"/>
            <a:ext cx="1719262" cy="785813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2060"/>
                </a:solidFill>
              </a:rPr>
              <a:t>Наш проект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7079426" y="2024844"/>
            <a:ext cx="1857375" cy="785813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>
                <a:solidFill>
                  <a:srgbClr val="002060"/>
                </a:solidFill>
              </a:rPr>
              <a:t>Nagios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3507551" y="2810657"/>
            <a:ext cx="1714500" cy="571500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5222051" y="2810657"/>
            <a:ext cx="1857375" cy="571500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7079426" y="2810657"/>
            <a:ext cx="1857375" cy="571500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dirty="0">
                <a:solidFill>
                  <a:srgbClr val="D09E00"/>
                </a:solidFill>
              </a:rPr>
              <a:t>ручная конфигурация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507551" y="3382157"/>
            <a:ext cx="1714500" cy="571500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3507551" y="3953670"/>
            <a:ext cx="1714500" cy="785818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3507551" y="4739502"/>
            <a:ext cx="1714500" cy="571500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5222051" y="3382157"/>
            <a:ext cx="1857375" cy="571500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dirty="0">
                <a:solidFill>
                  <a:srgbClr val="D09E00"/>
                </a:solidFill>
              </a:rPr>
              <a:t>ручная</a:t>
            </a: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5222051" y="3953670"/>
            <a:ext cx="1857375" cy="785818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2800" b="1" dirty="0">
                <a:solidFill>
                  <a:srgbClr val="8E0000"/>
                </a:solidFill>
              </a:rPr>
              <a:t>1000</a:t>
            </a: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7079426" y="3382157"/>
            <a:ext cx="1857375" cy="571500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7079426" y="3953670"/>
            <a:ext cx="1857375" cy="785818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8" name="Rectangle 20"/>
          <p:cNvSpPr>
            <a:spLocks noChangeArrowheads="1"/>
          </p:cNvSpPr>
          <p:nvPr/>
        </p:nvSpPr>
        <p:spPr bwMode="auto">
          <a:xfrm>
            <a:off x="7079426" y="4739502"/>
            <a:ext cx="1857375" cy="571500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7079426" y="5311002"/>
            <a:ext cx="1857375" cy="571500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>
                <a:solidFill>
                  <a:srgbClr val="D09E00"/>
                </a:solidFill>
              </a:rPr>
              <a:t>частичная</a:t>
            </a: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5222051" y="5882502"/>
            <a:ext cx="1857375" cy="571500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7079426" y="5882502"/>
            <a:ext cx="1857375" cy="571500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3507551" y="5311002"/>
            <a:ext cx="1714500" cy="571500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3507551" y="5882502"/>
            <a:ext cx="1714500" cy="571500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5222051" y="4739502"/>
            <a:ext cx="1857375" cy="571500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5" name="Rectangle 27"/>
          <p:cNvSpPr>
            <a:spLocks noChangeArrowheads="1"/>
          </p:cNvSpPr>
          <p:nvPr/>
        </p:nvSpPr>
        <p:spPr bwMode="auto">
          <a:xfrm>
            <a:off x="5222051" y="5311002"/>
            <a:ext cx="1857375" cy="571500"/>
          </a:xfrm>
          <a:prstGeom prst="rect">
            <a:avLst/>
          </a:prstGeom>
          <a:noFill/>
          <a:ln w="2556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pic>
        <p:nvPicPr>
          <p:cNvPr id="46" name="Picture 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7613" y="2882094"/>
            <a:ext cx="571500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7" name="Picture 2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7613" y="3453594"/>
            <a:ext cx="571500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8" name="Picture 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7613" y="4142587"/>
            <a:ext cx="571500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9" name="Picture 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7613" y="4810939"/>
            <a:ext cx="571500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0" name="Picture 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7613" y="5382439"/>
            <a:ext cx="571500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" name="Picture 3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7613" y="5953939"/>
            <a:ext cx="571500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2" name="Picture 3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4988" y="4810939"/>
            <a:ext cx="571500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3" name="Picture 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4988" y="5382439"/>
            <a:ext cx="571500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4" name="Picture 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22363" y="4142587"/>
            <a:ext cx="571500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5" name="Picture 3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36426" y="5953939"/>
            <a:ext cx="42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6" name="Picture 3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36426" y="2882094"/>
            <a:ext cx="42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7" name="Picture 3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93801" y="3453594"/>
            <a:ext cx="42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8" name="Picture 4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93801" y="4810939"/>
            <a:ext cx="42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9" name="Picture 4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93801" y="5953939"/>
            <a:ext cx="42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0" y="494488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ru-RU" sz="4000" dirty="0">
                <a:solidFill>
                  <a:srgbClr val="04617B"/>
                </a:solidFill>
              </a:rPr>
              <a:t>Итоги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4721225" y="7181082"/>
            <a:ext cx="715963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1</a:t>
            </a:r>
            <a:r>
              <a:rPr lang="ru-RU" sz="2800" dirty="0" smtClean="0">
                <a:solidFill>
                  <a:srgbClr val="000000"/>
                </a:solidFill>
              </a:rPr>
              <a:t>3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353" name="Text Box 16"/>
          <p:cNvSpPr txBox="1">
            <a:spLocks noChangeArrowheads="1"/>
          </p:cNvSpPr>
          <p:nvPr/>
        </p:nvSpPr>
        <p:spPr bwMode="auto">
          <a:xfrm>
            <a:off x="628648" y="1239026"/>
            <a:ext cx="7736706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00"/>
                </a:solidFill>
              </a:rPr>
              <a:t>Проанализированы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00"/>
                </a:solidFill>
              </a:rPr>
              <a:t>задачи</a:t>
            </a:r>
            <a:r>
              <a:rPr lang="en-US" sz="2600" dirty="0">
                <a:solidFill>
                  <a:srgbClr val="000000"/>
                </a:solidFill>
              </a:rPr>
              <a:t> администратора систем и </a:t>
            </a:r>
            <a:r>
              <a:rPr lang="en-US" sz="2600" b="1" dirty="0">
                <a:solidFill>
                  <a:srgbClr val="000000"/>
                </a:solidFill>
              </a:rPr>
              <a:t>построена модель</a:t>
            </a:r>
            <a:r>
              <a:rPr lang="en-US" sz="2600" dirty="0">
                <a:solidFill>
                  <a:srgbClr val="000000"/>
                </a:solidFill>
              </a:rPr>
              <a:t> для визуализации </a:t>
            </a:r>
            <a:r>
              <a:rPr lang="ru-RU" sz="2600" dirty="0" smtClean="0">
                <a:solidFill>
                  <a:srgbClr val="000000"/>
                </a:solidFill>
              </a:rPr>
              <a:t>данных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ru-RU" sz="2600" dirty="0" smtClean="0">
                <a:solidFill>
                  <a:srgbClr val="000000"/>
                </a:solidFill>
              </a:rPr>
              <a:t>и управления удаленными узлами</a:t>
            </a:r>
            <a:endParaRPr lang="en-US" sz="2600" dirty="0">
              <a:solidFill>
                <a:srgbClr val="000000"/>
              </a:solidFill>
            </a:endParaRPr>
          </a:p>
          <a:p>
            <a:pPr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dirty="0">
              <a:solidFill>
                <a:srgbClr val="000000"/>
              </a:solidFill>
            </a:endParaRPr>
          </a:p>
          <a:p>
            <a:pP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1" dirty="0">
                <a:solidFill>
                  <a:srgbClr val="000000"/>
                </a:solidFill>
              </a:rPr>
              <a:t>Разработана структура</a:t>
            </a:r>
            <a:r>
              <a:rPr lang="en-US" sz="2600" dirty="0">
                <a:solidFill>
                  <a:srgbClr val="000000"/>
                </a:solidFill>
              </a:rPr>
              <a:t> системы </a:t>
            </a:r>
            <a:r>
              <a:rPr lang="en-US" sz="2600" dirty="0" smtClean="0">
                <a:solidFill>
                  <a:srgbClr val="000000"/>
                </a:solidFill>
              </a:rPr>
              <a:t>визуализации</a:t>
            </a:r>
            <a:r>
              <a:rPr lang="ru-RU" sz="2600" dirty="0" smtClean="0">
                <a:solidFill>
                  <a:srgbClr val="000000"/>
                </a:solidFill>
              </a:rPr>
              <a:t> и управления</a:t>
            </a:r>
          </a:p>
          <a:p>
            <a:pPr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dirty="0" smtClean="0">
              <a:solidFill>
                <a:srgbClr val="000000"/>
              </a:solidFill>
            </a:endParaRPr>
          </a:p>
          <a:p>
            <a:pP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</a:rPr>
              <a:t>Реализованы</a:t>
            </a:r>
            <a:r>
              <a:rPr lang="ru-RU" sz="2600" b="1" dirty="0" smtClean="0">
                <a:solidFill>
                  <a:srgbClr val="000000"/>
                </a:solidFill>
              </a:rPr>
              <a:t>е</a:t>
            </a:r>
            <a:r>
              <a:rPr lang="en-US" sz="2600" b="1" dirty="0" smtClean="0">
                <a:solidFill>
                  <a:srgbClr val="000000"/>
                </a:solidFill>
              </a:rPr>
              <a:t> подсистемы</a:t>
            </a:r>
            <a:r>
              <a:rPr lang="en-US" sz="2600" dirty="0" smtClean="0">
                <a:solidFill>
                  <a:srgbClr val="000000"/>
                </a:solidFill>
              </a:rPr>
              <a:t> визуализации </a:t>
            </a:r>
            <a:r>
              <a:rPr lang="ru-RU" sz="2600" dirty="0" smtClean="0">
                <a:solidFill>
                  <a:srgbClr val="000000"/>
                </a:solidFill>
              </a:rPr>
              <a:t>и управления </a:t>
            </a:r>
            <a:r>
              <a:rPr lang="en-US" sz="2600" dirty="0" smtClean="0">
                <a:solidFill>
                  <a:srgbClr val="000000"/>
                </a:solidFill>
              </a:rPr>
              <a:t>включают:</a:t>
            </a:r>
          </a:p>
          <a:p>
            <a:pPr lvl="1">
              <a:buSzPct val="45000"/>
              <a:buFont typeface="Wingdings" charset="2"/>
              <a:buChar char="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ru-RU" sz="2600" dirty="0" smtClean="0">
                <a:solidFill>
                  <a:srgbClr val="000000"/>
                </a:solidFill>
              </a:rPr>
              <a:t>Хранение информации о ядре</a:t>
            </a:r>
            <a:endParaRPr lang="en-US" sz="2600" dirty="0" smtClean="0">
              <a:solidFill>
                <a:srgbClr val="000000"/>
              </a:solidFill>
            </a:endParaRPr>
          </a:p>
          <a:p>
            <a:pPr lvl="1">
              <a:buSzPct val="45000"/>
              <a:buFont typeface="Wingdings" charset="2"/>
              <a:buChar char="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ru-RU" sz="2600" dirty="0" smtClean="0">
                <a:solidFill>
                  <a:srgbClr val="000000"/>
                </a:solidFill>
              </a:rPr>
              <a:t>Визуализация информации и процессов</a:t>
            </a:r>
            <a:endParaRPr lang="en-US" sz="2600" dirty="0" smtClean="0">
              <a:solidFill>
                <a:srgbClr val="000000"/>
              </a:solidFill>
            </a:endParaRPr>
          </a:p>
          <a:p>
            <a:pPr lvl="1">
              <a:buSzPct val="45000"/>
              <a:buFont typeface="Wingdings" charset="2"/>
              <a:buChar char="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ru-RU" sz="2600" dirty="0" smtClean="0">
                <a:solidFill>
                  <a:srgbClr val="000000"/>
                </a:solidFill>
              </a:rPr>
              <a:t>Координация взаимодействия компонентов</a:t>
            </a:r>
          </a:p>
          <a:p>
            <a:pPr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ru-RU" sz="2600" dirty="0" smtClean="0">
              <a:solidFill>
                <a:srgbClr val="000000"/>
              </a:solidFill>
            </a:endParaRPr>
          </a:p>
          <a:p>
            <a:pP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600" b="1" dirty="0" smtClean="0">
                <a:solidFill>
                  <a:srgbClr val="000000"/>
                </a:solidFill>
              </a:rPr>
              <a:t> Разработан интерфейс</a:t>
            </a:r>
            <a:r>
              <a:rPr lang="ru-RU" sz="2600" dirty="0" smtClean="0">
                <a:solidFill>
                  <a:srgbClr val="000000"/>
                </a:solidFill>
              </a:rPr>
              <a:t> программирования модулей</a:t>
            </a:r>
            <a:endParaRPr lang="en-US" sz="2600" dirty="0">
              <a:solidFill>
                <a:srgbClr val="000000"/>
              </a:solidFill>
            </a:endParaRPr>
          </a:p>
          <a:p>
            <a:pPr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dirty="0">
              <a:solidFill>
                <a:srgbClr val="000000"/>
              </a:solidFill>
            </a:endParaRPr>
          </a:p>
          <a:p>
            <a:pPr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2988875"/>
            <a:ext cx="10158413" cy="13219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Спасибо</a:t>
            </a:r>
            <a:endParaRPr lang="ru-RU" sz="4000" dirty="0" smtClean="0">
              <a:solidFill>
                <a:srgbClr val="F2F2F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ru-RU" sz="40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з</a:t>
            </a:r>
            <a:r>
              <a:rPr lang="ru-RU" sz="40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а внимание</a:t>
            </a:r>
            <a:r>
              <a:rPr lang="en-US" sz="40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!</a:t>
            </a:r>
            <a:endParaRPr lang="en-US" sz="4000" dirty="0">
              <a:solidFill>
                <a:srgbClr val="F2F2F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0" y="666750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 hangingPunct="1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ru-RU" sz="4000" dirty="0">
                <a:solidFill>
                  <a:srgbClr val="04617B"/>
                </a:solidFill>
              </a:rPr>
              <a:t>Недостатки файлов конфигурации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6079338" y="1126401"/>
            <a:ext cx="4065588" cy="61848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200" dirty="0">
              <a:solidFill>
                <a:srgbClr val="000000"/>
              </a:solidFill>
              <a:latin typeface="Calibri" pitchFamily="32" charset="0"/>
            </a:endParaRPr>
          </a:p>
          <a:p>
            <a:pPr marL="736600" lvl="1" indent="-279400">
              <a:lnSpc>
                <a:spcPct val="100000"/>
              </a:lnSpc>
              <a:buFont typeface="Times New Roman" pitchFamily="16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pitchFamily="32" charset="0"/>
              </a:rPr>
              <a:t>Децентрализованное внесение изменений</a:t>
            </a:r>
            <a:r>
              <a:rPr lang="ru-RU" sz="2200" dirty="0">
                <a:solidFill>
                  <a:srgbClr val="000000"/>
                </a:solidFill>
                <a:latin typeface="Calibri" pitchFamily="32" charset="0"/>
              </a:rPr>
              <a:t> в </a:t>
            </a:r>
            <a:r>
              <a:rPr lang="ru-RU" sz="2200" dirty="0" smtClean="0">
                <a:solidFill>
                  <a:srgbClr val="000000"/>
                </a:solidFill>
                <a:latin typeface="Calibri" pitchFamily="32" charset="0"/>
              </a:rPr>
              <a:t>конфигурацию </a:t>
            </a:r>
            <a:r>
              <a:rPr lang="ru-RU" sz="2200" dirty="0">
                <a:solidFill>
                  <a:srgbClr val="000000"/>
                </a:solidFill>
                <a:latin typeface="Calibri" pitchFamily="32" charset="0"/>
              </a:rPr>
              <a:t>нескольких приложений</a:t>
            </a:r>
          </a:p>
          <a:p>
            <a:pPr marL="736600" lvl="1" indent="-27940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200" dirty="0">
              <a:solidFill>
                <a:srgbClr val="000000"/>
              </a:solidFill>
              <a:latin typeface="Calibri" pitchFamily="32" charset="0"/>
            </a:endParaRPr>
          </a:p>
          <a:p>
            <a:pPr marL="736600" lvl="1" indent="-279400">
              <a:lnSpc>
                <a:spcPct val="100000"/>
              </a:lnSpc>
              <a:buFont typeface="Times New Roman" pitchFamily="16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pitchFamily="32" charset="0"/>
              </a:rPr>
              <a:t>Сложность внесения изменений в процессе работы</a:t>
            </a:r>
            <a:r>
              <a:rPr lang="ru-RU" sz="2200" dirty="0">
                <a:solidFill>
                  <a:srgbClr val="000000"/>
                </a:solidFill>
                <a:latin typeface="Calibri" pitchFamily="32" charset="0"/>
              </a:rPr>
              <a:t> приложений</a:t>
            </a:r>
          </a:p>
          <a:p>
            <a:pPr marL="736600" lvl="1" indent="-27940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200" dirty="0">
              <a:solidFill>
                <a:srgbClr val="000000"/>
              </a:solidFill>
              <a:latin typeface="Calibri" pitchFamily="32" charset="0"/>
            </a:endParaRPr>
          </a:p>
          <a:p>
            <a:pPr marL="736600" lvl="1" indent="-279400">
              <a:lnSpc>
                <a:spcPct val="100000"/>
              </a:lnSpc>
              <a:buFont typeface="Times New Roman" pitchFamily="16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pitchFamily="32" charset="0"/>
              </a:rPr>
              <a:t>Сложность восприятия информации</a:t>
            </a:r>
            <a:r>
              <a:rPr lang="ru-RU" sz="22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latin typeface="Calibri" pitchFamily="32" charset="0"/>
              </a:rPr>
              <a:t>в текстовом виде</a:t>
            </a:r>
            <a:endParaRPr lang="ru-RU" sz="2200" dirty="0" smtClean="0">
              <a:solidFill>
                <a:srgbClr val="000000"/>
              </a:solidFill>
              <a:latin typeface="Calibri" pitchFamily="32" charset="0"/>
            </a:endParaRPr>
          </a:p>
          <a:p>
            <a:pPr marL="736600" lvl="1" indent="-279400">
              <a:lnSpc>
                <a:spcPct val="100000"/>
              </a:lnSpc>
              <a:buFont typeface="Times New Roman" pitchFamily="16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200" dirty="0">
              <a:solidFill>
                <a:schemeClr val="tx1"/>
              </a:solidFill>
              <a:latin typeface="Calibri" pitchFamily="32" charset="0"/>
            </a:endParaRPr>
          </a:p>
          <a:p>
            <a:pPr marL="736600" lvl="1" indent="-279400">
              <a:lnSpc>
                <a:spcPct val="100000"/>
              </a:lnSpc>
              <a:buFont typeface="Times New Roman" pitchFamily="16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200" dirty="0" smtClean="0">
                <a:solidFill>
                  <a:schemeClr val="tx1"/>
                </a:solidFill>
                <a:latin typeface="Calibri" pitchFamily="32" charset="0"/>
              </a:rPr>
              <a:t>Существует вероятность внесения ошибки или опечатки</a:t>
            </a:r>
            <a:endParaRPr lang="ru-RU" sz="2200" dirty="0">
              <a:solidFill>
                <a:schemeClr val="tx1"/>
              </a:solidFill>
              <a:latin typeface="Calibri" pitchFamily="32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200" dirty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4864100" y="7181082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800" dirty="0" smtClean="0">
                <a:solidFill>
                  <a:srgbClr val="000000"/>
                </a:solidFill>
              </a:rPr>
              <a:t>2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22" name="Рисунок 21" descr="conso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22" y="1953406"/>
            <a:ext cx="3783568" cy="3929090"/>
          </a:xfrm>
          <a:prstGeom prst="rect">
            <a:avLst/>
          </a:prstGeom>
        </p:spPr>
      </p:pic>
      <p:pic>
        <p:nvPicPr>
          <p:cNvPr id="23" name="Рисунок 22" descr="log4j.properti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752" y="3453604"/>
            <a:ext cx="3726551" cy="358322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1422" y="1524778"/>
            <a:ext cx="378289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Консоль вывода сообщений ядра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4628" y="3024976"/>
            <a:ext cx="3500462" cy="3499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Конфигурационный файл ядра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381000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en-US" sz="4000" dirty="0">
                <a:solidFill>
                  <a:srgbClr val="04617B"/>
                </a:solidFill>
              </a:rPr>
              <a:t>Структура проекта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849813" y="7168380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800" dirty="0" smtClean="0">
                <a:solidFill>
                  <a:srgbClr val="000000"/>
                </a:solidFill>
              </a:rPr>
              <a:t>3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21" name="Рисунок 20" descr="struct - 1px_85%-starovoitov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6" y="1192134"/>
            <a:ext cx="9936990" cy="5690494"/>
          </a:xfrm>
          <a:prstGeom prst="rect">
            <a:avLst/>
          </a:prstGeom>
        </p:spPr>
      </p:pic>
      <p:cxnSp>
        <p:nvCxnSpPr>
          <p:cNvPr id="19" name="Прямая со стрелкой 18"/>
          <p:cNvCxnSpPr/>
          <p:nvPr/>
        </p:nvCxnSpPr>
        <p:spPr bwMode="auto">
          <a:xfrm rot="5400000">
            <a:off x="542099" y="3703637"/>
            <a:ext cx="500860" cy="79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49984" y="2882100"/>
            <a:ext cx="150019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Панель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управления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 bwMode="auto">
          <a:xfrm rot="16200000" flipV="1">
            <a:off x="7400941" y="5846777"/>
            <a:ext cx="285752" cy="7143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793718" y="6096810"/>
            <a:ext cx="2735044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Прикладной интерфейс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программирования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351612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/>
            </a:pPr>
            <a:r>
              <a:rPr lang="en-US" sz="4000" dirty="0">
                <a:solidFill>
                  <a:srgbClr val="04617B"/>
                </a:solidFill>
              </a:rPr>
              <a:t>Модель приложения </a:t>
            </a:r>
            <a:r>
              <a:rPr lang="en-US" sz="4000" dirty="0" smtClean="0">
                <a:solidFill>
                  <a:srgbClr val="04617B"/>
                </a:solidFill>
              </a:rPr>
              <a:t>MVC</a:t>
            </a:r>
            <a:endParaRPr lang="en-US" sz="4000" dirty="0">
              <a:solidFill>
                <a:srgbClr val="04617B"/>
              </a:solidFill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4864100" y="7181082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800" dirty="0" smtClean="0">
                <a:solidFill>
                  <a:srgbClr val="000000"/>
                </a:solidFill>
              </a:rPr>
              <a:t>4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9" name="Рисунок 18" descr="MVC-2(concrete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70" y="1100929"/>
            <a:ext cx="8499499" cy="606745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-1" y="0"/>
            <a:ext cx="10158413" cy="1167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 hangingPunct="1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4000" dirty="0" smtClean="0">
                <a:solidFill>
                  <a:srgbClr val="04617B"/>
                </a:solidFill>
              </a:rPr>
              <a:t>Функционирование и </a:t>
            </a:r>
          </a:p>
          <a:p>
            <a:pPr algn="ctr" hangingPunct="1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4000" dirty="0" smtClean="0">
                <a:solidFill>
                  <a:srgbClr val="04617B"/>
                </a:solidFill>
              </a:rPr>
              <a:t>взаимодействие с ядром</a:t>
            </a:r>
            <a:endParaRPr lang="en-US" sz="4000" dirty="0">
              <a:solidFill>
                <a:srgbClr val="04617B"/>
              </a:solidFill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864100" y="7181082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800" dirty="0" smtClean="0">
                <a:solidFill>
                  <a:srgbClr val="000000"/>
                </a:solidFill>
              </a:rPr>
              <a:t>5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8" name="Рисунок 17" descr="UML_discov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583" y="1275567"/>
            <a:ext cx="7846589" cy="596724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0" y="166688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en-US" sz="4000" dirty="0">
                <a:solidFill>
                  <a:srgbClr val="04617B"/>
                </a:solidFill>
              </a:rPr>
              <a:t>Архитектура приложения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4864100" y="7181082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800" dirty="0" smtClean="0">
                <a:solidFill>
                  <a:srgbClr val="000000"/>
                </a:solidFill>
              </a:rPr>
              <a:t>6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9" name="Рисунок 18" descr="Class_Diagr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34" y="881836"/>
            <a:ext cx="8423176" cy="633782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0" y="523875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en-US" sz="4000" dirty="0">
                <a:solidFill>
                  <a:srgbClr val="04617B"/>
                </a:solidFill>
              </a:rPr>
              <a:t>Хранение информации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436528" y="5382430"/>
            <a:ext cx="2427287" cy="1427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dirty="0" smtClean="0">
                <a:solidFill>
                  <a:srgbClr val="000000"/>
                </a:solidFill>
              </a:rPr>
              <a:t>Информация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автоматически обновляется через получаемый от ядра контекст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220663" y="1739092"/>
            <a:ext cx="2000250" cy="16403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dirty="0">
                <a:solidFill>
                  <a:srgbClr val="000000"/>
                </a:solidFill>
              </a:rPr>
              <a:t>П</a:t>
            </a:r>
            <a:r>
              <a:rPr lang="en-US" dirty="0">
                <a:solidFill>
                  <a:srgbClr val="000000"/>
                </a:solidFill>
              </a:rPr>
              <a:t>остоянно хранится только минимальная информация о ядре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8008185" y="2882100"/>
            <a:ext cx="2071681" cy="11250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dirty="0">
                <a:solidFill>
                  <a:srgbClr val="000000"/>
                </a:solidFill>
              </a:rPr>
              <a:t>Д</a:t>
            </a:r>
            <a:r>
              <a:rPr lang="en-US" dirty="0">
                <a:solidFill>
                  <a:srgbClr val="000000"/>
                </a:solidFill>
              </a:rPr>
              <a:t>ополнительная информация </a:t>
            </a:r>
            <a:endParaRPr lang="ru-RU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получается </a:t>
            </a:r>
            <a:r>
              <a:rPr lang="en-US" dirty="0">
                <a:solidFill>
                  <a:srgbClr val="000000"/>
                </a:solidFill>
              </a:rPr>
              <a:t>через интерфейсы</a:t>
            </a:r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4864100" y="7181082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800" dirty="0" smtClean="0">
                <a:solidFill>
                  <a:srgbClr val="000000"/>
                </a:solidFill>
              </a:rPr>
              <a:t>7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21" name="Рисунок 20" descr="Doma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248" y="1667654"/>
            <a:ext cx="6403530" cy="400052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0" y="565150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 hangingPunct="1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en-US" sz="4000" dirty="0">
                <a:solidFill>
                  <a:srgbClr val="04617B"/>
                </a:solidFill>
              </a:rPr>
              <a:t>Взаимодействие </a:t>
            </a:r>
            <a:r>
              <a:rPr lang="ru-RU" sz="4000" dirty="0">
                <a:solidFill>
                  <a:srgbClr val="04617B"/>
                </a:solidFill>
              </a:rPr>
              <a:t>компонентов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4864100" y="7181082"/>
            <a:ext cx="228600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800" dirty="0" smtClean="0">
                <a:solidFill>
                  <a:srgbClr val="000000"/>
                </a:solidFill>
              </a:rPr>
              <a:t>8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0257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9984" y="1452562"/>
            <a:ext cx="9858444" cy="54621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0" y="381000"/>
            <a:ext cx="10158413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ru-RU" sz="4000" dirty="0">
                <a:solidFill>
                  <a:srgbClr val="04617B"/>
                </a:solidFill>
              </a:rPr>
              <a:t>Визуализация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7162" y="1112911"/>
            <a:ext cx="7509696" cy="60554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4864101" y="7181082"/>
            <a:ext cx="357981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800" dirty="0" smtClean="0">
                <a:solidFill>
                  <a:srgbClr val="000000"/>
                </a:solidFill>
              </a:rPr>
              <a:t>9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imes New Roman"/>
        <a:ea typeface=""/>
        <a:cs typeface="DejaVu Sans"/>
      </a:majorFont>
      <a:minorFont>
        <a:latin typeface="Times New Roman"/>
        <a:ea typeface=""/>
        <a:cs typeface="DejaVu San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DejaVu Sans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37138</TotalTime>
  <Words>280</Words>
  <PresentationFormat>Произвольный</PresentationFormat>
  <Paragraphs>137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Leo</dc:creator>
  <cp:lastModifiedBy>Leo</cp:lastModifiedBy>
  <cp:revision>259</cp:revision>
  <cp:lastPrinted>1601-01-01T00:00:00Z</cp:lastPrinted>
  <dcterms:created xsi:type="dcterms:W3CDTF">1601-01-01T00:00:00Z</dcterms:created>
  <dcterms:modified xsi:type="dcterms:W3CDTF">2011-06-20T12:56:00Z</dcterms:modified>
</cp:coreProperties>
</file>