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4" r:id="rId5"/>
    <p:sldId id="263" r:id="rId6"/>
    <p:sldId id="257" r:id="rId7"/>
    <p:sldId id="259" r:id="rId8"/>
    <p:sldId id="260" r:id="rId9"/>
    <p:sldId id="261" r:id="rId10"/>
    <p:sldId id="262" r:id="rId11"/>
    <p:sldId id="265" r:id="rId12"/>
    <p:sldId id="270" r:id="rId13"/>
    <p:sldId id="267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66" r:id="rId28"/>
    <p:sldId id="268" r:id="rId2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9938" y="5381625"/>
            <a:ext cx="5214937" cy="4413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ru-RU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</a:rPr>
              <a:t>Владимир Костюков, АлтГТУ</a:t>
            </a:r>
            <a:endParaRPr lang="en-US" sz="22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Распределенная система мониторинга и диспетчерезации процессов гетерогенной среды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Механизмы воздействия </a:t>
            </a:r>
          </a:p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на 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68" name="TextBox 10"/>
          <p:cNvSpPr txBox="1">
            <a:spLocks noChangeArrowheads="1"/>
          </p:cNvSpPr>
          <p:nvPr/>
        </p:nvSpPr>
        <p:spPr bwMode="auto">
          <a:xfrm>
            <a:off x="3008313" y="2309813"/>
            <a:ext cx="6865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Рычагами воздействия на глобальное состояние распределенной системы мониторинга являются индекс производительности и установленное </a:t>
            </a:r>
            <a:r>
              <a:rPr lang="ru-RU" sz="2000" b="1">
                <a:latin typeface="Calibri" pitchFamily="34" charset="0"/>
              </a:rPr>
              <a:t>пороговое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значение</a:t>
            </a:r>
            <a:r>
              <a:rPr lang="ru-RU" sz="2000">
                <a:latin typeface="Calibri" pitchFamily="34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269" name="TextBox 11"/>
          <p:cNvSpPr txBox="1">
            <a:spLocks noChangeArrowheads="1"/>
          </p:cNvSpPr>
          <p:nvPr/>
        </p:nvSpPr>
        <p:spPr bwMode="auto">
          <a:xfrm>
            <a:off x="4579938" y="3810000"/>
            <a:ext cx="5357812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Службы</a:t>
            </a:r>
            <a:r>
              <a:rPr lang="ru-RU" sz="2000" dirty="0" smtClean="0">
                <a:latin typeface="Calibri" pitchFamily="34" charset="0"/>
              </a:rPr>
              <a:t>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запущенные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узлах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 индексом производительности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ниже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порогового   значения, подвергаются </a:t>
            </a:r>
            <a:r>
              <a:rPr lang="ru-RU" sz="2000" b="1" dirty="0">
                <a:latin typeface="Calibri" pitchFamily="34" charset="0"/>
              </a:rPr>
              <a:t>масштабированию </a:t>
            </a:r>
            <a:r>
              <a:rPr lang="ru-RU" sz="2000" dirty="0">
                <a:latin typeface="Calibri" pitchFamily="34" charset="0"/>
              </a:rPr>
              <a:t> (запуску дополнительных экземпляров, сопровождаемому балансировкой нагрузки), и распределенная   система переходит в </a:t>
            </a:r>
            <a:r>
              <a:rPr lang="ru-RU" sz="2000" b="1" dirty="0">
                <a:latin typeface="Calibri" pitchFamily="34" charset="0"/>
              </a:rPr>
              <a:t>более эффективное состояние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528" y="2513856"/>
            <a:ext cx="22955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Реализация модели распределенной системы мониторинга 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6016104" y="2225824"/>
            <a:ext cx="3308995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225824"/>
            <a:ext cx="5353050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944" y="2513856"/>
            <a:ext cx="4972050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и обработчики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6" name="Picture 5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9880" y="2009800"/>
            <a:ext cx="573405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События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Сессии транспортной подсистемы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Модель распределенной системы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Балансировка нагрузки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Развертывание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0011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разработка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т.д</a:t>
            </a:r>
            <a:r>
              <a:rPr lang="ru-RU" sz="2200" dirty="0" smtClean="0">
                <a:latin typeface="Calibri" pitchFamily="34" charset="0"/>
              </a:rPr>
              <a:t>.);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оформление технической документации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</a:t>
            </a:r>
            <a:r>
              <a:rPr lang="ru-RU" sz="2200" dirty="0" smtClean="0">
                <a:latin typeface="Calibri" pitchFamily="34" charset="0"/>
              </a:rPr>
              <a:t>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</a:t>
            </a:r>
            <a:r>
              <a:rPr lang="ru-RU" sz="2200" dirty="0" smtClean="0">
                <a:latin typeface="Calibri" pitchFamily="34" charset="0"/>
              </a:rPr>
              <a:t>полномасштабное </a:t>
            </a:r>
            <a:r>
              <a:rPr lang="ru-RU" sz="2200" dirty="0" smtClean="0">
                <a:latin typeface="Calibri" pitchFamily="34" charset="0"/>
              </a:rPr>
              <a:t>внедрение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520" y="294590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 к системам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Современная система мониторинга должна удовлетворять </a:t>
            </a:r>
            <a:r>
              <a:rPr lang="ru-RU" sz="2300" b="1" dirty="0">
                <a:latin typeface="Calibri" pitchFamily="34" charset="0"/>
              </a:rPr>
              <a:t>динамически изменяющимся </a:t>
            </a:r>
            <a:r>
              <a:rPr lang="ru-RU" sz="2300" dirty="0">
                <a:latin typeface="Calibri" pitchFamily="34" charset="0"/>
              </a:rPr>
              <a:t>требованиям к:</a:t>
            </a:r>
          </a:p>
          <a:p>
            <a:endParaRPr lang="ru-RU" sz="1000" dirty="0">
              <a:latin typeface="Calibri" pitchFamily="34" charset="0"/>
            </a:endParaRP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функционалу системы;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отказоустойчивости;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масштабируемости;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Модель распределенной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579438" y="2166938"/>
            <a:ext cx="90725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Сущность предлагаемого подхода заключается в использовании: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механизма разработки и исполнения дополнительных </a:t>
            </a:r>
            <a:r>
              <a:rPr lang="ru-RU" sz="2200" b="1" dirty="0">
                <a:latin typeface="Calibri" pitchFamily="34" charset="0"/>
              </a:rPr>
              <a:t>модулей</a:t>
            </a:r>
            <a:r>
              <a:rPr lang="ru-RU" sz="2200" dirty="0">
                <a:latin typeface="Calibri" pitchFamily="34" charset="0"/>
              </a:rPr>
              <a:t> в процессе решения задач мониторинга;</a:t>
            </a: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650875" y="4810125"/>
            <a:ext cx="7456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свойств </a:t>
            </a:r>
            <a:r>
              <a:rPr lang="ru-RU" sz="2200" b="1">
                <a:latin typeface="Calibri" pitchFamily="34" charset="0"/>
              </a:rPr>
              <a:t>распределенных систем</a:t>
            </a:r>
            <a:r>
              <a:rPr lang="ru-RU" sz="2200">
                <a:latin typeface="Calibri" pitchFamily="34" charset="0"/>
              </a:rPr>
              <a:t> в процессе эксплуатации;</a:t>
            </a:r>
          </a:p>
        </p:txBody>
      </p:sp>
      <p:pic>
        <p:nvPicPr>
          <p:cNvPr id="4102" name="Рисунок 7" descr="arc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5" y="5381625"/>
            <a:ext cx="3238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Рисунок 10" descr="module_fich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5438" y="3595688"/>
            <a:ext cx="5276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2657872"/>
            <a:ext cx="428282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ru-RU" sz="2000" dirty="0" smtClean="0">
                <a:latin typeface="Calibri" pitchFamily="34" charset="0"/>
              </a:rPr>
              <a:t>, запущенная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определенном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узле,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представляется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активной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сущностью,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наблюдающей за его состоянием 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данных.</a:t>
            </a:r>
            <a:endParaRPr lang="en-US" sz="2000" dirty="0">
              <a:latin typeface="Calibri" pitchFamily="34" charset="0"/>
            </a:endParaRPr>
          </a:p>
          <a:p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99480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мониторинга </a:t>
            </a:r>
            <a:r>
              <a:rPr lang="ru-RU" sz="2000" dirty="0">
                <a:latin typeface="Calibri" pitchFamily="34" charset="0"/>
              </a:rPr>
              <a:t>представляет собой шаблонную проблему 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488" y="5250160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представляется пассивной 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293688" y="2166938"/>
            <a:ext cx="5357812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>
                <a:latin typeface="Calibri" pitchFamily="34" charset="0"/>
              </a:rPr>
              <a:t>Модуль мониторинга характеризуется: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возможностью </a:t>
            </a:r>
            <a:r>
              <a:rPr lang="ru-RU" sz="2000" b="1">
                <a:latin typeface="Calibri" pitchFamily="34" charset="0"/>
              </a:rPr>
              <a:t>исполнения</a:t>
            </a:r>
            <a:r>
              <a:rPr lang="ru-RU" sz="2000">
                <a:latin typeface="Calibri" pitchFamily="34" charset="0"/>
              </a:rPr>
              <a:t> в операционной среде;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системой;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выходными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системе;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интерфейсом</a:t>
            </a:r>
            <a:r>
              <a:rPr lang="ru-RU" sz="2000">
                <a:latin typeface="Calibri" pitchFamily="34" charset="0"/>
              </a:rPr>
              <a:t>, задающий правила исполнения модуля;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реализацией</a:t>
            </a:r>
            <a:r>
              <a:rPr lang="ru-RU" sz="2000">
                <a:latin typeface="Calibri" pitchFamily="34" charset="0"/>
              </a:rPr>
              <a:t> – программным кодом, воплощающим функционал модуля;</a:t>
            </a:r>
          </a:p>
        </p:txBody>
      </p:sp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8032" y="3089920"/>
            <a:ext cx="4431929" cy="239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Система исполнения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7173" name="TextBox 10"/>
          <p:cNvSpPr txBox="1">
            <a:spLocks noChangeArrowheads="1"/>
          </p:cNvSpPr>
          <p:nvPr/>
        </p:nvSpPr>
        <p:spPr bwMode="auto">
          <a:xfrm>
            <a:off x="293688" y="2095500"/>
            <a:ext cx="4786312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>
                <a:latin typeface="Calibri" pitchFamily="34" charset="0"/>
              </a:rPr>
              <a:t>Система исполнения модулей мониторинга реализует: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генерацию </a:t>
            </a:r>
            <a:r>
              <a:rPr lang="ru-RU" sz="2200" b="1">
                <a:latin typeface="Calibri" pitchFamily="34" charset="0"/>
              </a:rPr>
              <a:t>кода каркаса</a:t>
            </a:r>
            <a:r>
              <a:rPr lang="ru-RU" sz="2200">
                <a:latin typeface="Calibri" pitchFamily="34" charset="0"/>
              </a:rPr>
              <a:t> модулей и их исполнение  в операционной  среде;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200" b="1">
                <a:latin typeface="Calibri" pitchFamily="34" charset="0"/>
              </a:rPr>
              <a:t>промежуточный слой</a:t>
            </a:r>
            <a:r>
              <a:rPr lang="ru-RU" sz="2200">
                <a:latin typeface="Calibri" pitchFamily="34" charset="0"/>
              </a:rPr>
              <a:t> между модулем мониторинга и агентом, в </a:t>
            </a:r>
          </a:p>
          <a:p>
            <a:r>
              <a:rPr lang="ru-RU" sz="2200">
                <a:latin typeface="Calibri" pitchFamily="34" charset="0"/>
              </a:rPr>
              <a:t>рамках  которого  он запускается;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200" b="1">
                <a:latin typeface="Calibri" pitchFamily="34" charset="0"/>
              </a:rPr>
              <a:t>независимость</a:t>
            </a:r>
            <a:r>
              <a:rPr lang="ru-RU" sz="2200">
                <a:latin typeface="Calibri" pitchFamily="34" charset="0"/>
              </a:rPr>
              <a:t> программного кода модуля от физического расположения агентов (адресации, топологии сети);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exec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00" y="2873896"/>
            <a:ext cx="448627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Код каркаса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196" name="TextBox 10"/>
          <p:cNvSpPr txBox="1">
            <a:spLocks noChangeArrowheads="1"/>
          </p:cNvSpPr>
          <p:nvPr/>
        </p:nvSpPr>
        <p:spPr bwMode="auto">
          <a:xfrm>
            <a:off x="3937000" y="2166938"/>
            <a:ext cx="521493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latin typeface="Calibri" pitchFamily="34" charset="0"/>
              </a:rPr>
              <a:t>Код каркаса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генерируется системой исполнения на основании текущего </a:t>
            </a:r>
            <a:r>
              <a:rPr lang="ru-RU" sz="2200" b="1">
                <a:latin typeface="Calibri" pitchFamily="34" charset="0"/>
              </a:rPr>
              <a:t>глобального состояния</a:t>
            </a:r>
            <a:r>
              <a:rPr lang="ru-RU" sz="2200">
                <a:latin typeface="Calibri" pitchFamily="34" charset="0"/>
              </a:rPr>
              <a:t> распределенной системы и содержит конструкции</a:t>
            </a:r>
            <a:r>
              <a:rPr lang="en-US" sz="2200">
                <a:latin typeface="Calibri" pitchFamily="34" charset="0"/>
              </a:rPr>
              <a:t>:</a:t>
            </a:r>
            <a:endParaRPr lang="ru-RU" sz="2200">
              <a:latin typeface="Calibri" pitchFamily="34" charset="0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365625" y="3667125"/>
            <a:ext cx="542925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инициализации окружения</a:t>
            </a:r>
            <a:r>
              <a:rPr lang="en-US" sz="2000">
                <a:latin typeface="Calibri" pitchFamily="34" charset="0"/>
              </a:rPr>
              <a:t>;</a:t>
            </a:r>
            <a:r>
              <a:rPr lang="ru-RU" sz="2000">
                <a:latin typeface="Calibri" pitchFamily="34" charset="0"/>
              </a:rPr>
              <a:t> 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создания экземпляра модуля мониторинга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исполнения экземпляра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модуля;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передачи параметров модулю;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возврата результата модуля серверу;</a:t>
            </a:r>
          </a:p>
          <a:p>
            <a:pPr>
              <a:buFont typeface="Arial" charset="0"/>
              <a:buChar char="•"/>
            </a:pPr>
            <a:endParaRPr lang="ru-RU" sz="2000">
              <a:latin typeface="Calibri" pitchFamily="34" charset="0"/>
            </a:endParaRPr>
          </a:p>
        </p:txBody>
      </p:sp>
      <p:pic>
        <p:nvPicPr>
          <p:cNvPr id="8198" name="Рисунок 10" descr="skeletone_cod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2381250"/>
            <a:ext cx="22002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293688" y="2095500"/>
            <a:ext cx="50720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Прикладной интерфейс программирования (</a:t>
            </a:r>
            <a:r>
              <a:rPr lang="en-US" sz="2000" b="1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) </a:t>
            </a:r>
            <a:r>
              <a:rPr lang="ru-RU" sz="2000">
                <a:latin typeface="Calibri" pitchFamily="34" charset="0"/>
              </a:rPr>
              <a:t>модулей – высокоуровневый объектно-ориентированный набор инструментов, являющийся промежуточным слоем между модулем мониторинга и ОС, в которой он запущен.</a:t>
            </a:r>
          </a:p>
        </p:txBody>
      </p:sp>
      <p:sp>
        <p:nvSpPr>
          <p:cNvPr id="9221" name="Прямоугольник 12"/>
          <p:cNvSpPr>
            <a:spLocks noChangeArrowheads="1"/>
          </p:cNvSpPr>
          <p:nvPr/>
        </p:nvSpPr>
        <p:spPr bwMode="auto">
          <a:xfrm>
            <a:off x="722313" y="4452938"/>
            <a:ext cx="55006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сосредотачивает программиста на </a:t>
            </a:r>
          </a:p>
          <a:p>
            <a:r>
              <a:rPr lang="ru-RU" sz="2000" b="1">
                <a:latin typeface="Calibri" pitchFamily="34" charset="0"/>
              </a:rPr>
              <a:t>решаемой задаче</a:t>
            </a:r>
            <a:r>
              <a:rPr lang="ru-RU" sz="2000">
                <a:latin typeface="Calibri" pitchFamily="34" charset="0"/>
              </a:rPr>
              <a:t> мониторинга, скрывая от него подробности реализации сложных моментов (таких как распределенная коммуникация, маршализация/демаршализация, системные вызовы ОС).</a:t>
            </a:r>
          </a:p>
        </p:txBody>
      </p:sp>
      <p:pic>
        <p:nvPicPr>
          <p:cNvPr id="9222" name="Рисунок 6" descr="ap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2809875"/>
            <a:ext cx="219392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776</Words>
  <Application>Microsoft Office PowerPoint</Application>
  <PresentationFormat>Custom</PresentationFormat>
  <Paragraphs>136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Slide 1</vt:lpstr>
      <vt:lpstr>Модель распределенной системы мониторинга</vt:lpstr>
      <vt:lpstr>Требования к системам мониторинга</vt:lpstr>
      <vt:lpstr>Slide 4</vt:lpstr>
      <vt:lpstr>Базовая терминология</vt:lpstr>
      <vt:lpstr>Абстракция модуля</vt:lpstr>
      <vt:lpstr>Система исполнения</vt:lpstr>
      <vt:lpstr>Slide 8</vt:lpstr>
      <vt:lpstr>Slide 9</vt:lpstr>
      <vt:lpstr>Slide 10</vt:lpstr>
      <vt:lpstr>Slide 11</vt:lpstr>
      <vt:lpstr>Реализация модели распределенной системы мониторинга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Пути развития проекта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83</cp:revision>
  <dcterms:created xsi:type="dcterms:W3CDTF">2004-05-06T09:28:21Z</dcterms:created>
  <dcterms:modified xsi:type="dcterms:W3CDTF">2011-05-23T18:17:16Z</dcterms:modified>
</cp:coreProperties>
</file>