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9" r:id="rId3"/>
    <p:sldId id="285" r:id="rId4"/>
    <p:sldId id="263" r:id="rId5"/>
    <p:sldId id="257" r:id="rId6"/>
    <p:sldId id="262" r:id="rId7"/>
    <p:sldId id="286" r:id="rId8"/>
    <p:sldId id="267" r:id="rId9"/>
    <p:sldId id="272" r:id="rId10"/>
    <p:sldId id="273" r:id="rId11"/>
    <p:sldId id="276" r:id="rId12"/>
    <p:sldId id="277" r:id="rId13"/>
    <p:sldId id="280" r:id="rId14"/>
    <p:sldId id="281" r:id="rId15"/>
    <p:sldId id="283" r:id="rId16"/>
    <p:sldId id="287" r:id="rId17"/>
    <p:sldId id="284" r:id="rId18"/>
    <p:sldId id="266" r:id="rId19"/>
    <p:sldId id="268" r:id="rId20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0" autoAdjust="0"/>
    <p:restoredTop sz="90938" autoAdjust="0"/>
  </p:normalViewPr>
  <p:slideViewPr>
    <p:cSldViewPr>
      <p:cViewPr>
        <p:scale>
          <a:sx n="75" d="100"/>
          <a:sy n="75" d="100"/>
        </p:scale>
        <p:origin x="-900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D5F14-E40B-43F7-B0F3-B1D2E4B58E0D}" type="doc">
      <dgm:prSet loTypeId="urn:microsoft.com/office/officeart/2005/8/layout/cycle3" loCatId="cycle" qsTypeId="urn:microsoft.com/office/officeart/2005/8/quickstyle/simple3" qsCatId="simple" csTypeId="urn:microsoft.com/office/officeart/2005/8/colors/accent2_5" csCatId="accent2" phldr="1"/>
      <dgm:spPr/>
      <dgm:t>
        <a:bodyPr/>
        <a:lstStyle/>
        <a:p>
          <a:endParaRPr lang="ru-RU"/>
        </a:p>
      </dgm:t>
    </dgm:pt>
    <dgm:pt modelId="{3A9A016C-67D7-41CC-80D1-4D968D88CFB4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отказоустойчивость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1FEB9B99-DE8A-4412-9CF8-FFD804B169C3}" type="parTrans" cxnId="{031E5510-A153-4ED4-A3BC-614FBAF0B48C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158D99C9-5EC3-411B-ADDE-B7019FF7A4A0}" type="sibTrans" cxnId="{031E5510-A153-4ED4-A3BC-614FBAF0B48C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8F2EF5C7-67F6-4DFE-AFDE-CBB2A84E5CEC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масштабируемость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E931768F-C92B-4BE5-A2BC-C697DE63173F}" type="parTrans" cxnId="{E3C6FC13-AFCE-4602-8C85-98FB41665837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4FEFF33D-2342-4B0F-9B57-0A82D4DCE289}" type="sibTrans" cxnId="{E3C6FC13-AFCE-4602-8C85-98FB41665837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D189C4D7-E8B0-4280-8691-C464124A0D3C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эффективность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DA93A8CE-7045-4F6D-B4F9-99D035A07D8A}" type="parTrans" cxnId="{EF67F0F2-738B-4BEF-AB36-205E4CE04439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5BA99EFD-E8E4-4716-BCD0-8199142323D3}" type="sibTrans" cxnId="{EF67F0F2-738B-4BEF-AB36-205E4CE04439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6576CFC8-73C4-45BF-A198-7E1315F63B38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применимость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022274A2-245B-43E6-A246-AAE2523DF846}" type="parTrans" cxnId="{4108B041-2E17-45DC-85C9-4589E808D983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8B6EC9A2-F8A6-4D2A-8BFB-9CF15354753B}" type="sibTrans" cxnId="{4108B041-2E17-45DC-85C9-4589E808D983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1F09E631-5A4C-4989-B151-9CA0C5B7C4D6}">
      <dgm:prSet phldrT="[Text]" custT="1"/>
      <dgm:spPr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ru-RU" sz="18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расширяемость</a:t>
          </a:r>
          <a:endParaRPr lang="ru-RU" sz="1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CB600CC2-3A92-493D-9E9B-78F2F491C8BF}" type="parTrans" cxnId="{57B089F2-E13D-4741-94E2-11C4ACE690DD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FFF37154-1D1D-48E5-8980-B6BB259282C4}" type="sibTrans" cxnId="{57B089F2-E13D-4741-94E2-11C4ACE690DD}">
      <dgm:prSet/>
      <dgm:spPr/>
      <dgm:t>
        <a:bodyPr/>
        <a:lstStyle/>
        <a:p>
          <a:endParaRPr lang="ru-RU" b="0" cap="none" spc="0">
            <a:ln w="18415" cmpd="sng">
              <a:solidFill>
                <a:srgbClr val="FFFFFF"/>
              </a:solidFill>
              <a:prstDash val="solid"/>
            </a:ln>
            <a:solidFill>
              <a:schemeClr val="bg1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79088A5F-45AA-477D-8AB6-C33BDE1E9FF9}" type="pres">
      <dgm:prSet presAssocID="{EA2D5F14-E40B-43F7-B0F3-B1D2E4B58E0D}" presName="Name0" presStyleCnt="0">
        <dgm:presLayoutVars>
          <dgm:dir/>
          <dgm:resizeHandles val="exact"/>
        </dgm:presLayoutVars>
      </dgm:prSet>
      <dgm:spPr/>
    </dgm:pt>
    <dgm:pt modelId="{1F00E8F9-10B8-47E7-B26B-18C3C3FBB55A}" type="pres">
      <dgm:prSet presAssocID="{EA2D5F14-E40B-43F7-B0F3-B1D2E4B58E0D}" presName="cycle" presStyleCnt="0"/>
      <dgm:spPr/>
    </dgm:pt>
    <dgm:pt modelId="{31D6C980-7E10-4AFD-A50C-7B724673B5D9}" type="pres">
      <dgm:prSet presAssocID="{3A9A016C-67D7-41CC-80D1-4D968D88CFB4}" presName="nodeFirstNode" presStyleLbl="node1" presStyleIdx="0" presStyleCnt="5" custScaleX="10373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2BBEE7-C909-44F5-9489-AE0FCC0AA970}" type="pres">
      <dgm:prSet presAssocID="{158D99C9-5EC3-411B-ADDE-B7019FF7A4A0}" presName="sibTransFirstNode" presStyleLbl="bgShp" presStyleIdx="0" presStyleCnt="1" custLinFactNeighborY="-1079" custRadScaleRad="200061" custRadScaleInc="-2147483648"/>
      <dgm:spPr/>
    </dgm:pt>
    <dgm:pt modelId="{1833E747-DC81-43C6-8515-CA3FEAA85E56}" type="pres">
      <dgm:prSet presAssocID="{8F2EF5C7-67F6-4DFE-AFDE-CBB2A84E5CEC}" presName="nodeFollowingNodes" presStyleLbl="node1" presStyleIdx="1" presStyleCnt="5" custScaleX="100000" custScaleY="100000">
        <dgm:presLayoutVars>
          <dgm:bulletEnabled val="1"/>
        </dgm:presLayoutVars>
      </dgm:prSet>
      <dgm:spPr/>
    </dgm:pt>
    <dgm:pt modelId="{6718B62E-BE18-4265-B6C2-9AC865C8C6A5}" type="pres">
      <dgm:prSet presAssocID="{D189C4D7-E8B0-4280-8691-C464124A0D3C}" presName="nodeFollowingNodes" presStyleLbl="node1" presStyleIdx="2" presStyleCnt="5">
        <dgm:presLayoutVars>
          <dgm:bulletEnabled val="1"/>
        </dgm:presLayoutVars>
      </dgm:prSet>
      <dgm:spPr/>
    </dgm:pt>
    <dgm:pt modelId="{ABF8D8AC-B028-4800-ABE4-AD01ACC99A4E}" type="pres">
      <dgm:prSet presAssocID="{6576CFC8-73C4-45BF-A198-7E1315F63B38}" presName="nodeFollowingNodes" presStyleLbl="node1" presStyleIdx="3" presStyleCnt="5">
        <dgm:presLayoutVars>
          <dgm:bulletEnabled val="1"/>
        </dgm:presLayoutVars>
      </dgm:prSet>
      <dgm:spPr/>
    </dgm:pt>
    <dgm:pt modelId="{CB521898-9F8A-4FE8-9859-43DB60555713}" type="pres">
      <dgm:prSet presAssocID="{1F09E631-5A4C-4989-B151-9CA0C5B7C4D6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6B8B7EB5-2424-48FD-AA05-D9AB5E2B2EC1}" type="presOf" srcId="{D189C4D7-E8B0-4280-8691-C464124A0D3C}" destId="{6718B62E-BE18-4265-B6C2-9AC865C8C6A5}" srcOrd="0" destOrd="0" presId="urn:microsoft.com/office/officeart/2005/8/layout/cycle3"/>
    <dgm:cxn modelId="{A973C6C0-B812-45B2-9309-FA1C5687F4F9}" type="presOf" srcId="{158D99C9-5EC3-411B-ADDE-B7019FF7A4A0}" destId="{082BBEE7-C909-44F5-9489-AE0FCC0AA970}" srcOrd="0" destOrd="0" presId="urn:microsoft.com/office/officeart/2005/8/layout/cycle3"/>
    <dgm:cxn modelId="{73610230-4EEB-4B01-BDBB-B5EBD8595EE8}" type="presOf" srcId="{8F2EF5C7-67F6-4DFE-AFDE-CBB2A84E5CEC}" destId="{1833E747-DC81-43C6-8515-CA3FEAA85E56}" srcOrd="0" destOrd="0" presId="urn:microsoft.com/office/officeart/2005/8/layout/cycle3"/>
    <dgm:cxn modelId="{57B089F2-E13D-4741-94E2-11C4ACE690DD}" srcId="{EA2D5F14-E40B-43F7-B0F3-B1D2E4B58E0D}" destId="{1F09E631-5A4C-4989-B151-9CA0C5B7C4D6}" srcOrd="4" destOrd="0" parTransId="{CB600CC2-3A92-493D-9E9B-78F2F491C8BF}" sibTransId="{FFF37154-1D1D-48E5-8980-B6BB259282C4}"/>
    <dgm:cxn modelId="{E3C6FC13-AFCE-4602-8C85-98FB41665837}" srcId="{EA2D5F14-E40B-43F7-B0F3-B1D2E4B58E0D}" destId="{8F2EF5C7-67F6-4DFE-AFDE-CBB2A84E5CEC}" srcOrd="1" destOrd="0" parTransId="{E931768F-C92B-4BE5-A2BC-C697DE63173F}" sibTransId="{4FEFF33D-2342-4B0F-9B57-0A82D4DCE289}"/>
    <dgm:cxn modelId="{7053E0F2-DB3B-4D39-8006-A768C5F1BB79}" type="presOf" srcId="{EA2D5F14-E40B-43F7-B0F3-B1D2E4B58E0D}" destId="{79088A5F-45AA-477D-8AB6-C33BDE1E9FF9}" srcOrd="0" destOrd="0" presId="urn:microsoft.com/office/officeart/2005/8/layout/cycle3"/>
    <dgm:cxn modelId="{EF67F0F2-738B-4BEF-AB36-205E4CE04439}" srcId="{EA2D5F14-E40B-43F7-B0F3-B1D2E4B58E0D}" destId="{D189C4D7-E8B0-4280-8691-C464124A0D3C}" srcOrd="2" destOrd="0" parTransId="{DA93A8CE-7045-4F6D-B4F9-99D035A07D8A}" sibTransId="{5BA99EFD-E8E4-4716-BCD0-8199142323D3}"/>
    <dgm:cxn modelId="{4108B041-2E17-45DC-85C9-4589E808D983}" srcId="{EA2D5F14-E40B-43F7-B0F3-B1D2E4B58E0D}" destId="{6576CFC8-73C4-45BF-A198-7E1315F63B38}" srcOrd="3" destOrd="0" parTransId="{022274A2-245B-43E6-A246-AAE2523DF846}" sibTransId="{8B6EC9A2-F8A6-4D2A-8BFB-9CF15354753B}"/>
    <dgm:cxn modelId="{8668F225-65E5-4856-8393-C7E4F9D1F9D2}" type="presOf" srcId="{3A9A016C-67D7-41CC-80D1-4D968D88CFB4}" destId="{31D6C980-7E10-4AFD-A50C-7B724673B5D9}" srcOrd="0" destOrd="0" presId="urn:microsoft.com/office/officeart/2005/8/layout/cycle3"/>
    <dgm:cxn modelId="{88AA8508-2940-4BBC-9655-7CCDF3CBF47D}" type="presOf" srcId="{1F09E631-5A4C-4989-B151-9CA0C5B7C4D6}" destId="{CB521898-9F8A-4FE8-9859-43DB60555713}" srcOrd="0" destOrd="0" presId="urn:microsoft.com/office/officeart/2005/8/layout/cycle3"/>
    <dgm:cxn modelId="{031E5510-A153-4ED4-A3BC-614FBAF0B48C}" srcId="{EA2D5F14-E40B-43F7-B0F3-B1D2E4B58E0D}" destId="{3A9A016C-67D7-41CC-80D1-4D968D88CFB4}" srcOrd="0" destOrd="0" parTransId="{1FEB9B99-DE8A-4412-9CF8-FFD804B169C3}" sibTransId="{158D99C9-5EC3-411B-ADDE-B7019FF7A4A0}"/>
    <dgm:cxn modelId="{F02955FC-DAB1-465D-950F-CEC6A7F7B7F8}" type="presOf" srcId="{6576CFC8-73C4-45BF-A198-7E1315F63B38}" destId="{ABF8D8AC-B028-4800-ABE4-AD01ACC99A4E}" srcOrd="0" destOrd="0" presId="urn:microsoft.com/office/officeart/2005/8/layout/cycle3"/>
    <dgm:cxn modelId="{19BA99E4-F90B-4F25-985D-E2296D8B732F}" type="presParOf" srcId="{79088A5F-45AA-477D-8AB6-C33BDE1E9FF9}" destId="{1F00E8F9-10B8-47E7-B26B-18C3C3FBB55A}" srcOrd="0" destOrd="0" presId="urn:microsoft.com/office/officeart/2005/8/layout/cycle3"/>
    <dgm:cxn modelId="{8599D4AC-2A96-4821-B2C2-BF21225E6356}" type="presParOf" srcId="{1F00E8F9-10B8-47E7-B26B-18C3C3FBB55A}" destId="{31D6C980-7E10-4AFD-A50C-7B724673B5D9}" srcOrd="0" destOrd="0" presId="urn:microsoft.com/office/officeart/2005/8/layout/cycle3"/>
    <dgm:cxn modelId="{B39CECE2-1FE0-4623-9BFD-7A3CD51B2F17}" type="presParOf" srcId="{1F00E8F9-10B8-47E7-B26B-18C3C3FBB55A}" destId="{082BBEE7-C909-44F5-9489-AE0FCC0AA970}" srcOrd="1" destOrd="0" presId="urn:microsoft.com/office/officeart/2005/8/layout/cycle3"/>
    <dgm:cxn modelId="{9DB3DD5F-5A00-45CB-BEC3-E07DC79C9363}" type="presParOf" srcId="{1F00E8F9-10B8-47E7-B26B-18C3C3FBB55A}" destId="{1833E747-DC81-43C6-8515-CA3FEAA85E56}" srcOrd="2" destOrd="0" presId="urn:microsoft.com/office/officeart/2005/8/layout/cycle3"/>
    <dgm:cxn modelId="{BBB76163-5777-43D1-9897-7A381CB45B70}" type="presParOf" srcId="{1F00E8F9-10B8-47E7-B26B-18C3C3FBB55A}" destId="{6718B62E-BE18-4265-B6C2-9AC865C8C6A5}" srcOrd="3" destOrd="0" presId="urn:microsoft.com/office/officeart/2005/8/layout/cycle3"/>
    <dgm:cxn modelId="{60E8E7D1-1848-4AAB-B95C-EE594A72D207}" type="presParOf" srcId="{1F00E8F9-10B8-47E7-B26B-18C3C3FBB55A}" destId="{ABF8D8AC-B028-4800-ABE4-AD01ACC99A4E}" srcOrd="4" destOrd="0" presId="urn:microsoft.com/office/officeart/2005/8/layout/cycle3"/>
    <dgm:cxn modelId="{DE8378B8-B7C6-4F84-8415-AB41BAF1289B}" type="presParOf" srcId="{1F00E8F9-10B8-47E7-B26B-18C3C3FBB55A}" destId="{CB521898-9F8A-4FE8-9859-43DB60555713}" srcOrd="5" destOrd="0" presId="urn:microsoft.com/office/officeart/2005/8/layout/cycle3"/>
  </dgm:cxnLst>
  <dgm:bg>
    <a:noFill/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2BBEE7-C909-44F5-9489-AE0FCC0AA970}">
      <dsp:nvSpPr>
        <dsp:cNvPr id="0" name=""/>
        <dsp:cNvSpPr/>
      </dsp:nvSpPr>
      <dsp:spPr>
        <a:xfrm>
          <a:off x="1030924" y="-102970"/>
          <a:ext cx="4711484" cy="4711484"/>
        </a:xfrm>
        <a:prstGeom prst="circularArrow">
          <a:avLst>
            <a:gd name="adj1" fmla="val 5544"/>
            <a:gd name="adj2" fmla="val 330680"/>
            <a:gd name="adj3" fmla="val 13710934"/>
            <a:gd name="adj4" fmla="val 17425645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1D6C980-7E10-4AFD-A50C-7B724673B5D9}">
      <dsp:nvSpPr>
        <dsp:cNvPr id="0" name=""/>
        <dsp:cNvSpPr/>
      </dsp:nvSpPr>
      <dsp:spPr>
        <a:xfrm>
          <a:off x="2252791" y="1955"/>
          <a:ext cx="226774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отказоустойчивость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2252791" y="1955"/>
        <a:ext cx="2267749" cy="1093059"/>
      </dsp:txXfrm>
    </dsp:sp>
    <dsp:sp modelId="{1833E747-DC81-43C6-8515-CA3FEAA85E56}">
      <dsp:nvSpPr>
        <dsp:cNvPr id="0" name=""/>
        <dsp:cNvSpPr/>
      </dsp:nvSpPr>
      <dsp:spPr>
        <a:xfrm>
          <a:off x="4204433" y="1390252"/>
          <a:ext cx="218611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масштабируемость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4204433" y="1390252"/>
        <a:ext cx="2186119" cy="1093059"/>
      </dsp:txXfrm>
    </dsp:sp>
    <dsp:sp modelId="{6718B62E-BE18-4265-B6C2-9AC865C8C6A5}">
      <dsp:nvSpPr>
        <dsp:cNvPr id="0" name=""/>
        <dsp:cNvSpPr/>
      </dsp:nvSpPr>
      <dsp:spPr>
        <a:xfrm>
          <a:off x="3474562" y="3636564"/>
          <a:ext cx="218611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эффективность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3474562" y="3636564"/>
        <a:ext cx="2186119" cy="1093059"/>
      </dsp:txXfrm>
    </dsp:sp>
    <dsp:sp modelId="{ABF8D8AC-B028-4800-ABE4-AD01ACC99A4E}">
      <dsp:nvSpPr>
        <dsp:cNvPr id="0" name=""/>
        <dsp:cNvSpPr/>
      </dsp:nvSpPr>
      <dsp:spPr>
        <a:xfrm>
          <a:off x="1112650" y="3636564"/>
          <a:ext cx="218611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применимость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1112650" y="3636564"/>
        <a:ext cx="2186119" cy="1093059"/>
      </dsp:txXfrm>
    </dsp:sp>
    <dsp:sp modelId="{CB521898-9F8A-4FE8-9859-43DB60555713}">
      <dsp:nvSpPr>
        <dsp:cNvPr id="0" name=""/>
        <dsp:cNvSpPr/>
      </dsp:nvSpPr>
      <dsp:spPr>
        <a:xfrm>
          <a:off x="382780" y="1390252"/>
          <a:ext cx="2186119" cy="1093059"/>
        </a:xfrm>
        <a:prstGeom prst="roundRect">
          <a:avLst/>
        </a:prstGeom>
        <a:gradFill flip="none" rotWithShape="1">
          <a:gsLst>
            <a:gs pos="0">
              <a:srgbClr val="0070C0">
                <a:tint val="66000"/>
                <a:satMod val="160000"/>
              </a:srgbClr>
            </a:gs>
            <a:gs pos="50000">
              <a:srgbClr val="0070C0">
                <a:tint val="44500"/>
                <a:satMod val="160000"/>
              </a:srgbClr>
            </a:gs>
            <a:gs pos="100000">
              <a:srgbClr val="0070C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rPr>
            <a:t>расширяемость</a:t>
          </a:r>
          <a:endParaRPr lang="ru-RU" sz="1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>
        <a:off x="382780" y="1390252"/>
        <a:ext cx="2186119" cy="1093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F2DFF-AB80-4F3F-88AF-9FA5AC44A75C}" type="datetimeFigureOut">
              <a:rPr lang="ru-RU" smtClean="0"/>
              <a:pPr/>
              <a:t>16.06.2011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5E683-E85A-4A3D-9EF8-8A69B90147C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8D462-216D-4530-ADAC-7A73135CBCEF}" type="datetimeFigureOut">
              <a:rPr lang="ru-RU" smtClean="0"/>
              <a:pPr/>
              <a:t>16.06.2011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4E343-22A0-441F-B24F-7C0FBB6B3D8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A96A7-C558-403B-BF7F-8D6719C55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95110-2E29-413F-BE70-369265E4D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46074-1FE2-4A31-8774-5B9DC2CB2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4BF67-A177-4990-86EE-F5F151106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23A2A-6571-457A-B156-D674916AD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532B8-A747-4B63-B133-D77D59B9A5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960CA-B06E-4004-A597-AF3D365A0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61F82-BFC5-4FD5-9394-2F70AF9CE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86F0-B336-4501-B954-3C202C3B5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127D9-F99A-4248-80FC-288424F056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DCC0F-5297-478E-876E-FAF7FE3B8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942138"/>
            <a:ext cx="2117725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38"/>
            <a:ext cx="321945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38"/>
            <a:ext cx="21193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2D7A119-1EAC-4938-97D0-4E2680A73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1528" y="2009800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Распределенная система мониторинга и диспетчеризации процессов гетерогенной среды</a:t>
            </a:r>
            <a:endParaRPr lang="ru-RU" sz="4000" dirty="0">
              <a:ln w="0" cap="rnd">
                <a:noFill/>
                <a:bevel/>
              </a:ln>
              <a:gradFill>
                <a:gsLst>
                  <a:gs pos="100000">
                    <a:srgbClr val="0070C0">
                      <a:alpha val="65000"/>
                    </a:srgb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9880" y="4962128"/>
            <a:ext cx="5536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Владимир Костюков, АлтГТУ</a:t>
            </a:r>
            <a:r>
              <a:rPr lang="en-US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/</a:t>
            </a:r>
            <a:r>
              <a:rPr lang="en-US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ПОВТ</a:t>
            </a:r>
            <a:endParaRPr lang="ru-RU" dirty="0">
              <a:ln w="0" cap="rnd">
                <a:noFill/>
                <a:bevel/>
              </a:ln>
              <a:gradFill>
                <a:gsLst>
                  <a:gs pos="100000">
                    <a:srgbClr val="0070C0">
                      <a:alpha val="65000"/>
                    </a:srgb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Состояния ядра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471488" y="1937792"/>
            <a:ext cx="3096344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неопределенное</a:t>
            </a:r>
            <a:r>
              <a:rPr lang="ru-RU" sz="2000" dirty="0" smtClean="0">
                <a:latin typeface="Calibri" pitchFamily="34" charset="0"/>
              </a:rPr>
              <a:t>;</a:t>
            </a:r>
          </a:p>
          <a:p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сетевое</a:t>
            </a:r>
            <a:r>
              <a:rPr lang="ru-RU" sz="2000" dirty="0" smtClean="0">
                <a:latin typeface="Calibri" pitchFamily="34" charset="0"/>
              </a:rPr>
              <a:t>;</a:t>
            </a:r>
          </a:p>
          <a:p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автономное</a:t>
            </a:r>
            <a:r>
              <a:rPr lang="ru-RU" sz="2000" dirty="0" smtClean="0">
                <a:latin typeface="Calibri" pitchFamily="34" charset="0"/>
              </a:rPr>
              <a:t>;</a:t>
            </a:r>
          </a:p>
          <a:p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активное</a:t>
            </a:r>
            <a:r>
              <a:rPr lang="ru-RU" sz="2000" dirty="0" smtClean="0">
                <a:latin typeface="Calibri" pitchFamily="34" charset="0"/>
              </a:rPr>
              <a:t>;</a:t>
            </a:r>
          </a:p>
          <a:p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пассивное;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10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8" name="Picture 17" descr="fs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9760" y="2729880"/>
            <a:ext cx="6781800" cy="37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Транспортная подсистема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5584056" y="3161928"/>
            <a:ext cx="439248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управление</a:t>
            </a:r>
            <a:r>
              <a:rPr lang="ru-RU" sz="2000" dirty="0" smtClean="0">
                <a:latin typeface="Calibri" pitchFamily="34" charset="0"/>
              </a:rPr>
              <a:t> сессиями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en-US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мониторинг</a:t>
            </a:r>
            <a:r>
              <a:rPr lang="ru-RU" sz="2000" dirty="0" smtClean="0">
                <a:latin typeface="Calibri" pitchFamily="34" charset="0"/>
              </a:rPr>
              <a:t> сетевой активности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en-US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именование</a:t>
            </a:r>
            <a:r>
              <a:rPr lang="ru-RU" sz="2000" dirty="0" smtClean="0">
                <a:latin typeface="Calibri" pitchFamily="34" charset="0"/>
              </a:rPr>
              <a:t> объектов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en-US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адресация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en-US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балансировка </a:t>
            </a:r>
            <a:r>
              <a:rPr lang="ru-RU" sz="2000" dirty="0" smtClean="0">
                <a:latin typeface="Calibri" pitchFamily="34" charset="0"/>
              </a:rPr>
              <a:t>нагрузки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en-US" sz="2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ru-RU" sz="6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выбор </a:t>
            </a:r>
            <a:r>
              <a:rPr lang="ru-RU" sz="2000" b="1" dirty="0" smtClean="0">
                <a:latin typeface="Calibri" pitchFamily="34" charset="0"/>
              </a:rPr>
              <a:t>лидеро</a:t>
            </a:r>
            <a:r>
              <a:rPr lang="ru-RU" sz="2000" b="1" dirty="0" smtClean="0">
                <a:latin typeface="Calibri" pitchFamily="34" charset="0"/>
              </a:rPr>
              <a:t>в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transpo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330" y="2441848"/>
            <a:ext cx="5619750" cy="3771900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11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Алгоритм выбора лидера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12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2" name="Picture 11" descr="lea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8" y="1865784"/>
            <a:ext cx="9191625" cy="4857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Подсистема исполнения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687512" y="3161928"/>
            <a:ext cx="3744416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планирование</a:t>
            </a:r>
            <a:r>
              <a:rPr lang="ru-RU" sz="2000" dirty="0" smtClean="0">
                <a:latin typeface="Calibri" pitchFamily="34" charset="0"/>
              </a:rPr>
              <a:t> запусков;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запуск</a:t>
            </a:r>
            <a:r>
              <a:rPr lang="ru-RU" sz="2000" dirty="0" smtClean="0">
                <a:latin typeface="Calibri" pitchFamily="34" charset="0"/>
              </a:rPr>
              <a:t> модулей мониторига;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обработка</a:t>
            </a:r>
            <a:r>
              <a:rPr lang="ru-RU" sz="2000" dirty="0" smtClean="0">
                <a:latin typeface="Calibri" pitchFamily="34" charset="0"/>
              </a:rPr>
              <a:t> результатов;</a:t>
            </a:r>
          </a:p>
          <a:p>
            <a:pPr>
              <a:buFont typeface="Arial" pitchFamily="34" charset="0"/>
              <a:buChar char="•"/>
            </a:pPr>
            <a:endParaRPr lang="ru-RU" sz="105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развертывание</a:t>
            </a:r>
            <a:r>
              <a:rPr lang="ru-RU" sz="2000" dirty="0" smtClean="0">
                <a:latin typeface="Calibri" pitchFamily="34" charset="0"/>
              </a:rPr>
              <a:t> модулей;</a:t>
            </a:r>
          </a:p>
          <a:p>
            <a:pPr>
              <a:buFont typeface="Arial" pitchFamily="34" charset="0"/>
              <a:buChar char="•"/>
            </a:pPr>
            <a:endParaRPr lang="ru-RU" sz="2200" dirty="0" smtClean="0">
              <a:latin typeface="Calibri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13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execution-subsyst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9920" y="2297832"/>
            <a:ext cx="5248275" cy="3971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Планировщик подсистемы исполнения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14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Менеджер модулей монторинга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5584056" y="4746104"/>
            <a:ext cx="424847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генерация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кода каркаса;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исполнение</a:t>
            </a:r>
            <a:r>
              <a:rPr lang="ru-RU" sz="2000" dirty="0" smtClean="0">
                <a:latin typeface="Calibri" pitchFamily="34" charset="0"/>
              </a:rPr>
              <a:t> модулей в ОС;</a:t>
            </a:r>
          </a:p>
          <a:p>
            <a:pPr>
              <a:buFont typeface="Arial" pitchFamily="34" charset="0"/>
              <a:buChar char="•"/>
            </a:pPr>
            <a:endParaRPr lang="ru-RU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выполнение</a:t>
            </a:r>
            <a:r>
              <a:rPr lang="ru-RU" sz="2000" dirty="0" smtClean="0">
                <a:latin typeface="Calibri" pitchFamily="34" charset="0"/>
              </a:rPr>
              <a:t> файловых операций</a:t>
            </a:r>
            <a:r>
              <a:rPr lang="ru-RU" sz="2000" dirty="0" smtClean="0">
                <a:latin typeface="Calibri" pitchFamily="34" charset="0"/>
              </a:rPr>
              <a:t>;</a:t>
            </a:r>
            <a:endParaRPr lang="ru-RU" sz="2200" dirty="0" smtClean="0">
              <a:latin typeface="Calibri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15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0" name="Picture 9" descr="snoopym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9520" y="2441848"/>
            <a:ext cx="6867525" cy="3057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616620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Архитектура службы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16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7" name="Picture 6" descr="service-c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472" y="1361728"/>
            <a:ext cx="9660429" cy="5771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Итоги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183456" y="1577752"/>
            <a:ext cx="6912768" cy="560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разработана </a:t>
            </a:r>
            <a:r>
              <a:rPr lang="ru-RU" b="1" dirty="0" smtClean="0">
                <a:latin typeface="Calibri" pitchFamily="34" charset="0"/>
              </a:rPr>
              <a:t>модель</a:t>
            </a:r>
            <a:r>
              <a:rPr lang="ru-RU" dirty="0" smtClean="0">
                <a:latin typeface="Calibri" pitchFamily="34" charset="0"/>
              </a:rPr>
              <a:t>;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Модель распределенной системы с динамически расширяемым функционалом; </a:t>
            </a:r>
          </a:p>
          <a:p>
            <a:pPr lvl="1"/>
            <a:endParaRPr lang="ru-RU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спроектированна </a:t>
            </a:r>
            <a:r>
              <a:rPr lang="ru-RU" b="1" dirty="0" smtClean="0">
                <a:latin typeface="Calibri" pitchFamily="34" charset="0"/>
              </a:rPr>
              <a:t>архитектура</a:t>
            </a:r>
            <a:r>
              <a:rPr lang="ru-RU" dirty="0" smtClean="0">
                <a:latin typeface="Calibri" pitchFamily="34" charset="0"/>
              </a:rPr>
              <a:t>;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Архитектура высоконагруженной распределенной системы мониторинга;</a:t>
            </a:r>
          </a:p>
          <a:p>
            <a:pPr lvl="1"/>
            <a:endParaRPr lang="ru-RU" sz="12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реализованн</a:t>
            </a:r>
            <a:r>
              <a:rPr lang="ru-RU" dirty="0" smtClean="0">
                <a:latin typeface="Calibri" pitchFamily="34" charset="0"/>
              </a:rPr>
              <a:t>ы</a:t>
            </a:r>
            <a:r>
              <a:rPr lang="ru-RU" dirty="0" smtClean="0">
                <a:latin typeface="Calibri" pitchFamily="34" charset="0"/>
              </a:rPr>
              <a:t> </a:t>
            </a:r>
            <a:r>
              <a:rPr lang="ru-RU" b="1" dirty="0" smtClean="0">
                <a:latin typeface="Calibri" pitchFamily="34" charset="0"/>
              </a:rPr>
              <a:t>приложения</a:t>
            </a:r>
            <a:r>
              <a:rPr lang="ru-RU" dirty="0" smtClean="0">
                <a:latin typeface="Calibri" pitchFamily="34" charset="0"/>
              </a:rPr>
              <a:t>;</a:t>
            </a:r>
            <a:endParaRPr lang="ru-RU" dirty="0" smtClean="0">
              <a:latin typeface="Calibri" pitchFamily="34" charset="0"/>
            </a:endParaRPr>
          </a:p>
          <a:p>
            <a:pPr marL="457200" lvl="2"/>
            <a:r>
              <a:rPr lang="ru-RU" sz="1800" dirty="0" smtClean="0">
                <a:latin typeface="Calibri" pitchFamily="34" charset="0"/>
              </a:rPr>
              <a:t>Кросплатформенное сервисное приложение распределенной </a:t>
            </a:r>
            <a:r>
              <a:rPr lang="ru-RU" sz="1800" b="1" dirty="0" smtClean="0">
                <a:latin typeface="Calibri" pitchFamily="34" charset="0"/>
              </a:rPr>
              <a:t>службы</a:t>
            </a:r>
            <a:r>
              <a:rPr lang="ru-RU" sz="1800" dirty="0" smtClean="0">
                <a:latin typeface="Calibri" pitchFamily="34" charset="0"/>
              </a:rPr>
              <a:t> </a:t>
            </a:r>
            <a:r>
              <a:rPr lang="ru-RU" sz="1800" dirty="0" smtClean="0">
                <a:latin typeface="Calibri" pitchFamily="34" charset="0"/>
              </a:rPr>
              <a:t>мониторинга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ru-RU" sz="1800" dirty="0" smtClean="0">
                <a:latin typeface="Calibri" pitchFamily="34" charset="0"/>
              </a:rPr>
              <a:t>состоящее из: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ядра / платформы;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подсистемы исполнения;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транспортной подсистемы;</a:t>
            </a:r>
          </a:p>
          <a:p>
            <a:pPr marL="914400" lvl="3">
              <a:buFont typeface="Arial" pitchFamily="34" charset="0"/>
              <a:buChar char="•"/>
            </a:pPr>
            <a:endParaRPr lang="ru-RU" sz="1200" dirty="0" smtClean="0">
              <a:latin typeface="Calibri" pitchFamily="34" charset="0"/>
            </a:endParaRPr>
          </a:p>
          <a:p>
            <a:pPr marL="457200" lvl="2"/>
            <a:r>
              <a:rPr lang="ru-RU" sz="1800" dirty="0" smtClean="0">
                <a:latin typeface="Calibri" pitchFamily="34" charset="0"/>
              </a:rPr>
              <a:t>Встраиваемое приложение </a:t>
            </a:r>
            <a:r>
              <a:rPr lang="ru-RU" sz="1800" b="1" dirty="0" smtClean="0">
                <a:latin typeface="Calibri" pitchFamily="34" charset="0"/>
              </a:rPr>
              <a:t>менеджера модулей </a:t>
            </a:r>
            <a:r>
              <a:rPr lang="ru-RU" sz="1800" dirty="0" smtClean="0">
                <a:latin typeface="Calibri" pitchFamily="34" charset="0"/>
              </a:rPr>
              <a:t>мониторинга состоящее из:</a:t>
            </a: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кодогенератора;</a:t>
            </a:r>
            <a:endParaRPr lang="ru-RU" sz="1600" dirty="0" smtClean="0">
              <a:latin typeface="Calibri" pitchFamily="34" charset="0"/>
            </a:endParaRP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подсистемы ввода/вывода;</a:t>
            </a:r>
            <a:endParaRPr lang="ru-RU" sz="1600" dirty="0" smtClean="0">
              <a:latin typeface="Calibri" pitchFamily="34" charset="0"/>
            </a:endParaRPr>
          </a:p>
          <a:p>
            <a:pPr marL="914400" lvl="3">
              <a:buFont typeface="Arial" pitchFamily="34" charset="0"/>
              <a:buChar char="•"/>
            </a:pPr>
            <a:r>
              <a:rPr lang="ru-RU" sz="1600" dirty="0" smtClean="0">
                <a:latin typeface="Calibri" pitchFamily="34" charset="0"/>
              </a:rPr>
              <a:t> </a:t>
            </a:r>
            <a:r>
              <a:rPr lang="ru-RU" sz="1600" dirty="0" smtClean="0">
                <a:latin typeface="Calibri" pitchFamily="34" charset="0"/>
              </a:rPr>
              <a:t>исполнителя;</a:t>
            </a:r>
            <a:endParaRPr lang="ru-RU" sz="1800" dirty="0" smtClean="0">
              <a:latin typeface="Calibri" pitchFamily="34" charset="0"/>
            </a:endParaRPr>
          </a:p>
        </p:txBody>
      </p:sp>
      <p:pic>
        <p:nvPicPr>
          <p:cNvPr id="7" name="Picture 6" descr="outr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2248" y="1289720"/>
            <a:ext cx="2038350" cy="5029200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17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436813" y="523875"/>
            <a:ext cx="5619750" cy="1135063"/>
          </a:xfrm>
        </p:spPr>
        <p:txBody>
          <a:bodyPr lIns="0" tIns="0" rIns="0" bIns="0" anchor="b"/>
          <a:lstStyle/>
          <a:p>
            <a:pPr algn="l"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Пути развития проекта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13316" name="TextBox 8"/>
          <p:cNvSpPr txBox="1">
            <a:spLocks noChangeArrowheads="1"/>
          </p:cNvSpPr>
          <p:nvPr/>
        </p:nvSpPr>
        <p:spPr bwMode="auto">
          <a:xfrm>
            <a:off x="687512" y="2153816"/>
            <a:ext cx="9217024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sz="2200" b="1" dirty="0" smtClean="0">
                <a:latin typeface="Calibri" pitchFamily="34" charset="0"/>
              </a:rPr>
              <a:t>разработка</a:t>
            </a: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sz="2200" dirty="0">
                <a:latin typeface="Calibri" pitchFamily="34" charset="0"/>
              </a:rPr>
              <a:t>шаблонных модулей мониторинга для решения круга повседневных задач (анализ сетевого трафика, загрузка и температура процессора, количество свободной памяти и </a:t>
            </a:r>
            <a:r>
              <a:rPr lang="ru-RU" sz="2200" dirty="0" smtClean="0">
                <a:latin typeface="Calibri" pitchFamily="34" charset="0"/>
              </a:rPr>
              <a:t>т.д.);</a:t>
            </a: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</a:t>
            </a:r>
            <a:r>
              <a:rPr lang="ru-RU" sz="2200" b="1" dirty="0" smtClean="0">
                <a:latin typeface="Calibri" pitchFamily="34" charset="0"/>
              </a:rPr>
              <a:t>оформление</a:t>
            </a:r>
            <a:r>
              <a:rPr lang="ru-RU" sz="2200" dirty="0" smtClean="0">
                <a:latin typeface="Calibri" pitchFamily="34" charset="0"/>
              </a:rPr>
              <a:t> технической документации </a:t>
            </a:r>
            <a:r>
              <a:rPr lang="en-US" sz="2200" dirty="0" smtClean="0">
                <a:latin typeface="Calibri" pitchFamily="34" charset="0"/>
              </a:rPr>
              <a:t> </a:t>
            </a:r>
            <a:r>
              <a:rPr lang="ru-RU" sz="2200" dirty="0" smtClean="0">
                <a:latin typeface="Calibri" pitchFamily="34" charset="0"/>
              </a:rPr>
              <a:t>и спецификаций программного кода;</a:t>
            </a: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b="1" dirty="0" smtClean="0">
                <a:latin typeface="Calibri" pitchFamily="34" charset="0"/>
              </a:rPr>
              <a:t> совершенствование </a:t>
            </a:r>
            <a:r>
              <a:rPr lang="ru-RU" sz="2200" dirty="0" smtClean="0">
                <a:latin typeface="Calibri" pitchFamily="34" charset="0"/>
              </a:rPr>
              <a:t>компонентов и оптимизация алгоритмов базовой платформы;</a:t>
            </a:r>
          </a:p>
          <a:p>
            <a:pPr>
              <a:buFont typeface="Arial" charset="0"/>
              <a:buChar char="•"/>
            </a:pPr>
            <a:endParaRPr lang="ru-RU" sz="2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200" dirty="0" smtClean="0">
                <a:latin typeface="Calibri" pitchFamily="34" charset="0"/>
              </a:rPr>
              <a:t>  полномасштабное </a:t>
            </a:r>
            <a:r>
              <a:rPr lang="ru-RU" sz="2200" b="1" dirty="0" smtClean="0">
                <a:latin typeface="Calibri" pitchFamily="34" charset="0"/>
              </a:rPr>
              <a:t>внедрение</a:t>
            </a:r>
            <a:r>
              <a:rPr lang="ru-RU" sz="2200" dirty="0" smtClean="0">
                <a:latin typeface="Calibri" pitchFamily="34" charset="0"/>
              </a:rPr>
              <a:t> и нагрузочное тестирование системы на базе существующей инфраструктуры предприятия, например лаборатории МикроЭВМ АлтГТУ;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18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1528" y="3017912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Спасибо!</a:t>
            </a:r>
          </a:p>
          <a:p>
            <a:pPr algn="ctr"/>
            <a:r>
              <a:rPr lang="ru-RU" sz="4000" dirty="0" smtClean="0">
                <a:ln w="0" cap="rnd">
                  <a:noFill/>
                  <a:bevel/>
                </a:ln>
                <a:gradFill>
                  <a:gsLst>
                    <a:gs pos="100000">
                      <a:srgbClr val="0070C0">
                        <a:alpha val="65000"/>
                      </a:srgb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Вопросы?</a:t>
            </a:r>
            <a:endParaRPr lang="ru-RU" sz="4000" dirty="0">
              <a:ln w="0" cap="rnd">
                <a:noFill/>
                <a:bevel/>
              </a:ln>
              <a:gradFill>
                <a:gsLst>
                  <a:gs pos="100000">
                    <a:srgbClr val="0070C0">
                      <a:alpha val="65000"/>
                    </a:srgb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5544" y="69783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 cap="rnd">
                  <a:noFill/>
                  <a:bevel/>
                </a:ln>
                <a:solidFill>
                  <a:srgbClr val="0070C0"/>
                </a:solidFill>
                <a:effectLst>
                  <a:outerShdw blurRad="50800" dist="38100" dir="5400000" algn="t" rotWithShape="0">
                    <a:srgbClr val="0070C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http://snoopy.googlecode.com</a:t>
            </a:r>
            <a:endParaRPr lang="ru-RU" dirty="0">
              <a:ln w="0" cap="rnd">
                <a:noFill/>
                <a:bevel/>
              </a:ln>
              <a:solidFill>
                <a:srgbClr val="0070C0"/>
              </a:solidFill>
              <a:effectLst>
                <a:outerShdw blurRad="50800" dist="38100" dir="5400000" algn="t" rotWithShape="0">
                  <a:srgbClr val="0070C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307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Требования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2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1767632" y="1958740"/>
          <a:ext cx="6773333" cy="4731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Классификация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3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8" name="Picture 7" descr="classif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3667" y="1845146"/>
            <a:ext cx="7324725" cy="4629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dirty="0" smtClean="0">
                <a:solidFill>
                  <a:srgbClr val="04617B"/>
                </a:solidFill>
                <a:latin typeface="Arial" charset="0"/>
              </a:rPr>
              <a:t>Базовая терминология</a:t>
            </a:r>
            <a:endParaRPr lang="en-US" sz="4000" dirty="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327472" y="3233936"/>
            <a:ext cx="4282827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Служба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- </a:t>
            </a:r>
            <a:r>
              <a:rPr lang="ru-RU" sz="2000" dirty="0" smtClean="0">
                <a:latin typeface="Calibri" pitchFamily="34" charset="0"/>
              </a:rPr>
              <a:t>активн</a:t>
            </a:r>
            <a:r>
              <a:rPr lang="ru-RU" sz="2000" dirty="0" smtClean="0">
                <a:latin typeface="Calibri" pitchFamily="34" charset="0"/>
              </a:rPr>
              <a:t>ая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сущность,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непрерывно </a:t>
            </a:r>
            <a:r>
              <a:rPr lang="ru-RU" sz="2000" dirty="0" smtClean="0">
                <a:latin typeface="Calibri" pitchFamily="34" charset="0"/>
              </a:rPr>
              <a:t>наблюдающая </a:t>
            </a:r>
            <a:r>
              <a:rPr lang="ru-RU" sz="2000" dirty="0">
                <a:latin typeface="Calibri" pitchFamily="34" charset="0"/>
              </a:rPr>
              <a:t>за </a:t>
            </a:r>
            <a:r>
              <a:rPr lang="ru-RU" sz="2000" dirty="0" smtClean="0">
                <a:latin typeface="Calibri" pitchFamily="34" charset="0"/>
              </a:rPr>
              <a:t>состоянием узла </a:t>
            </a:r>
            <a:r>
              <a:rPr lang="ru-RU" sz="2000" dirty="0">
                <a:latin typeface="Calibri" pitchFamily="34" charset="0"/>
              </a:rPr>
              <a:t>и </a:t>
            </a:r>
            <a:r>
              <a:rPr lang="ru-RU" sz="2000" dirty="0" smtClean="0">
                <a:latin typeface="Calibri" pitchFamily="34" charset="0"/>
              </a:rPr>
              <a:t>сохраняюшщей сообщения об изменении этого состояния в хранилище данных</a:t>
            </a:r>
            <a:r>
              <a:rPr lang="ru-RU" sz="2000" dirty="0" smtClean="0">
                <a:latin typeface="Calibri" pitchFamily="34" charset="0"/>
              </a:rPr>
              <a:t>.</a:t>
            </a:r>
            <a:endParaRPr lang="ru-RU" sz="2000" dirty="0"/>
          </a:p>
        </p:txBody>
      </p:sp>
      <p:sp>
        <p:nvSpPr>
          <p:cNvPr id="5127" name="TextBox 10"/>
          <p:cNvSpPr txBox="1">
            <a:spLocks noChangeArrowheads="1"/>
          </p:cNvSpPr>
          <p:nvPr/>
        </p:nvSpPr>
        <p:spPr bwMode="auto">
          <a:xfrm>
            <a:off x="327472" y="6042248"/>
            <a:ext cx="9286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>
                <a:latin typeface="Calibri" pitchFamily="34" charset="0"/>
              </a:rPr>
              <a:t>Задача </a:t>
            </a:r>
            <a:r>
              <a:rPr lang="ru-RU" sz="2000" b="1" dirty="0" smtClean="0">
                <a:latin typeface="Calibri" pitchFamily="34" charset="0"/>
              </a:rPr>
              <a:t>мониторинга </a:t>
            </a:r>
            <a:r>
              <a:rPr lang="ru-RU" sz="2000" dirty="0" smtClean="0">
                <a:latin typeface="Calibri" pitchFamily="34" charset="0"/>
              </a:rPr>
              <a:t>- шаблонная проблема </a:t>
            </a:r>
            <a:r>
              <a:rPr lang="ru-RU" sz="2000" dirty="0">
                <a:latin typeface="Calibri" pitchFamily="34" charset="0"/>
              </a:rPr>
              <a:t>получения и анализа некоторой информации о состоянии удаленного узла.</a:t>
            </a:r>
            <a:endParaRPr lang="ru-RU" sz="2000" b="1" dirty="0">
              <a:latin typeface="Calibri" pitchFamily="34" charset="0"/>
            </a:endParaRPr>
          </a:p>
        </p:txBody>
      </p:sp>
      <p:pic>
        <p:nvPicPr>
          <p:cNvPr id="10" name="Picture 9" descr="base_mod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7952" y="2009800"/>
            <a:ext cx="5216383" cy="2952328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27472" y="5106144"/>
            <a:ext cx="9286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Хранилище данных </a:t>
            </a:r>
            <a:r>
              <a:rPr lang="ru-RU" sz="2000" dirty="0" smtClean="0">
                <a:latin typeface="Calibri" pitchFamily="34" charset="0"/>
              </a:rPr>
              <a:t>- пассивная </a:t>
            </a:r>
            <a:r>
              <a:rPr lang="ru-RU" sz="2000" dirty="0" smtClean="0">
                <a:latin typeface="Calibri" pitchFamily="34" charset="0"/>
              </a:rPr>
              <a:t>сущностью, предоставляющаей службам ресурсы для приема  сообщений их последующей обработки и хранения.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327472" y="2081808"/>
            <a:ext cx="42484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Уезл 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- программно-аппаратное устройство,  способное исполнять код службы мониторинга.</a:t>
            </a:r>
            <a:endParaRPr lang="ru-RU" sz="20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4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6563" y="993775"/>
            <a:ext cx="9258300" cy="673100"/>
          </a:xfrm>
        </p:spPr>
        <p:txBody>
          <a:bodyPr lIns="0" tIns="0" rIns="0" bIns="0" anchor="b"/>
          <a:lstStyle/>
          <a:p>
            <a:pPr eaLnBrk="1" hangingPunct="1">
              <a:lnSpc>
                <a:spcPct val="95000"/>
              </a:lnSpc>
            </a:pPr>
            <a:r>
              <a:rPr lang="ru-RU" sz="4000" smtClean="0">
                <a:solidFill>
                  <a:srgbClr val="04617B"/>
                </a:solidFill>
                <a:latin typeface="Arial" charset="0"/>
              </a:rPr>
              <a:t>Абстракция модуля</a:t>
            </a:r>
            <a:endParaRPr lang="en-US" sz="4000" smtClean="0">
              <a:solidFill>
                <a:srgbClr val="04617B"/>
              </a:solidFill>
              <a:latin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7" name="Picture 6" descr="module-bi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71888" y="2873896"/>
            <a:ext cx="5762625" cy="3067050"/>
          </a:xfrm>
          <a:prstGeom prst="rect">
            <a:avLst/>
          </a:prstGeom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255464" y="2009800"/>
            <a:ext cx="60486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Модуль</a:t>
            </a:r>
            <a:r>
              <a:rPr lang="ru-RU" sz="2000" dirty="0" smtClean="0">
                <a:latin typeface="Calibri" pitchFamily="34" charset="0"/>
              </a:rPr>
              <a:t> – это пятерка вида </a:t>
            </a:r>
            <a:r>
              <a:rPr lang="en-US" sz="2000" b="1" dirty="0" smtClean="0">
                <a:latin typeface="Calibri" pitchFamily="34" charset="0"/>
              </a:rPr>
              <a:t>M= {X, Di, Do, I, C}</a:t>
            </a:r>
            <a:r>
              <a:rPr lang="ru-RU" sz="2000" dirty="0" smtClean="0">
                <a:latin typeface="Calibri" pitchFamily="34" charset="0"/>
              </a:rPr>
              <a:t>, где</a:t>
            </a:r>
            <a:endParaRPr lang="ru-RU" sz="2000" dirty="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255464" y="2657872"/>
            <a:ext cx="4248472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X </a:t>
            </a:r>
            <a:r>
              <a:rPr lang="el-GR" sz="2000" dirty="0" smtClean="0">
                <a:latin typeface="Calibri" pitchFamily="34" charset="0"/>
              </a:rPr>
              <a:t>ϵ</a:t>
            </a: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{True, False}</a:t>
            </a:r>
            <a:endParaRPr lang="ru-RU" sz="2000" dirty="0" smtClean="0">
              <a:latin typeface="Calibri" pitchFamily="34" charset="0"/>
            </a:endParaRPr>
          </a:p>
          <a:p>
            <a:pPr lvl="1"/>
            <a:r>
              <a:rPr lang="ru-RU" sz="1800" dirty="0" smtClean="0">
                <a:latin typeface="Calibri" pitchFamily="34" charset="0"/>
              </a:rPr>
              <a:t>(возможность исполнения в ОС),</a:t>
            </a:r>
          </a:p>
          <a:p>
            <a:pPr lvl="1"/>
            <a:endParaRPr lang="ru-RU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smtClean="0">
                <a:latin typeface="Calibri" pitchFamily="34" charset="0"/>
              </a:rPr>
              <a:t>Di</a:t>
            </a:r>
            <a:r>
              <a:rPr lang="ru-RU" sz="2000" b="1" dirty="0" smtClean="0">
                <a:latin typeface="Calibri" pitchFamily="34" charset="0"/>
              </a:rPr>
              <a:t> и </a:t>
            </a:r>
            <a:r>
              <a:rPr lang="en-US" sz="2000" b="1" dirty="0" smtClean="0">
                <a:latin typeface="Calibri" pitchFamily="34" charset="0"/>
              </a:rPr>
              <a:t>Do </a:t>
            </a:r>
            <a:r>
              <a:rPr lang="en-US" sz="2000" dirty="0" smtClean="0">
                <a:latin typeface="Calibri" pitchFamily="34" charset="0"/>
              </a:rPr>
              <a:t>= {a</a:t>
            </a:r>
            <a:r>
              <a:rPr lang="en-US" sz="1200" dirty="0" smtClean="0">
                <a:latin typeface="Calibri" pitchFamily="34" charset="0"/>
              </a:rPr>
              <a:t>0</a:t>
            </a:r>
            <a:r>
              <a:rPr lang="en-US" sz="2000" dirty="0" smtClean="0">
                <a:latin typeface="Calibri" pitchFamily="34" charset="0"/>
              </a:rPr>
              <a:t>, a</a:t>
            </a:r>
            <a:r>
              <a:rPr lang="en-US" sz="1200" dirty="0" smtClean="0">
                <a:latin typeface="Calibri" pitchFamily="34" charset="0"/>
              </a:rPr>
              <a:t>1</a:t>
            </a:r>
            <a:r>
              <a:rPr lang="en-US" sz="2000" dirty="0" smtClean="0">
                <a:latin typeface="Calibri" pitchFamily="34" charset="0"/>
              </a:rPr>
              <a:t>, …, a</a:t>
            </a:r>
            <a:r>
              <a:rPr lang="en-US" sz="1200" dirty="0" smtClean="0">
                <a:latin typeface="Calibri" pitchFamily="34" charset="0"/>
              </a:rPr>
              <a:t>n</a:t>
            </a:r>
            <a:r>
              <a:rPr lang="en-US" sz="2000" dirty="0" smtClean="0">
                <a:latin typeface="Calibri" pitchFamily="34" charset="0"/>
              </a:rPr>
              <a:t>}, </a:t>
            </a:r>
            <a:r>
              <a:rPr lang="en-US" sz="2000" dirty="0" err="1" smtClean="0">
                <a:latin typeface="Calibri" pitchFamily="34" charset="0"/>
              </a:rPr>
              <a:t>a</a:t>
            </a:r>
            <a:r>
              <a:rPr lang="en-US" sz="1200" dirty="0" err="1" smtClean="0">
                <a:latin typeface="Calibri" pitchFamily="34" charset="0"/>
              </a:rPr>
              <a:t>i</a:t>
            </a:r>
            <a:r>
              <a:rPr lang="en-US" sz="2000" dirty="0" smtClean="0">
                <a:latin typeface="Calibri" pitchFamily="34" charset="0"/>
              </a:rPr>
              <a:t> – </a:t>
            </a:r>
            <a:r>
              <a:rPr lang="ru-RU" sz="2000" dirty="0" smtClean="0">
                <a:latin typeface="Calibri" pitchFamily="34" charset="0"/>
              </a:rPr>
              <a:t>объект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(входные и выходные данные),</a:t>
            </a:r>
          </a:p>
          <a:p>
            <a:pPr lvl="1"/>
            <a:endParaRPr lang="en-US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smtClean="0">
                <a:latin typeface="Calibri" pitchFamily="34" charset="0"/>
              </a:rPr>
              <a:t>I </a:t>
            </a:r>
            <a:r>
              <a:rPr lang="en-US" sz="2000" dirty="0" smtClean="0">
                <a:latin typeface="Calibri" pitchFamily="34" charset="0"/>
              </a:rPr>
              <a:t>= {b</a:t>
            </a:r>
            <a:r>
              <a:rPr lang="en-US" sz="1200" dirty="0" smtClean="0">
                <a:latin typeface="Calibri" pitchFamily="34" charset="0"/>
              </a:rPr>
              <a:t>0</a:t>
            </a:r>
            <a:r>
              <a:rPr lang="en-US" sz="2000" dirty="0" smtClean="0">
                <a:latin typeface="Calibri" pitchFamily="34" charset="0"/>
              </a:rPr>
              <a:t>, b</a:t>
            </a:r>
            <a:r>
              <a:rPr lang="en-US" sz="1200" dirty="0" smtClean="0">
                <a:latin typeface="Calibri" pitchFamily="34" charset="0"/>
              </a:rPr>
              <a:t>1</a:t>
            </a:r>
            <a:r>
              <a:rPr lang="en-US" sz="2000" dirty="0" smtClean="0">
                <a:latin typeface="Calibri" pitchFamily="34" charset="0"/>
              </a:rPr>
              <a:t>, …, </a:t>
            </a:r>
            <a:r>
              <a:rPr lang="en-US" sz="2000" dirty="0" err="1" smtClean="0">
                <a:latin typeface="Calibri" pitchFamily="34" charset="0"/>
              </a:rPr>
              <a:t>b</a:t>
            </a:r>
            <a:r>
              <a:rPr lang="en-US" sz="1200" dirty="0" err="1" smtClean="0">
                <a:latin typeface="Calibri" pitchFamily="34" charset="0"/>
              </a:rPr>
              <a:t>m</a:t>
            </a:r>
            <a:r>
              <a:rPr lang="en-US" sz="2000" dirty="0" smtClean="0">
                <a:latin typeface="Calibri" pitchFamily="34" charset="0"/>
              </a:rPr>
              <a:t>}, b</a:t>
            </a:r>
            <a:r>
              <a:rPr lang="en-US" sz="1200" dirty="0" smtClean="0">
                <a:latin typeface="Calibri" pitchFamily="34" charset="0"/>
              </a:rPr>
              <a:t>i</a:t>
            </a:r>
            <a:r>
              <a:rPr lang="en-US" sz="2000" dirty="0" smtClean="0">
                <a:latin typeface="Calibri" pitchFamily="34" charset="0"/>
              </a:rPr>
              <a:t> – </a:t>
            </a:r>
            <a:r>
              <a:rPr lang="ru-RU" sz="2000" dirty="0" smtClean="0">
                <a:latin typeface="Calibri" pitchFamily="34" charset="0"/>
              </a:rPr>
              <a:t>метод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(интерфейс модуля),</a:t>
            </a:r>
          </a:p>
          <a:p>
            <a:pPr lvl="1"/>
            <a:endParaRPr lang="ru-RU" sz="1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С </a:t>
            </a:r>
            <a:r>
              <a:rPr lang="ru-RU" sz="2000" dirty="0" smtClean="0">
                <a:latin typeface="Calibri" pitchFamily="34" charset="0"/>
              </a:rPr>
              <a:t>– программный код</a:t>
            </a:r>
          </a:p>
          <a:p>
            <a:pPr lvl="1"/>
            <a:r>
              <a:rPr lang="ru-RU" sz="1800" dirty="0" smtClean="0">
                <a:latin typeface="Calibri" pitchFamily="34" charset="0"/>
              </a:rPr>
              <a:t>(р</a:t>
            </a:r>
            <a:r>
              <a:rPr lang="ru-RU" sz="1800" dirty="0" smtClean="0">
                <a:latin typeface="Calibri" pitchFamily="34" charset="0"/>
              </a:rPr>
              <a:t>еализация модуля)</a:t>
            </a:r>
            <a:endParaRPr lang="ru-RU" sz="1800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5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Состояние 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10245" name="TextBox 11"/>
          <p:cNvSpPr txBox="1">
            <a:spLocks noChangeArrowheads="1"/>
          </p:cNvSpPr>
          <p:nvPr/>
        </p:nvSpPr>
        <p:spPr bwMode="auto">
          <a:xfrm>
            <a:off x="6151563" y="1738313"/>
            <a:ext cx="3786187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Состояние распределенной системы определяется: </a:t>
            </a:r>
            <a:r>
              <a:rPr lang="ru-RU" sz="2000" b="1" dirty="0">
                <a:latin typeface="Calibri" pitchFamily="34" charset="0"/>
              </a:rPr>
              <a:t>графом связности узлов</a:t>
            </a:r>
            <a:r>
              <a:rPr lang="ru-RU" sz="2000" dirty="0">
                <a:latin typeface="Calibri" pitchFamily="34" charset="0"/>
              </a:rPr>
              <a:t>, расположением запущенных экземпляров </a:t>
            </a:r>
            <a:r>
              <a:rPr lang="ru-RU" sz="2000" b="1" dirty="0">
                <a:latin typeface="Calibri" pitchFamily="34" charset="0"/>
              </a:rPr>
              <a:t>модулей</a:t>
            </a:r>
            <a:r>
              <a:rPr lang="ru-RU" sz="2000" dirty="0">
                <a:latin typeface="Calibri" pitchFamily="34" charset="0"/>
              </a:rPr>
              <a:t> и </a:t>
            </a:r>
            <a:r>
              <a:rPr lang="ru-RU" sz="2000" b="1" dirty="0">
                <a:latin typeface="Calibri" pitchFamily="34" charset="0"/>
              </a:rPr>
              <a:t>нагрузкой</a:t>
            </a:r>
            <a:r>
              <a:rPr lang="ru-RU" sz="2000" dirty="0">
                <a:latin typeface="Calibri" pitchFamily="34" charset="0"/>
              </a:rPr>
              <a:t> на узлы;</a:t>
            </a:r>
          </a:p>
        </p:txBody>
      </p:sp>
      <p:sp>
        <p:nvSpPr>
          <p:cNvPr id="10246" name="TextBox 12"/>
          <p:cNvSpPr txBox="1">
            <a:spLocks noChangeArrowheads="1"/>
          </p:cNvSpPr>
          <p:nvPr/>
        </p:nvSpPr>
        <p:spPr bwMode="auto">
          <a:xfrm>
            <a:off x="6376144" y="3952875"/>
            <a:ext cx="356160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Роль распределенного модуля играет </a:t>
            </a:r>
            <a:r>
              <a:rPr lang="ru-RU" sz="2000" b="1" dirty="0" smtClean="0">
                <a:latin typeface="Calibri" pitchFamily="34" charset="0"/>
              </a:rPr>
              <a:t>служба мониторинга</a:t>
            </a:r>
            <a:r>
              <a:rPr lang="ru-RU" sz="2000" dirty="0" smtClean="0">
                <a:latin typeface="Calibri" pitchFamily="34" charset="0"/>
              </a:rPr>
              <a:t>, </a:t>
            </a:r>
            <a:r>
              <a:rPr lang="ru-RU" sz="2000" dirty="0">
                <a:latin typeface="Calibri" pitchFamily="34" charset="0"/>
              </a:rPr>
              <a:t>нагрузки на узел – </a:t>
            </a:r>
            <a:r>
              <a:rPr lang="ru-RU" sz="2000" b="1" dirty="0">
                <a:latin typeface="Calibri" pitchFamily="34" charset="0"/>
              </a:rPr>
              <a:t>индекс производительности</a:t>
            </a:r>
            <a:r>
              <a:rPr lang="ru-RU" sz="2000" dirty="0">
                <a:latin typeface="Calibri" pitchFamily="34" charset="0"/>
              </a:rPr>
              <a:t>;</a:t>
            </a:r>
          </a:p>
        </p:txBody>
      </p:sp>
      <p:sp>
        <p:nvSpPr>
          <p:cNvPr id="10247" name="TextBox 13"/>
          <p:cNvSpPr txBox="1">
            <a:spLocks noChangeArrowheads="1"/>
          </p:cNvSpPr>
          <p:nvPr/>
        </p:nvSpPr>
        <p:spPr bwMode="auto">
          <a:xfrm>
            <a:off x="5872088" y="5738813"/>
            <a:ext cx="40656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Особенности </a:t>
            </a:r>
            <a:r>
              <a:rPr lang="ru-RU" sz="2000" dirty="0" smtClean="0">
                <a:latin typeface="Calibri" pitchFamily="34" charset="0"/>
              </a:rPr>
              <a:t>службы мониторинга:</a:t>
            </a:r>
            <a:endParaRPr lang="ru-RU" sz="2000" dirty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масштабируемость</a:t>
            </a:r>
            <a:r>
              <a:rPr lang="ru-RU" sz="2000" dirty="0">
                <a:latin typeface="Calibri" pitchFamily="34" charset="0"/>
              </a:rPr>
              <a:t>;</a:t>
            </a: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сериализуемость</a:t>
            </a:r>
            <a:r>
              <a:rPr lang="ru-RU" sz="2000" dirty="0">
                <a:latin typeface="Calibri" pitchFamily="34" charset="0"/>
              </a:rPr>
              <a:t>;</a:t>
            </a:r>
          </a:p>
          <a:p>
            <a:pPr>
              <a:buFont typeface="Arial" charset="0"/>
              <a:buChar char="•"/>
            </a:pP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переносимость</a:t>
            </a:r>
            <a:r>
              <a:rPr lang="ru-RU" sz="2000" dirty="0">
                <a:latin typeface="Calibri" pitchFamily="34" charset="0"/>
              </a:rPr>
              <a:t>;</a:t>
            </a:r>
            <a:endParaRPr lang="ru-RU" dirty="0"/>
          </a:p>
        </p:txBody>
      </p:sp>
      <p:pic>
        <p:nvPicPr>
          <p:cNvPr id="9" name="Picture 8" descr="sta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456" y="1865784"/>
            <a:ext cx="6124575" cy="4600575"/>
          </a:xfrm>
          <a:prstGeom prst="rect">
            <a:avLst/>
          </a:prstGeom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6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36563" y="1452563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36563" y="641648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Структура </a:t>
            </a: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системы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7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1" name="Picture 10" descr="struc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480" y="1145704"/>
            <a:ext cx="9412060" cy="6048672"/>
          </a:xfrm>
          <a:prstGeom prst="rect">
            <a:avLst/>
          </a:prstGeom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6088112" y="6762328"/>
            <a:ext cx="26642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alibri" pitchFamily="34" charset="0"/>
              </a:rPr>
              <a:t>← </a:t>
            </a:r>
            <a:r>
              <a:rPr lang="ru-RU" sz="1600" dirty="0" smtClean="0">
                <a:latin typeface="Calibri" pitchFamily="34" charset="0"/>
              </a:rPr>
              <a:t>Панель управления</a:t>
            </a:r>
            <a:endParaRPr lang="ru-RU" sz="1600" dirty="0">
              <a:latin typeface="Calibri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4647952" y="2001089"/>
            <a:ext cx="16561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alibri" pitchFamily="34" charset="0"/>
              </a:rPr>
              <a:t>Служба мониторинга →</a:t>
            </a:r>
            <a:endParaRPr lang="ru-RU" sz="1600" dirty="0">
              <a:latin typeface="Calibri" pitchFamily="34" charset="0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255464" y="4962128"/>
            <a:ext cx="19442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alibri" pitchFamily="34" charset="0"/>
              </a:rPr>
              <a:t>               ↑</a:t>
            </a:r>
          </a:p>
          <a:p>
            <a:r>
              <a:rPr lang="ru-RU" sz="1600" dirty="0" smtClean="0">
                <a:latin typeface="Calibri" pitchFamily="34" charset="0"/>
              </a:rPr>
              <a:t>Менеджер модулей</a:t>
            </a:r>
            <a:endParaRPr lang="ru-RU" sz="1600" dirty="0">
              <a:latin typeface="Calibri" pitchFamily="34" charset="0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2703736" y="1433736"/>
            <a:ext cx="19442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alibri" pitchFamily="34" charset="0"/>
              </a:rPr>
              <a:t>← </a:t>
            </a:r>
            <a:r>
              <a:rPr lang="en-US" sz="1600" dirty="0" smtClean="0">
                <a:latin typeface="Calibri" pitchFamily="34" charset="0"/>
              </a:rPr>
              <a:t>API</a:t>
            </a:r>
            <a:r>
              <a:rPr lang="ru-RU" sz="1600" dirty="0" smtClean="0">
                <a:latin typeface="Calibri" pitchFamily="34" charset="0"/>
              </a:rPr>
              <a:t> модулей</a:t>
            </a:r>
            <a:endParaRPr lang="ru-RU" sz="1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Служба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pic>
        <p:nvPicPr>
          <p:cNvPr id="9" name="Picture 8" descr="snoopy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464" y="2426171"/>
            <a:ext cx="5353050" cy="4048125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5728072" y="2585864"/>
            <a:ext cx="443192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Функции</a:t>
            </a:r>
            <a:r>
              <a:rPr lang="ru-RU" sz="2000" b="1" dirty="0" smtClean="0">
                <a:latin typeface="Calibri" pitchFamily="34" charset="0"/>
              </a:rPr>
              <a:t>  службы мониторинга</a:t>
            </a:r>
            <a:r>
              <a:rPr lang="en-US" sz="2000" dirty="0" smtClean="0">
                <a:latin typeface="Calibri" pitchFamily="34" charset="0"/>
              </a:rPr>
              <a:t>:</a:t>
            </a:r>
            <a:endParaRPr lang="ru-RU" sz="2000" dirty="0" smtClean="0">
              <a:latin typeface="Calibri" pitchFamily="34" charset="0"/>
            </a:endParaRPr>
          </a:p>
          <a:p>
            <a:endParaRPr lang="en-US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обеспечение работы основных подсистем;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распределенная коммуникация;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планирование и запуск модулей;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5800080" y="4962128"/>
            <a:ext cx="403244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Подсистемы</a:t>
            </a:r>
            <a:r>
              <a:rPr lang="ru-RU" sz="2000" b="1" dirty="0" smtClean="0">
                <a:latin typeface="Calibri" pitchFamily="34" charset="0"/>
              </a:rPr>
              <a:t> службы мониторинга</a:t>
            </a:r>
            <a:r>
              <a:rPr lang="en-US" sz="2000" dirty="0" smtClean="0">
                <a:latin typeface="Calibri" pitchFamily="34" charset="0"/>
              </a:rPr>
              <a:t>:</a:t>
            </a:r>
            <a:endParaRPr lang="ru-RU" sz="2000" dirty="0" smtClean="0">
              <a:latin typeface="Calibri" pitchFamily="34" charset="0"/>
            </a:endParaRPr>
          </a:p>
          <a:p>
            <a:endParaRPr lang="en-US" sz="1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платформа (ядро);</a:t>
            </a:r>
            <a:r>
              <a:rPr lang="en-US" sz="2000" dirty="0" smtClean="0">
                <a:latin typeface="Calibri" pitchFamily="34" charset="0"/>
              </a:rPr>
              <a:t> </a:t>
            </a:r>
            <a:endParaRPr lang="ru-RU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транспортная;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исполнительная;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8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436563" y="993775"/>
            <a:ext cx="9258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5000"/>
              </a:lnSpc>
              <a:defRPr/>
            </a:pPr>
            <a:r>
              <a:rPr lang="ru-RU" sz="4000" kern="0" dirty="0" smtClean="0">
                <a:solidFill>
                  <a:srgbClr val="04617B"/>
                </a:solidFill>
                <a:latin typeface="Arial" charset="0"/>
                <a:ea typeface="+mj-ea"/>
                <a:cs typeface="+mj-cs"/>
              </a:rPr>
              <a:t>Ядро службы мониторинга</a:t>
            </a:r>
            <a:endParaRPr lang="en-US" sz="4000" kern="0" dirty="0">
              <a:solidFill>
                <a:srgbClr val="04617B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327472" y="2009800"/>
            <a:ext cx="417646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Ядро</a:t>
            </a:r>
            <a:r>
              <a:rPr lang="ru-RU" sz="2000" dirty="0" smtClean="0">
                <a:latin typeface="Calibri" pitchFamily="34" charset="0"/>
              </a:rPr>
              <a:t> – набор примитивов и механизмов используемых подсистемами службы. 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615504" y="3089920"/>
            <a:ext cx="3816424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управление </a:t>
            </a:r>
            <a:r>
              <a:rPr lang="ru-RU" sz="2000" dirty="0" smtClean="0">
                <a:latin typeface="Calibri" pitchFamily="34" charset="0"/>
              </a:rPr>
              <a:t>драйверами</a:t>
            </a:r>
            <a:r>
              <a:rPr lang="ru-RU" sz="2000" b="1" dirty="0" smtClean="0">
                <a:latin typeface="Calibri" pitchFamily="34" charset="0"/>
              </a:rPr>
              <a:t>;</a:t>
            </a:r>
          </a:p>
          <a:p>
            <a:pPr>
              <a:buFont typeface="Arial" pitchFamily="34" charset="0"/>
              <a:buChar char="•"/>
            </a:pPr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генерация</a:t>
            </a:r>
            <a:r>
              <a:rPr lang="ru-RU" sz="2000" dirty="0" smtClean="0">
                <a:latin typeface="Calibri" pitchFamily="34" charset="0"/>
              </a:rPr>
              <a:t> событий;</a:t>
            </a:r>
          </a:p>
          <a:p>
            <a:pPr>
              <a:buFont typeface="Arial" pitchFamily="34" charset="0"/>
              <a:buChar char="•"/>
            </a:pPr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b="1" dirty="0" smtClean="0">
                <a:latin typeface="Calibri" pitchFamily="34" charset="0"/>
              </a:rPr>
              <a:t> управление</a:t>
            </a:r>
            <a:r>
              <a:rPr lang="ru-RU" sz="2000" dirty="0" smtClean="0">
                <a:latin typeface="Calibri" pitchFamily="34" charset="0"/>
              </a:rPr>
              <a:t> адаптерами;</a:t>
            </a:r>
          </a:p>
          <a:p>
            <a:pPr>
              <a:buFont typeface="Arial" pitchFamily="34" charset="0"/>
              <a:buChar char="•"/>
            </a:pPr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инициализация</a:t>
            </a:r>
            <a:r>
              <a:rPr lang="ru-RU" sz="2000" dirty="0" smtClean="0">
                <a:latin typeface="Calibri" pitchFamily="34" charset="0"/>
              </a:rPr>
              <a:t> сессий;</a:t>
            </a:r>
          </a:p>
          <a:p>
            <a:pPr>
              <a:buFont typeface="Arial" pitchFamily="34" charset="0"/>
              <a:buChar char="•"/>
            </a:pPr>
            <a:endParaRPr lang="ru-RU" sz="8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синхронизация</a:t>
            </a:r>
            <a:r>
              <a:rPr lang="ru-RU" sz="2000" dirty="0" smtClean="0">
                <a:latin typeface="Calibri" pitchFamily="34" charset="0"/>
              </a:rPr>
              <a:t> потоков;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83456" y="7266384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  <a:latin typeface="Arial" charset="0"/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Ползунова / ПОВТ, Владимир Костюков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pic>
        <p:nvPicPr>
          <p:cNvPr id="11" name="Picture 10" descr="kernel_ar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3936" y="2369840"/>
            <a:ext cx="5210175" cy="3295650"/>
          </a:xfrm>
          <a:prstGeom prst="rect">
            <a:avLst/>
          </a:prstGeom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688512" y="7266384"/>
            <a:ext cx="36004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 smtClean="0">
                <a:solidFill>
                  <a:srgbClr val="045C75"/>
                </a:solidFill>
                <a:latin typeface="Arial" charset="0"/>
              </a:rPr>
              <a:t> 9</a:t>
            </a:r>
            <a:endParaRPr lang="en-US" sz="1300" dirty="0">
              <a:solidFill>
                <a:srgbClr val="045C75"/>
              </a:solidFill>
              <a:latin typeface="Arial" charset="0"/>
            </a:endParaRPr>
          </a:p>
        </p:txBody>
      </p: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327472" y="5322168"/>
            <a:ext cx="41764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Драйвер </a:t>
            </a:r>
            <a:r>
              <a:rPr lang="ru-RU" sz="2000" dirty="0" smtClean="0">
                <a:latin typeface="Calibri" pitchFamily="34" charset="0"/>
              </a:rPr>
              <a:t>– сущность расширяющая функционал ядра.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27472" y="6114256"/>
            <a:ext cx="90730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itchFamily="34" charset="0"/>
              </a:rPr>
              <a:t>Событие </a:t>
            </a:r>
            <a:r>
              <a:rPr lang="ru-RU" sz="2000" dirty="0" smtClean="0">
                <a:latin typeface="Calibri" pitchFamily="34" charset="0"/>
              </a:rPr>
              <a:t>– </a:t>
            </a: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унифицированный протокол обмена данными между драйверами;</a:t>
            </a:r>
          </a:p>
          <a:p>
            <a:pPr lvl="1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меманизм изменения состояния ядра;</a:t>
            </a: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812</Words>
  <Application>Microsoft Office PowerPoint</Application>
  <PresentationFormat>Custom</PresentationFormat>
  <Paragraphs>169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Slide 1</vt:lpstr>
      <vt:lpstr>Требования</vt:lpstr>
      <vt:lpstr>Классификация</vt:lpstr>
      <vt:lpstr>Базовая терминология</vt:lpstr>
      <vt:lpstr>Абстракция модуля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Пути развития проекта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Vladimir Kostyukov</cp:lastModifiedBy>
  <cp:revision>217</cp:revision>
  <dcterms:created xsi:type="dcterms:W3CDTF">2004-05-06T09:28:21Z</dcterms:created>
  <dcterms:modified xsi:type="dcterms:W3CDTF">2011-06-16T14:53:45Z</dcterms:modified>
</cp:coreProperties>
</file>