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64" r:id="rId5"/>
    <p:sldId id="263" r:id="rId6"/>
    <p:sldId id="257" r:id="rId7"/>
    <p:sldId id="259" r:id="rId8"/>
    <p:sldId id="260" r:id="rId9"/>
    <p:sldId id="261" r:id="rId10"/>
    <p:sldId id="262" r:id="rId11"/>
    <p:sldId id="265" r:id="rId12"/>
    <p:sldId id="270" r:id="rId13"/>
    <p:sldId id="267" r:id="rId14"/>
    <p:sldId id="272" r:id="rId15"/>
    <p:sldId id="273" r:id="rId16"/>
    <p:sldId id="274" r:id="rId17"/>
    <p:sldId id="275" r:id="rId18"/>
    <p:sldId id="276" r:id="rId19"/>
    <p:sldId id="278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66" r:id="rId28"/>
    <p:sldId id="268" r:id="rId29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0" autoAdjust="0"/>
    <p:restoredTop sz="90938" autoAdjust="0"/>
  </p:normalViewPr>
  <p:slideViewPr>
    <p:cSldViewPr>
      <p:cViewPr varScale="1">
        <p:scale>
          <a:sx n="74" d="100"/>
          <a:sy n="74" d="100"/>
        </p:scale>
        <p:origin x="-9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A96A7-C558-403B-BF7F-8D6719C55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95110-2E29-413F-BE70-369265E4D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46074-1FE2-4A31-8774-5B9DC2CB2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4BF67-A177-4990-86EE-F5F151106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23A2A-6571-457A-B156-D674916AD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532B8-A747-4B63-B133-D77D59B9A5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960CA-B06E-4004-A597-AF3D365A0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61F82-BFC5-4FD5-9394-2F70AF9CE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86F0-B336-4501-B954-3C202C3B5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127D9-F99A-4248-80FC-288424F056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DCC0F-5297-478E-876E-FAF7FE3B8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36000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36000" cy="457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942138"/>
            <a:ext cx="2117725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0275" y="6942138"/>
            <a:ext cx="321945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0275" y="6942138"/>
            <a:ext cx="21193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2D7A119-1EAC-4938-97D0-4E2680A73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579938" y="5381625"/>
            <a:ext cx="5214937" cy="441325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ru-RU" sz="22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</a:rPr>
              <a:t>Владимир Костюков, АлтГТУ</a:t>
            </a:r>
            <a:endParaRPr lang="en-US" sz="2200" dirty="0" smtClean="0">
              <a:solidFill>
                <a:schemeClr val="accent1">
                  <a:lumMod val="20000"/>
                  <a:lumOff val="80000"/>
                </a:schemeClr>
              </a:solidFill>
              <a:latin typeface="Arial" charset="0"/>
            </a:endParaRPr>
          </a:p>
        </p:txBody>
      </p:sp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2865438" y="7262813"/>
            <a:ext cx="6929437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D1EAEE"/>
                </a:solidFill>
                <a:latin typeface="Arial" charset="0"/>
              </a:rPr>
              <a:t>АлтГТУ им И. И. </a:t>
            </a:r>
            <a:r>
              <a:rPr lang="ru-RU" sz="1300" dirty="0" smtClean="0">
                <a:solidFill>
                  <a:srgbClr val="D1EAEE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D1EAEE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528" y="2009800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Распределенная система мониторинга и диспетчерезации процессов гетерогенной среды</a:t>
            </a:r>
            <a:endParaRPr lang="ru-RU" sz="4000" dirty="0">
              <a:solidFill>
                <a:schemeClr val="bg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Состояние 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0245" name="TextBox 11"/>
          <p:cNvSpPr txBox="1">
            <a:spLocks noChangeArrowheads="1"/>
          </p:cNvSpPr>
          <p:nvPr/>
        </p:nvSpPr>
        <p:spPr bwMode="auto">
          <a:xfrm>
            <a:off x="6151563" y="1738313"/>
            <a:ext cx="3786187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Состояние распределенной системы определяется: </a:t>
            </a:r>
            <a:r>
              <a:rPr lang="ru-RU" sz="2000" b="1" dirty="0">
                <a:latin typeface="Calibri" pitchFamily="34" charset="0"/>
              </a:rPr>
              <a:t>графом связности узлов</a:t>
            </a:r>
            <a:r>
              <a:rPr lang="ru-RU" sz="2000" dirty="0">
                <a:latin typeface="Calibri" pitchFamily="34" charset="0"/>
              </a:rPr>
              <a:t>, расположением запущенных экземпляров </a:t>
            </a:r>
            <a:r>
              <a:rPr lang="ru-RU" sz="2000" b="1" dirty="0">
                <a:latin typeface="Calibri" pitchFamily="34" charset="0"/>
              </a:rPr>
              <a:t>модулей</a:t>
            </a:r>
            <a:r>
              <a:rPr lang="ru-RU" sz="2000" dirty="0">
                <a:latin typeface="Calibri" pitchFamily="34" charset="0"/>
              </a:rPr>
              <a:t> и </a:t>
            </a:r>
            <a:r>
              <a:rPr lang="ru-RU" sz="2000" b="1" dirty="0">
                <a:latin typeface="Calibri" pitchFamily="34" charset="0"/>
              </a:rPr>
              <a:t>нагрузкой</a:t>
            </a:r>
            <a:r>
              <a:rPr lang="ru-RU" sz="2000" dirty="0">
                <a:latin typeface="Calibri" pitchFamily="34" charset="0"/>
              </a:rPr>
              <a:t> на узлы;</a:t>
            </a:r>
          </a:p>
        </p:txBody>
      </p:sp>
      <p:sp>
        <p:nvSpPr>
          <p:cNvPr id="10246" name="TextBox 12"/>
          <p:cNvSpPr txBox="1">
            <a:spLocks noChangeArrowheads="1"/>
          </p:cNvSpPr>
          <p:nvPr/>
        </p:nvSpPr>
        <p:spPr bwMode="auto">
          <a:xfrm>
            <a:off x="6376144" y="3952875"/>
            <a:ext cx="356160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Роль распределенного модуля играет </a:t>
            </a:r>
            <a:r>
              <a:rPr lang="ru-RU" sz="2000" b="1" dirty="0" smtClean="0">
                <a:latin typeface="Calibri" pitchFamily="34" charset="0"/>
              </a:rPr>
              <a:t>служба мониторинга</a:t>
            </a:r>
            <a:r>
              <a:rPr lang="ru-RU" sz="2000" dirty="0" smtClean="0">
                <a:latin typeface="Calibri" pitchFamily="34" charset="0"/>
              </a:rPr>
              <a:t>, </a:t>
            </a:r>
            <a:r>
              <a:rPr lang="ru-RU" sz="2000" dirty="0">
                <a:latin typeface="Calibri" pitchFamily="34" charset="0"/>
              </a:rPr>
              <a:t>нагрузки на узел – </a:t>
            </a:r>
            <a:r>
              <a:rPr lang="ru-RU" sz="2000" b="1" dirty="0">
                <a:latin typeface="Calibri" pitchFamily="34" charset="0"/>
              </a:rPr>
              <a:t>индекс производительности</a:t>
            </a:r>
            <a:r>
              <a:rPr lang="ru-RU" sz="2000" dirty="0">
                <a:latin typeface="Calibri" pitchFamily="34" charset="0"/>
              </a:rPr>
              <a:t>;</a:t>
            </a:r>
          </a:p>
        </p:txBody>
      </p:sp>
      <p:sp>
        <p:nvSpPr>
          <p:cNvPr id="10247" name="TextBox 13"/>
          <p:cNvSpPr txBox="1">
            <a:spLocks noChangeArrowheads="1"/>
          </p:cNvSpPr>
          <p:nvPr/>
        </p:nvSpPr>
        <p:spPr bwMode="auto">
          <a:xfrm>
            <a:off x="5872088" y="5738813"/>
            <a:ext cx="40656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Особенности </a:t>
            </a:r>
            <a:r>
              <a:rPr lang="ru-RU" sz="2000" dirty="0" smtClean="0">
                <a:latin typeface="Calibri" pitchFamily="34" charset="0"/>
              </a:rPr>
              <a:t>службы мониторинга:</a:t>
            </a:r>
            <a:endParaRPr lang="ru-RU" sz="2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масштабируемость</a:t>
            </a:r>
            <a:r>
              <a:rPr lang="ru-RU" sz="2000" dirty="0">
                <a:latin typeface="Calibri" pitchFamily="34" charset="0"/>
              </a:rPr>
              <a:t>;</a:t>
            </a: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сериализуемость</a:t>
            </a:r>
            <a:r>
              <a:rPr lang="ru-RU" sz="2000" dirty="0">
                <a:latin typeface="Calibri" pitchFamily="34" charset="0"/>
              </a:rPr>
              <a:t>;</a:t>
            </a: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переносимость</a:t>
            </a:r>
            <a:r>
              <a:rPr lang="ru-RU" sz="2000" dirty="0">
                <a:latin typeface="Calibri" pitchFamily="34" charset="0"/>
              </a:rPr>
              <a:t>;</a:t>
            </a:r>
            <a:endParaRPr lang="ru-RU" dirty="0"/>
          </a:p>
        </p:txBody>
      </p:sp>
      <p:sp>
        <p:nvSpPr>
          <p:cNvPr id="10248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9" name="Picture 8" descr="sta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456" y="1865784"/>
            <a:ext cx="6124575" cy="4600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1452563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Механизмы воздействия </a:t>
            </a:r>
          </a:p>
          <a:p>
            <a:pPr algn="ctr">
              <a:lnSpc>
                <a:spcPct val="95000"/>
              </a:lnSpc>
              <a:defRPr/>
            </a:pPr>
            <a:r>
              <a:rPr lang="ru-RU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на состояние 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1268" name="TextBox 10"/>
          <p:cNvSpPr txBox="1">
            <a:spLocks noChangeArrowheads="1"/>
          </p:cNvSpPr>
          <p:nvPr/>
        </p:nvSpPr>
        <p:spPr bwMode="auto">
          <a:xfrm>
            <a:off x="3008313" y="2309813"/>
            <a:ext cx="686593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Рычагами воздействия на глобальное состояние распределенной системы мониторинга являются индекс производительности и установленное </a:t>
            </a:r>
            <a:r>
              <a:rPr lang="ru-RU" sz="2000" b="1">
                <a:latin typeface="Calibri" pitchFamily="34" charset="0"/>
              </a:rPr>
              <a:t>пороговое </a:t>
            </a:r>
            <a:r>
              <a:rPr lang="en-US" sz="2000" b="1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значение</a:t>
            </a:r>
            <a:r>
              <a:rPr lang="ru-RU" sz="2000">
                <a:latin typeface="Calibri" pitchFamily="34" charset="0"/>
              </a:rPr>
              <a:t>;</a:t>
            </a:r>
            <a:endParaRPr lang="en-US" sz="2000">
              <a:latin typeface="Calibri" pitchFamily="34" charset="0"/>
            </a:endParaRPr>
          </a:p>
        </p:txBody>
      </p:sp>
      <p:sp>
        <p:nvSpPr>
          <p:cNvPr id="11269" name="TextBox 11"/>
          <p:cNvSpPr txBox="1">
            <a:spLocks noChangeArrowheads="1"/>
          </p:cNvSpPr>
          <p:nvPr/>
        </p:nvSpPr>
        <p:spPr bwMode="auto">
          <a:xfrm>
            <a:off x="4579938" y="3810000"/>
            <a:ext cx="5357812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Службы,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запущенные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на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узлах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с индексом производительности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ниже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порогового   значения, подвергаются </a:t>
            </a:r>
            <a:r>
              <a:rPr lang="ru-RU" sz="2000" b="1" dirty="0">
                <a:latin typeface="Calibri" pitchFamily="34" charset="0"/>
              </a:rPr>
              <a:t>масштабированию </a:t>
            </a:r>
            <a:r>
              <a:rPr lang="ru-RU" sz="2000" dirty="0">
                <a:latin typeface="Calibri" pitchFamily="34" charset="0"/>
              </a:rPr>
              <a:t> (запуску дополнительных экземпляров, сопровождаемому балансировкой нагрузки), и распределенная   система переходит в </a:t>
            </a:r>
            <a:r>
              <a:rPr lang="ru-RU" sz="2000" b="1" dirty="0">
                <a:latin typeface="Calibri" pitchFamily="34" charset="0"/>
              </a:rPr>
              <a:t>более эффективное состояние</a:t>
            </a:r>
            <a:r>
              <a:rPr lang="ru-RU" sz="2000" dirty="0">
                <a:latin typeface="Calibri" pitchFamily="34" charset="0"/>
              </a:rPr>
              <a:t>.</a:t>
            </a:r>
          </a:p>
          <a:p>
            <a:endParaRPr lang="ru-RU" dirty="0"/>
          </a:p>
        </p:txBody>
      </p:sp>
      <p:sp>
        <p:nvSpPr>
          <p:cNvPr id="11271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effectiv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1528" y="2513856"/>
            <a:ext cx="2295525" cy="3067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71488" y="3161928"/>
            <a:ext cx="9258300" cy="1296144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Реализация модели распределенной системы мониторинга 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extBox 13"/>
          <p:cNvSpPr txBox="1">
            <a:spLocks noChangeArrowheads="1"/>
          </p:cNvSpPr>
          <p:nvPr/>
        </p:nvSpPr>
        <p:spPr bwMode="auto">
          <a:xfrm>
            <a:off x="6016104" y="2225824"/>
            <a:ext cx="3308995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300" dirty="0" smtClean="0">
                <a:latin typeface="Calibri" pitchFamily="34" charset="0"/>
              </a:rPr>
              <a:t>Текст</a:t>
            </a:r>
            <a:endParaRPr lang="ru-RU" sz="2200" dirty="0">
              <a:latin typeface="Calibri" pitchFamily="34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Служба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9" name="Picture 8" descr="snoopy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464" y="2225824"/>
            <a:ext cx="5353050" cy="4048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Ядро службы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kernel_ar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5944" y="2513856"/>
            <a:ext cx="4972050" cy="3295650"/>
          </a:xfrm>
          <a:prstGeom prst="rect">
            <a:avLst/>
          </a:prstGeom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327472" y="2297832"/>
            <a:ext cx="417646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Ядро </a:t>
            </a:r>
            <a:r>
              <a:rPr lang="ru-RU" sz="2000" dirty="0" smtClean="0">
                <a:latin typeface="Calibri" pitchFamily="34" charset="0"/>
              </a:rPr>
              <a:t>реализует базовую программную платформу в рамках которой запускаются и функционируют основные подсистемы службы; 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327472" y="4314056"/>
            <a:ext cx="41764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Ядро </a:t>
            </a:r>
            <a:r>
              <a:rPr lang="ru-RU" sz="2000" dirty="0" smtClean="0">
                <a:latin typeface="Calibri" pitchFamily="34" charset="0"/>
              </a:rPr>
              <a:t>реализует модель конечного автомата;</a:t>
            </a: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Состояния и обработчики ядра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6" name="Picture 5" descr="fs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9880" y="2009800"/>
            <a:ext cx="5734050" cy="2352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События ядра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 txBox="1">
            <a:spLocks noChangeArrowheads="1"/>
          </p:cNvSpPr>
          <p:nvPr/>
        </p:nvSpPr>
        <p:spPr bwMode="auto">
          <a:xfrm>
            <a:off x="450850" y="7263261"/>
            <a:ext cx="2200275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en-US" sz="1300" dirty="0" smtClean="0">
                <a:solidFill>
                  <a:srgbClr val="045C75"/>
                </a:solidFill>
                <a:latin typeface="Arial" charset="0"/>
              </a:rPr>
              <a:t>DICR’2010</a:t>
            </a: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Драйверы ядра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 txBox="1">
            <a:spLocks noChangeArrowheads="1"/>
          </p:cNvSpPr>
          <p:nvPr/>
        </p:nvSpPr>
        <p:spPr bwMode="auto">
          <a:xfrm>
            <a:off x="450850" y="7263261"/>
            <a:ext cx="2200275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en-US" sz="1300" dirty="0" smtClean="0">
                <a:solidFill>
                  <a:srgbClr val="045C75"/>
                </a:solidFill>
                <a:latin typeface="Arial" charset="0"/>
              </a:rPr>
              <a:t>DICR’2010</a:t>
            </a: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Транспортная подсистема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5" name="Picture 4" descr="transpo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40" y="2369840"/>
            <a:ext cx="5343525" cy="3771900"/>
          </a:xfrm>
          <a:prstGeom prst="rect">
            <a:avLst/>
          </a:prstGeom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5328592" y="2729880"/>
            <a:ext cx="4791968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200" b="1" dirty="0" smtClean="0">
                <a:latin typeface="Calibri" pitchFamily="34" charset="0"/>
              </a:rPr>
              <a:t>Функции</a:t>
            </a:r>
            <a:r>
              <a:rPr lang="ru-RU" sz="2200" dirty="0" smtClean="0">
                <a:latin typeface="Calibri" pitchFamily="34" charset="0"/>
              </a:rPr>
              <a:t> транспортной подсистемы:</a:t>
            </a:r>
          </a:p>
          <a:p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управление сессиями;</a:t>
            </a:r>
          </a:p>
          <a:p>
            <a:pPr>
              <a:buFont typeface="Arial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мониторинг сетевой активности;</a:t>
            </a:r>
          </a:p>
          <a:p>
            <a:pPr>
              <a:buFont typeface="Arial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именование объектов;</a:t>
            </a:r>
          </a:p>
          <a:p>
            <a:pPr>
              <a:buFont typeface="Arial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адресация;</a:t>
            </a:r>
          </a:p>
          <a:p>
            <a:pPr>
              <a:buFont typeface="Arial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балансировка нагрузки;</a:t>
            </a:r>
          </a:p>
          <a:p>
            <a:pPr>
              <a:buFont typeface="Arial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выбор лидеров;</a:t>
            </a:r>
            <a:endParaRPr lang="ru-RU" sz="2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Сессии транспортной подсистемы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</a:t>
            </a: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307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71488" y="3161928"/>
            <a:ext cx="9258300" cy="1296144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Модель распределенной системы мониторинга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Алгоритм выбора лидера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 txBox="1">
            <a:spLocks noChangeArrowheads="1"/>
          </p:cNvSpPr>
          <p:nvPr/>
        </p:nvSpPr>
        <p:spPr bwMode="auto">
          <a:xfrm>
            <a:off x="450850" y="7263261"/>
            <a:ext cx="2200275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en-US" sz="1300" dirty="0" smtClean="0">
                <a:solidFill>
                  <a:srgbClr val="045C75"/>
                </a:solidFill>
                <a:latin typeface="Arial" charset="0"/>
              </a:rPr>
              <a:t>DICR’2010</a:t>
            </a: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Балансировка нагрузки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Подсистема исполнения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Планировщик подсистемы исполнения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Развертывание модулей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 txBox="1">
            <a:spLocks noChangeArrowheads="1"/>
          </p:cNvSpPr>
          <p:nvPr/>
        </p:nvSpPr>
        <p:spPr bwMode="auto">
          <a:xfrm>
            <a:off x="450850" y="7263261"/>
            <a:ext cx="2200275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en-US" sz="1300" dirty="0" smtClean="0">
                <a:solidFill>
                  <a:srgbClr val="045C75"/>
                </a:solidFill>
                <a:latin typeface="Arial" charset="0"/>
              </a:rPr>
              <a:t>DICR’2010</a:t>
            </a: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Менеджер модулей монторинга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en-US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API </a:t>
            </a: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модулей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436813" y="523875"/>
            <a:ext cx="5619750" cy="1135063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Пути развития проекта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13316" name="TextBox 8"/>
          <p:cNvSpPr txBox="1">
            <a:spLocks noChangeArrowheads="1"/>
          </p:cNvSpPr>
          <p:nvPr/>
        </p:nvSpPr>
        <p:spPr bwMode="auto">
          <a:xfrm>
            <a:off x="687512" y="2153816"/>
            <a:ext cx="9001125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разработка </a:t>
            </a:r>
            <a:r>
              <a:rPr lang="ru-RU" sz="2200" dirty="0">
                <a:latin typeface="Calibri" pitchFamily="34" charset="0"/>
              </a:rPr>
              <a:t>шаблонных модулей мониторинга для решения круга повседневных задач (анализ сетевого трафика, загрузка и температура процессора, количество свободной памяти и т.д</a:t>
            </a:r>
            <a:r>
              <a:rPr lang="ru-RU" sz="2200" dirty="0" smtClean="0">
                <a:latin typeface="Calibri" pitchFamily="34" charset="0"/>
              </a:rPr>
              <a:t>.);</a:t>
            </a: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оформление технической документации программного кода;</a:t>
            </a: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совершенствование компонентов и оптимизация алгоритмов базовой платформы;</a:t>
            </a: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 полномасштабное внедрение и нагрузочное тестирование системы на базе существующей инфраструктуры предприятия, например лаборатории МикроЭВМ АлтГТУ;</a:t>
            </a:r>
            <a:endParaRPr lang="en-US" sz="2200" dirty="0">
              <a:latin typeface="Calibri" pitchFamily="34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2865438" y="7262813"/>
            <a:ext cx="6929437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D1EAEE"/>
                </a:solidFill>
                <a:latin typeface="Arial" charset="0"/>
              </a:rPr>
              <a:t>АлтГТУ им И. И. </a:t>
            </a:r>
            <a:r>
              <a:rPr lang="ru-RU" sz="1300" dirty="0" smtClean="0">
                <a:solidFill>
                  <a:srgbClr val="D1EAEE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D1EAEE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9520" y="2945904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Спасибо!</a:t>
            </a:r>
          </a:p>
          <a:p>
            <a:pPr algn="ctr"/>
            <a:r>
              <a:rPr lang="ru-RU" sz="4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Вопросы?</a:t>
            </a:r>
            <a:endParaRPr lang="ru-RU" sz="4000" dirty="0">
              <a:solidFill>
                <a:schemeClr val="bg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</a:t>
            </a: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307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Требования к системам мониторинга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3077" name="TextBox 8"/>
          <p:cNvSpPr txBox="1">
            <a:spLocks noChangeArrowheads="1"/>
          </p:cNvSpPr>
          <p:nvPr/>
        </p:nvSpPr>
        <p:spPr bwMode="auto">
          <a:xfrm>
            <a:off x="722313" y="2309813"/>
            <a:ext cx="8858250" cy="277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300" dirty="0">
                <a:latin typeface="Calibri" pitchFamily="34" charset="0"/>
              </a:rPr>
              <a:t>Современная система мониторинга должна удовлетворять </a:t>
            </a:r>
            <a:r>
              <a:rPr lang="ru-RU" sz="2300" b="1" dirty="0">
                <a:latin typeface="Calibri" pitchFamily="34" charset="0"/>
              </a:rPr>
              <a:t>динамически изменяющимся </a:t>
            </a:r>
            <a:r>
              <a:rPr lang="ru-RU" sz="2300" dirty="0">
                <a:latin typeface="Calibri" pitchFamily="34" charset="0"/>
              </a:rPr>
              <a:t>требованиям к:</a:t>
            </a:r>
          </a:p>
          <a:p>
            <a:endParaRPr lang="ru-RU" sz="1000" dirty="0">
              <a:latin typeface="Calibri" pitchFamily="34" charset="0"/>
            </a:endParaRPr>
          </a:p>
          <a:p>
            <a:endParaRPr lang="ru-RU" sz="1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>
                <a:latin typeface="Calibri" pitchFamily="34" charset="0"/>
              </a:rPr>
              <a:t> функционалу системы;</a:t>
            </a:r>
          </a:p>
          <a:p>
            <a:endParaRPr lang="ru-RU" sz="1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>
                <a:latin typeface="Calibri" pitchFamily="34" charset="0"/>
              </a:rPr>
              <a:t> отказоустойчивости;</a:t>
            </a:r>
          </a:p>
          <a:p>
            <a:endParaRPr lang="ru-RU" sz="1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масштабируемости;</a:t>
            </a:r>
            <a:endParaRPr lang="ru-RU" sz="2200" dirty="0">
              <a:latin typeface="Calibri" pitchFamily="34" charset="0"/>
            </a:endParaRPr>
          </a:p>
          <a:p>
            <a:endParaRPr lang="ru-RU" sz="2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Модель распределенной 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4100" name="TextBox 5"/>
          <p:cNvSpPr txBox="1">
            <a:spLocks noChangeArrowheads="1"/>
          </p:cNvSpPr>
          <p:nvPr/>
        </p:nvSpPr>
        <p:spPr bwMode="auto">
          <a:xfrm>
            <a:off x="579438" y="2166938"/>
            <a:ext cx="9072562" cy="127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300" dirty="0">
                <a:latin typeface="Calibri" pitchFamily="34" charset="0"/>
              </a:rPr>
              <a:t>Сущность предлагаемого подхода заключается в использовании:</a:t>
            </a:r>
          </a:p>
          <a:p>
            <a:endParaRPr lang="ru-RU" sz="1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200" dirty="0">
                <a:latin typeface="Calibri" pitchFamily="34" charset="0"/>
              </a:rPr>
              <a:t>механизма разработки и исполнения дополнительных </a:t>
            </a:r>
            <a:r>
              <a:rPr lang="ru-RU" sz="2200" b="1" dirty="0">
                <a:latin typeface="Calibri" pitchFamily="34" charset="0"/>
              </a:rPr>
              <a:t>модулей</a:t>
            </a:r>
            <a:r>
              <a:rPr lang="ru-RU" sz="2200" dirty="0">
                <a:latin typeface="Calibri" pitchFamily="34" charset="0"/>
              </a:rPr>
              <a:t> в процессе решения задач мониторинга;</a:t>
            </a:r>
          </a:p>
        </p:txBody>
      </p:sp>
      <p:sp>
        <p:nvSpPr>
          <p:cNvPr id="4101" name="TextBox 6"/>
          <p:cNvSpPr txBox="1">
            <a:spLocks noChangeArrowheads="1"/>
          </p:cNvSpPr>
          <p:nvPr/>
        </p:nvSpPr>
        <p:spPr bwMode="auto">
          <a:xfrm>
            <a:off x="650875" y="4810125"/>
            <a:ext cx="7456488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200">
                <a:latin typeface="Calibri" pitchFamily="34" charset="0"/>
              </a:rPr>
              <a:t> </a:t>
            </a:r>
            <a:r>
              <a:rPr lang="ru-RU" sz="2200">
                <a:latin typeface="Calibri" pitchFamily="34" charset="0"/>
              </a:rPr>
              <a:t>свойств </a:t>
            </a:r>
            <a:r>
              <a:rPr lang="ru-RU" sz="2200" b="1">
                <a:latin typeface="Calibri" pitchFamily="34" charset="0"/>
              </a:rPr>
              <a:t>распределенных систем</a:t>
            </a:r>
            <a:r>
              <a:rPr lang="ru-RU" sz="2200">
                <a:latin typeface="Calibri" pitchFamily="34" charset="0"/>
              </a:rPr>
              <a:t> в процессе эксплуатации;</a:t>
            </a:r>
          </a:p>
        </p:txBody>
      </p:sp>
      <p:pic>
        <p:nvPicPr>
          <p:cNvPr id="4102" name="Рисунок 7" descr="arch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8375" y="5381625"/>
            <a:ext cx="32385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Рисунок 10" descr="module_fich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65438" y="3595688"/>
            <a:ext cx="52768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4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Базовая терминология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327472" y="2657872"/>
            <a:ext cx="4282827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Служба</a:t>
            </a:r>
            <a:r>
              <a:rPr lang="ru-RU" sz="2000" dirty="0" smtClean="0">
                <a:latin typeface="Calibri" pitchFamily="34" charset="0"/>
              </a:rPr>
              <a:t>, запущенная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на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определенном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узле,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представляется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активной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сущностью,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непрерывно наблюдающей за его состоянием и </a:t>
            </a:r>
            <a:r>
              <a:rPr lang="ru-RU" sz="2000" dirty="0" smtClean="0">
                <a:latin typeface="Calibri" pitchFamily="34" charset="0"/>
              </a:rPr>
              <a:t>сохраняюшщей сообщения об изменении этого состояния в хранилище данных.</a:t>
            </a:r>
            <a:endParaRPr lang="en-US" sz="2000" dirty="0">
              <a:latin typeface="Calibri" pitchFamily="34" charset="0"/>
            </a:endParaRPr>
          </a:p>
          <a:p>
            <a:endParaRPr lang="ru-RU" sz="2000" dirty="0"/>
          </a:p>
        </p:txBody>
      </p:sp>
      <p:sp>
        <p:nvSpPr>
          <p:cNvPr id="5127" name="TextBox 10"/>
          <p:cNvSpPr txBox="1">
            <a:spLocks noChangeArrowheads="1"/>
          </p:cNvSpPr>
          <p:nvPr/>
        </p:nvSpPr>
        <p:spPr bwMode="auto">
          <a:xfrm>
            <a:off x="399480" y="6042248"/>
            <a:ext cx="9286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dirty="0">
                <a:latin typeface="Calibri" pitchFamily="34" charset="0"/>
              </a:rPr>
              <a:t>Задача мониторинга </a:t>
            </a:r>
            <a:r>
              <a:rPr lang="ru-RU" sz="2000" dirty="0">
                <a:latin typeface="Calibri" pitchFamily="34" charset="0"/>
              </a:rPr>
              <a:t>представляет собой шаблонную проблему получения и анализа некоторой информации о состоянии удаленного узла.</a:t>
            </a:r>
            <a:endParaRPr lang="ru-RU" sz="2000" b="1" dirty="0">
              <a:latin typeface="Calibri" pitchFamily="34" charset="0"/>
            </a:endParaRPr>
          </a:p>
        </p:txBody>
      </p:sp>
      <p:sp>
        <p:nvSpPr>
          <p:cNvPr id="5128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0" name="Picture 9" descr="base_mod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7952" y="2009800"/>
            <a:ext cx="5216383" cy="2952328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71488" y="5250160"/>
            <a:ext cx="9286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Хранилище данных </a:t>
            </a:r>
            <a:r>
              <a:rPr lang="ru-RU" sz="2000" dirty="0" smtClean="0">
                <a:latin typeface="Calibri" pitchFamily="34" charset="0"/>
              </a:rPr>
              <a:t>представляется пассивной сущностью, предоставляющаей службам ресурсы для приема  сообщений их последующей обработки и хранения.</a:t>
            </a: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Box 10"/>
          <p:cNvSpPr txBox="1">
            <a:spLocks noChangeArrowheads="1"/>
          </p:cNvSpPr>
          <p:nvPr/>
        </p:nvSpPr>
        <p:spPr bwMode="auto">
          <a:xfrm>
            <a:off x="293688" y="2166938"/>
            <a:ext cx="5357812" cy="447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300">
                <a:latin typeface="Calibri" pitchFamily="34" charset="0"/>
              </a:rPr>
              <a:t>Модуль мониторинга характеризуется:</a:t>
            </a:r>
          </a:p>
          <a:p>
            <a:endParaRPr lang="ru-RU" sz="1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возможностью </a:t>
            </a:r>
            <a:r>
              <a:rPr lang="ru-RU" sz="2000" b="1">
                <a:latin typeface="Calibri" pitchFamily="34" charset="0"/>
              </a:rPr>
              <a:t>исполнения</a:t>
            </a:r>
            <a:r>
              <a:rPr lang="ru-RU" sz="2000">
                <a:latin typeface="Calibri" pitchFamily="34" charset="0"/>
              </a:rPr>
              <a:t> в операционной среде; </a:t>
            </a:r>
          </a:p>
          <a:p>
            <a:endParaRPr lang="ru-RU" sz="1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входными данными</a:t>
            </a:r>
            <a:r>
              <a:rPr lang="ru-RU" sz="2000">
                <a:latin typeface="Calibri" pitchFamily="34" charset="0"/>
              </a:rPr>
              <a:t>, передаваемыми исполняющей системой;</a:t>
            </a:r>
          </a:p>
          <a:p>
            <a:endParaRPr lang="ru-RU" sz="1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выходными данными</a:t>
            </a:r>
            <a:r>
              <a:rPr lang="ru-RU" sz="2000">
                <a:latin typeface="Calibri" pitchFamily="34" charset="0"/>
              </a:rPr>
              <a:t>, передаваемыми исполняющей системе;</a:t>
            </a:r>
          </a:p>
          <a:p>
            <a:endParaRPr lang="ru-RU" sz="1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интерфейсом</a:t>
            </a:r>
            <a:r>
              <a:rPr lang="ru-RU" sz="2000">
                <a:latin typeface="Calibri" pitchFamily="34" charset="0"/>
              </a:rPr>
              <a:t>, задающий правила исполнения модуля;</a:t>
            </a:r>
          </a:p>
          <a:p>
            <a:endParaRPr lang="ru-RU" sz="1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реализацией</a:t>
            </a:r>
            <a:r>
              <a:rPr lang="ru-RU" sz="2000">
                <a:latin typeface="Calibri" pitchFamily="34" charset="0"/>
              </a:rPr>
              <a:t> – программным кодом, воплощающим функционал модуля;</a:t>
            </a:r>
          </a:p>
        </p:txBody>
      </p:sp>
      <p:sp>
        <p:nvSpPr>
          <p:cNvPr id="61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Абстракция модуля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7" name="Picture 6" descr="modu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8032" y="3089920"/>
            <a:ext cx="4431929" cy="2392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Система исполнения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7173" name="TextBox 10"/>
          <p:cNvSpPr txBox="1">
            <a:spLocks noChangeArrowheads="1"/>
          </p:cNvSpPr>
          <p:nvPr/>
        </p:nvSpPr>
        <p:spPr bwMode="auto">
          <a:xfrm>
            <a:off x="293688" y="2095500"/>
            <a:ext cx="4786312" cy="430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300" dirty="0">
                <a:latin typeface="Calibri" pitchFamily="34" charset="0"/>
              </a:rPr>
              <a:t>Система исполнения модулей мониторинга реализует: </a:t>
            </a:r>
          </a:p>
          <a:p>
            <a:endParaRPr lang="ru-RU" sz="1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>
                <a:latin typeface="Calibri" pitchFamily="34" charset="0"/>
              </a:rPr>
              <a:t> генерацию </a:t>
            </a:r>
            <a:r>
              <a:rPr lang="ru-RU" sz="2200" b="1" dirty="0">
                <a:latin typeface="Calibri" pitchFamily="34" charset="0"/>
              </a:rPr>
              <a:t>кода каркаса</a:t>
            </a:r>
            <a:r>
              <a:rPr lang="ru-RU" sz="2200" dirty="0">
                <a:latin typeface="Calibri" pitchFamily="34" charset="0"/>
              </a:rPr>
              <a:t> модулей и их исполнение  в операционной  среде; </a:t>
            </a:r>
          </a:p>
          <a:p>
            <a:endParaRPr lang="ru-RU" sz="1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>
                <a:latin typeface="Calibri" pitchFamily="34" charset="0"/>
              </a:rPr>
              <a:t> </a:t>
            </a:r>
            <a:r>
              <a:rPr lang="ru-RU" sz="2200" b="1" dirty="0">
                <a:latin typeface="Calibri" pitchFamily="34" charset="0"/>
              </a:rPr>
              <a:t>промежуточный слой</a:t>
            </a:r>
            <a:r>
              <a:rPr lang="ru-RU" sz="2200" dirty="0">
                <a:latin typeface="Calibri" pitchFamily="34" charset="0"/>
              </a:rPr>
              <a:t> между модулем мониторинга и агентом, в </a:t>
            </a:r>
          </a:p>
          <a:p>
            <a:r>
              <a:rPr lang="ru-RU" sz="2200" dirty="0">
                <a:latin typeface="Calibri" pitchFamily="34" charset="0"/>
              </a:rPr>
              <a:t>рамках  которого  он запускается;</a:t>
            </a:r>
          </a:p>
          <a:p>
            <a:endParaRPr lang="ru-RU" sz="1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>
                <a:latin typeface="Calibri" pitchFamily="34" charset="0"/>
              </a:rPr>
              <a:t> </a:t>
            </a:r>
            <a:r>
              <a:rPr lang="ru-RU" sz="2200" b="1" dirty="0">
                <a:latin typeface="Calibri" pitchFamily="34" charset="0"/>
              </a:rPr>
              <a:t>независимость</a:t>
            </a:r>
            <a:r>
              <a:rPr lang="ru-RU" sz="2200" dirty="0">
                <a:latin typeface="Calibri" pitchFamily="34" charset="0"/>
              </a:rPr>
              <a:t> программного кода модуля от физического расположения агентов (адресации, топологии сети);</a:t>
            </a: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7" name="Picture 6" descr="execu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0000" y="2873896"/>
            <a:ext cx="4486275" cy="1809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Код каркаса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8196" name="TextBox 10"/>
          <p:cNvSpPr txBox="1">
            <a:spLocks noChangeArrowheads="1"/>
          </p:cNvSpPr>
          <p:nvPr/>
        </p:nvSpPr>
        <p:spPr bwMode="auto">
          <a:xfrm>
            <a:off x="3937000" y="2166938"/>
            <a:ext cx="5214938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200">
                <a:latin typeface="Calibri" pitchFamily="34" charset="0"/>
              </a:rPr>
              <a:t>Код каркаса</a:t>
            </a:r>
            <a:r>
              <a:rPr lang="en-US" sz="2200">
                <a:latin typeface="Calibri" pitchFamily="34" charset="0"/>
              </a:rPr>
              <a:t> </a:t>
            </a:r>
            <a:r>
              <a:rPr lang="ru-RU" sz="2200">
                <a:latin typeface="Calibri" pitchFamily="34" charset="0"/>
              </a:rPr>
              <a:t>генерируется системой исполнения на основании текущего </a:t>
            </a:r>
            <a:r>
              <a:rPr lang="ru-RU" sz="2200" b="1">
                <a:latin typeface="Calibri" pitchFamily="34" charset="0"/>
              </a:rPr>
              <a:t>глобального состояния</a:t>
            </a:r>
            <a:r>
              <a:rPr lang="ru-RU" sz="2200">
                <a:latin typeface="Calibri" pitchFamily="34" charset="0"/>
              </a:rPr>
              <a:t> распределенной системы и содержит конструкции</a:t>
            </a:r>
            <a:r>
              <a:rPr lang="en-US" sz="2200">
                <a:latin typeface="Calibri" pitchFamily="34" charset="0"/>
              </a:rPr>
              <a:t>:</a:t>
            </a:r>
            <a:endParaRPr lang="ru-RU" sz="2200">
              <a:latin typeface="Calibri" pitchFamily="34" charset="0"/>
            </a:endParaRPr>
          </a:p>
        </p:txBody>
      </p:sp>
      <p:sp>
        <p:nvSpPr>
          <p:cNvPr id="8197" name="TextBox 5"/>
          <p:cNvSpPr txBox="1">
            <a:spLocks noChangeArrowheads="1"/>
          </p:cNvSpPr>
          <p:nvPr/>
        </p:nvSpPr>
        <p:spPr bwMode="auto">
          <a:xfrm>
            <a:off x="4365625" y="3667125"/>
            <a:ext cx="542925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инициализации окружения</a:t>
            </a:r>
            <a:r>
              <a:rPr lang="en-US" sz="2000">
                <a:latin typeface="Calibri" pitchFamily="34" charset="0"/>
              </a:rPr>
              <a:t>;</a:t>
            </a:r>
            <a:r>
              <a:rPr lang="ru-RU" sz="2000">
                <a:latin typeface="Calibri" pitchFamily="34" charset="0"/>
              </a:rPr>
              <a:t> </a:t>
            </a:r>
          </a:p>
          <a:p>
            <a:endParaRPr lang="en-US" sz="8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en-US" sz="2000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создания экземпляра модуля мониторинга</a:t>
            </a:r>
          </a:p>
          <a:p>
            <a:endParaRPr lang="en-US" sz="8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 исполнения экземпляра</a:t>
            </a:r>
            <a:r>
              <a:rPr lang="en-US" sz="2000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модуля;</a:t>
            </a:r>
          </a:p>
          <a:p>
            <a:endParaRPr lang="ru-RU" sz="8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 передачи параметров модулю;</a:t>
            </a:r>
          </a:p>
          <a:p>
            <a:endParaRPr lang="ru-RU" sz="8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 возврата результата модуля серверу;</a:t>
            </a:r>
          </a:p>
          <a:p>
            <a:pPr>
              <a:buFont typeface="Arial" charset="0"/>
              <a:buChar char="•"/>
            </a:pPr>
            <a:endParaRPr lang="ru-RU" sz="2000">
              <a:latin typeface="Calibri" pitchFamily="34" charset="0"/>
            </a:endParaRPr>
          </a:p>
        </p:txBody>
      </p:sp>
      <p:pic>
        <p:nvPicPr>
          <p:cNvPr id="8198" name="Рисунок 10" descr="skeletone_cod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6625" y="2381250"/>
            <a:ext cx="220027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9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en-US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API </a:t>
            </a:r>
            <a:r>
              <a:rPr lang="ru-RU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модулей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9220" name="TextBox 11"/>
          <p:cNvSpPr txBox="1">
            <a:spLocks noChangeArrowheads="1"/>
          </p:cNvSpPr>
          <p:nvPr/>
        </p:nvSpPr>
        <p:spPr bwMode="auto">
          <a:xfrm>
            <a:off x="293688" y="2095500"/>
            <a:ext cx="5072062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Прикладной интерфейс программирования (</a:t>
            </a:r>
            <a:r>
              <a:rPr lang="en-US" sz="2000" b="1">
                <a:latin typeface="Calibri" pitchFamily="34" charset="0"/>
              </a:rPr>
              <a:t>API</a:t>
            </a:r>
            <a:r>
              <a:rPr lang="en-US" sz="2000">
                <a:latin typeface="Calibri" pitchFamily="34" charset="0"/>
              </a:rPr>
              <a:t>) </a:t>
            </a:r>
            <a:r>
              <a:rPr lang="ru-RU" sz="2000">
                <a:latin typeface="Calibri" pitchFamily="34" charset="0"/>
              </a:rPr>
              <a:t>модулей – высокоуровневый объектно-ориентированный набор инструментов, являющийся промежуточным слоем между модулем мониторинга и ОС, в которой он запущен.</a:t>
            </a:r>
          </a:p>
        </p:txBody>
      </p:sp>
      <p:sp>
        <p:nvSpPr>
          <p:cNvPr id="9221" name="Прямоугольник 12"/>
          <p:cNvSpPr>
            <a:spLocks noChangeArrowheads="1"/>
          </p:cNvSpPr>
          <p:nvPr/>
        </p:nvSpPr>
        <p:spPr bwMode="auto">
          <a:xfrm>
            <a:off x="722313" y="4452938"/>
            <a:ext cx="5500687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API</a:t>
            </a:r>
            <a:r>
              <a:rPr lang="en-US" sz="2000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сосредотачивает программиста на </a:t>
            </a:r>
          </a:p>
          <a:p>
            <a:r>
              <a:rPr lang="ru-RU" sz="2000" b="1">
                <a:latin typeface="Calibri" pitchFamily="34" charset="0"/>
              </a:rPr>
              <a:t>решаемой задаче</a:t>
            </a:r>
            <a:r>
              <a:rPr lang="ru-RU" sz="2000">
                <a:latin typeface="Calibri" pitchFamily="34" charset="0"/>
              </a:rPr>
              <a:t> мониторинга, скрывая от него подробности реализации сложных моментов (таких как распределенная коммуникация, маршализация/демаршализация, системные вызовы ОС).</a:t>
            </a:r>
          </a:p>
        </p:txBody>
      </p:sp>
      <p:pic>
        <p:nvPicPr>
          <p:cNvPr id="9222" name="Рисунок 6" descr="api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4500" y="2809875"/>
            <a:ext cx="2193925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815</Words>
  <Application>Microsoft Office PowerPoint</Application>
  <PresentationFormat>Custom</PresentationFormat>
  <Paragraphs>136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Default Design</vt:lpstr>
      <vt:lpstr>Slide 1</vt:lpstr>
      <vt:lpstr>Модель распределенной системы мониторинга</vt:lpstr>
      <vt:lpstr>Требования к системам мониторинга</vt:lpstr>
      <vt:lpstr>Slide 4</vt:lpstr>
      <vt:lpstr>Базовая терминология</vt:lpstr>
      <vt:lpstr>Абстракция модуля</vt:lpstr>
      <vt:lpstr>Система исполнения</vt:lpstr>
      <vt:lpstr>Slide 8</vt:lpstr>
      <vt:lpstr>Slide 9</vt:lpstr>
      <vt:lpstr>Slide 10</vt:lpstr>
      <vt:lpstr>Slide 11</vt:lpstr>
      <vt:lpstr>Реализация модели распределенной системы мониторинга 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Пути развития проекта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Vladimir Kostyukov</cp:lastModifiedBy>
  <cp:revision>88</cp:revision>
  <dcterms:created xsi:type="dcterms:W3CDTF">2004-05-06T09:28:21Z</dcterms:created>
  <dcterms:modified xsi:type="dcterms:W3CDTF">2011-05-23T19:53:25Z</dcterms:modified>
</cp:coreProperties>
</file>