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85" r:id="rId4"/>
    <p:sldId id="263" r:id="rId5"/>
    <p:sldId id="257" r:id="rId6"/>
    <p:sldId id="262" r:id="rId7"/>
    <p:sldId id="286" r:id="rId8"/>
    <p:sldId id="267" r:id="rId9"/>
    <p:sldId id="272" r:id="rId10"/>
    <p:sldId id="273" r:id="rId11"/>
    <p:sldId id="276" r:id="rId12"/>
    <p:sldId id="277" r:id="rId13"/>
    <p:sldId id="280" r:id="rId14"/>
    <p:sldId id="281" r:id="rId15"/>
    <p:sldId id="283" r:id="rId16"/>
    <p:sldId id="287" r:id="rId17"/>
    <p:sldId id="284" r:id="rId18"/>
    <p:sldId id="266" r:id="rId19"/>
    <p:sldId id="268" r:id="rId20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9FF"/>
    <a:srgbClr val="C3E2FF"/>
    <a:srgbClr val="89C7FF"/>
    <a:srgbClr val="9FD1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0" autoAdjust="0"/>
    <p:restoredTop sz="90938" autoAdjust="0"/>
  </p:normalViewPr>
  <p:slideViewPr>
    <p:cSldViewPr>
      <p:cViewPr varScale="1">
        <p:scale>
          <a:sx n="78" d="100"/>
          <a:sy n="78" d="100"/>
        </p:scale>
        <p:origin x="-84" y="-27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D5F14-E40B-43F7-B0F3-B1D2E4B58E0D}" type="doc">
      <dgm:prSet loTypeId="urn:microsoft.com/office/officeart/2005/8/layout/cycle3" loCatId="cycle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3A9A016C-67D7-41CC-80D1-4D968D88CFB4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1FEB9B99-DE8A-4412-9CF8-FFD804B169C3}" type="par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58D99C9-5EC3-411B-ADDE-B7019FF7A4A0}" type="sib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F2EF5C7-67F6-4DFE-AFDE-CBB2A84E5CE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E931768F-C92B-4BE5-A2BC-C697DE63173F}" type="par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FEFF33D-2342-4B0F-9B57-0A82D4DCE289}" type="sib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189C4D7-E8B0-4280-8691-C464124A0D3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DA93A8CE-7045-4F6D-B4F9-99D035A07D8A}" type="par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5BA99EFD-E8E4-4716-BCD0-8199142323D3}" type="sib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6576CFC8-73C4-45BF-A198-7E1315F63B38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022274A2-245B-43E6-A246-AAE2523DF846}" type="par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B6EC9A2-F8A6-4D2A-8BFB-9CF15354753B}" type="sib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F09E631-5A4C-4989-B151-9CA0C5B7C4D6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CB600CC2-3A92-493D-9E9B-78F2F491C8BF}" type="par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FF37154-1D1D-48E5-8980-B6BB259282C4}" type="sib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9088A5F-45AA-477D-8AB6-C33BDE1E9FF9}" type="pres">
      <dgm:prSet presAssocID="{EA2D5F14-E40B-43F7-B0F3-B1D2E4B58E0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F00E8F9-10B8-47E7-B26B-18C3C3FBB55A}" type="pres">
      <dgm:prSet presAssocID="{EA2D5F14-E40B-43F7-B0F3-B1D2E4B58E0D}" presName="cycle" presStyleCnt="0"/>
      <dgm:spPr/>
    </dgm:pt>
    <dgm:pt modelId="{31D6C980-7E10-4AFD-A50C-7B724673B5D9}" type="pres">
      <dgm:prSet presAssocID="{3A9A016C-67D7-41CC-80D1-4D968D88CFB4}" presName="nodeFirstNode" presStyleLbl="node1" presStyleIdx="0" presStyleCnt="5" custScaleX="103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2BBEE7-C909-44F5-9489-AE0FCC0AA970}" type="pres">
      <dgm:prSet presAssocID="{158D99C9-5EC3-411B-ADDE-B7019FF7A4A0}" presName="sibTransFirstNode" presStyleLbl="bgShp" presStyleIdx="0" presStyleCnt="1" custLinFactNeighborY="-1079" custRadScaleRad="200061" custRadScaleInc="-2147483648"/>
      <dgm:spPr/>
      <dgm:t>
        <a:bodyPr/>
        <a:lstStyle/>
        <a:p>
          <a:endParaRPr lang="ru-RU"/>
        </a:p>
      </dgm:t>
    </dgm:pt>
    <dgm:pt modelId="{1833E747-DC81-43C6-8515-CA3FEAA85E56}" type="pres">
      <dgm:prSet presAssocID="{8F2EF5C7-67F6-4DFE-AFDE-CBB2A84E5CEC}" presName="nodeFollowingNodes" presStyleLbl="node1" presStyleIdx="1" presStyleCnt="5" custScaleX="100000" custScale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18B62E-BE18-4265-B6C2-9AC865C8C6A5}" type="pres">
      <dgm:prSet presAssocID="{D189C4D7-E8B0-4280-8691-C464124A0D3C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F8D8AC-B028-4800-ABE4-AD01ACC99A4E}" type="pres">
      <dgm:prSet presAssocID="{6576CFC8-73C4-45BF-A198-7E1315F63B38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521898-9F8A-4FE8-9859-43DB60555713}" type="pres">
      <dgm:prSet presAssocID="{1F09E631-5A4C-4989-B151-9CA0C5B7C4D6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5510-A153-4ED4-A3BC-614FBAF0B48C}" srcId="{EA2D5F14-E40B-43F7-B0F3-B1D2E4B58E0D}" destId="{3A9A016C-67D7-41CC-80D1-4D968D88CFB4}" srcOrd="0" destOrd="0" parTransId="{1FEB9B99-DE8A-4412-9CF8-FFD804B169C3}" sibTransId="{158D99C9-5EC3-411B-ADDE-B7019FF7A4A0}"/>
    <dgm:cxn modelId="{8668F225-65E5-4856-8393-C7E4F9D1F9D2}" type="presOf" srcId="{3A9A016C-67D7-41CC-80D1-4D968D88CFB4}" destId="{31D6C980-7E10-4AFD-A50C-7B724673B5D9}" srcOrd="0" destOrd="0" presId="urn:microsoft.com/office/officeart/2005/8/layout/cycle3"/>
    <dgm:cxn modelId="{4108B041-2E17-45DC-85C9-4589E808D983}" srcId="{EA2D5F14-E40B-43F7-B0F3-B1D2E4B58E0D}" destId="{6576CFC8-73C4-45BF-A198-7E1315F63B38}" srcOrd="3" destOrd="0" parTransId="{022274A2-245B-43E6-A246-AAE2523DF846}" sibTransId="{8B6EC9A2-F8A6-4D2A-8BFB-9CF15354753B}"/>
    <dgm:cxn modelId="{73610230-4EEB-4B01-BDBB-B5EBD8595EE8}" type="presOf" srcId="{8F2EF5C7-67F6-4DFE-AFDE-CBB2A84E5CEC}" destId="{1833E747-DC81-43C6-8515-CA3FEAA85E56}" srcOrd="0" destOrd="0" presId="urn:microsoft.com/office/officeart/2005/8/layout/cycle3"/>
    <dgm:cxn modelId="{6B8B7EB5-2424-48FD-AA05-D9AB5E2B2EC1}" type="presOf" srcId="{D189C4D7-E8B0-4280-8691-C464124A0D3C}" destId="{6718B62E-BE18-4265-B6C2-9AC865C8C6A5}" srcOrd="0" destOrd="0" presId="urn:microsoft.com/office/officeart/2005/8/layout/cycle3"/>
    <dgm:cxn modelId="{57B089F2-E13D-4741-94E2-11C4ACE690DD}" srcId="{EA2D5F14-E40B-43F7-B0F3-B1D2E4B58E0D}" destId="{1F09E631-5A4C-4989-B151-9CA0C5B7C4D6}" srcOrd="4" destOrd="0" parTransId="{CB600CC2-3A92-493D-9E9B-78F2F491C8BF}" sibTransId="{FFF37154-1D1D-48E5-8980-B6BB259282C4}"/>
    <dgm:cxn modelId="{A973C6C0-B812-45B2-9309-FA1C5687F4F9}" type="presOf" srcId="{158D99C9-5EC3-411B-ADDE-B7019FF7A4A0}" destId="{082BBEE7-C909-44F5-9489-AE0FCC0AA970}" srcOrd="0" destOrd="0" presId="urn:microsoft.com/office/officeart/2005/8/layout/cycle3"/>
    <dgm:cxn modelId="{E3C6FC13-AFCE-4602-8C85-98FB41665837}" srcId="{EA2D5F14-E40B-43F7-B0F3-B1D2E4B58E0D}" destId="{8F2EF5C7-67F6-4DFE-AFDE-CBB2A84E5CEC}" srcOrd="1" destOrd="0" parTransId="{E931768F-C92B-4BE5-A2BC-C697DE63173F}" sibTransId="{4FEFF33D-2342-4B0F-9B57-0A82D4DCE289}"/>
    <dgm:cxn modelId="{7053E0F2-DB3B-4D39-8006-A768C5F1BB79}" type="presOf" srcId="{EA2D5F14-E40B-43F7-B0F3-B1D2E4B58E0D}" destId="{79088A5F-45AA-477D-8AB6-C33BDE1E9FF9}" srcOrd="0" destOrd="0" presId="urn:microsoft.com/office/officeart/2005/8/layout/cycle3"/>
    <dgm:cxn modelId="{EF67F0F2-738B-4BEF-AB36-205E4CE04439}" srcId="{EA2D5F14-E40B-43F7-B0F3-B1D2E4B58E0D}" destId="{D189C4D7-E8B0-4280-8691-C464124A0D3C}" srcOrd="2" destOrd="0" parTransId="{DA93A8CE-7045-4F6D-B4F9-99D035A07D8A}" sibTransId="{5BA99EFD-E8E4-4716-BCD0-8199142323D3}"/>
    <dgm:cxn modelId="{F02955FC-DAB1-465D-950F-CEC6A7F7B7F8}" type="presOf" srcId="{6576CFC8-73C4-45BF-A198-7E1315F63B38}" destId="{ABF8D8AC-B028-4800-ABE4-AD01ACC99A4E}" srcOrd="0" destOrd="0" presId="urn:microsoft.com/office/officeart/2005/8/layout/cycle3"/>
    <dgm:cxn modelId="{88AA8508-2940-4BBC-9655-7CCDF3CBF47D}" type="presOf" srcId="{1F09E631-5A4C-4989-B151-9CA0C5B7C4D6}" destId="{CB521898-9F8A-4FE8-9859-43DB60555713}" srcOrd="0" destOrd="0" presId="urn:microsoft.com/office/officeart/2005/8/layout/cycle3"/>
    <dgm:cxn modelId="{19BA99E4-F90B-4F25-985D-E2296D8B732F}" type="presParOf" srcId="{79088A5F-45AA-477D-8AB6-C33BDE1E9FF9}" destId="{1F00E8F9-10B8-47E7-B26B-18C3C3FBB55A}" srcOrd="0" destOrd="0" presId="urn:microsoft.com/office/officeart/2005/8/layout/cycle3"/>
    <dgm:cxn modelId="{8599D4AC-2A96-4821-B2C2-BF21225E6356}" type="presParOf" srcId="{1F00E8F9-10B8-47E7-B26B-18C3C3FBB55A}" destId="{31D6C980-7E10-4AFD-A50C-7B724673B5D9}" srcOrd="0" destOrd="0" presId="urn:microsoft.com/office/officeart/2005/8/layout/cycle3"/>
    <dgm:cxn modelId="{B39CECE2-1FE0-4623-9BFD-7A3CD51B2F17}" type="presParOf" srcId="{1F00E8F9-10B8-47E7-B26B-18C3C3FBB55A}" destId="{082BBEE7-C909-44F5-9489-AE0FCC0AA970}" srcOrd="1" destOrd="0" presId="urn:microsoft.com/office/officeart/2005/8/layout/cycle3"/>
    <dgm:cxn modelId="{9DB3DD5F-5A00-45CB-BEC3-E07DC79C9363}" type="presParOf" srcId="{1F00E8F9-10B8-47E7-B26B-18C3C3FBB55A}" destId="{1833E747-DC81-43C6-8515-CA3FEAA85E56}" srcOrd="2" destOrd="0" presId="urn:microsoft.com/office/officeart/2005/8/layout/cycle3"/>
    <dgm:cxn modelId="{BBB76163-5777-43D1-9897-7A381CB45B70}" type="presParOf" srcId="{1F00E8F9-10B8-47E7-B26B-18C3C3FBB55A}" destId="{6718B62E-BE18-4265-B6C2-9AC865C8C6A5}" srcOrd="3" destOrd="0" presId="urn:microsoft.com/office/officeart/2005/8/layout/cycle3"/>
    <dgm:cxn modelId="{60E8E7D1-1848-4AAB-B95C-EE594A72D207}" type="presParOf" srcId="{1F00E8F9-10B8-47E7-B26B-18C3C3FBB55A}" destId="{ABF8D8AC-B028-4800-ABE4-AD01ACC99A4E}" srcOrd="4" destOrd="0" presId="urn:microsoft.com/office/officeart/2005/8/layout/cycle3"/>
    <dgm:cxn modelId="{DE8378B8-B7C6-4F84-8415-AB41BAF1289B}" type="presParOf" srcId="{1F00E8F9-10B8-47E7-B26B-18C3C3FBB55A}" destId="{CB521898-9F8A-4FE8-9859-43DB60555713}" srcOrd="5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2BBEE7-C909-44F5-9489-AE0FCC0AA970}">
      <dsp:nvSpPr>
        <dsp:cNvPr id="0" name=""/>
        <dsp:cNvSpPr/>
      </dsp:nvSpPr>
      <dsp:spPr>
        <a:xfrm>
          <a:off x="1030924" y="-102970"/>
          <a:ext cx="4711484" cy="4711484"/>
        </a:xfrm>
        <a:prstGeom prst="circularArrow">
          <a:avLst>
            <a:gd name="adj1" fmla="val 5544"/>
            <a:gd name="adj2" fmla="val 330680"/>
            <a:gd name="adj3" fmla="val 13710934"/>
            <a:gd name="adj4" fmla="val 1742564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D6C980-7E10-4AFD-A50C-7B724673B5D9}">
      <dsp:nvSpPr>
        <dsp:cNvPr id="0" name=""/>
        <dsp:cNvSpPr/>
      </dsp:nvSpPr>
      <dsp:spPr>
        <a:xfrm>
          <a:off x="2252791" y="1955"/>
          <a:ext cx="226774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2252791" y="1955"/>
        <a:ext cx="2267749" cy="1093059"/>
      </dsp:txXfrm>
    </dsp:sp>
    <dsp:sp modelId="{1833E747-DC81-43C6-8515-CA3FEAA85E56}">
      <dsp:nvSpPr>
        <dsp:cNvPr id="0" name=""/>
        <dsp:cNvSpPr/>
      </dsp:nvSpPr>
      <dsp:spPr>
        <a:xfrm>
          <a:off x="4204433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4204433" y="1390252"/>
        <a:ext cx="2186119" cy="1093059"/>
      </dsp:txXfrm>
    </dsp:sp>
    <dsp:sp modelId="{6718B62E-BE18-4265-B6C2-9AC865C8C6A5}">
      <dsp:nvSpPr>
        <dsp:cNvPr id="0" name=""/>
        <dsp:cNvSpPr/>
      </dsp:nvSpPr>
      <dsp:spPr>
        <a:xfrm>
          <a:off x="3474562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474562" y="3636564"/>
        <a:ext cx="2186119" cy="1093059"/>
      </dsp:txXfrm>
    </dsp:sp>
    <dsp:sp modelId="{ABF8D8AC-B028-4800-ABE4-AD01ACC99A4E}">
      <dsp:nvSpPr>
        <dsp:cNvPr id="0" name=""/>
        <dsp:cNvSpPr/>
      </dsp:nvSpPr>
      <dsp:spPr>
        <a:xfrm>
          <a:off x="1112650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1112650" y="3636564"/>
        <a:ext cx="2186119" cy="1093059"/>
      </dsp:txXfrm>
    </dsp:sp>
    <dsp:sp modelId="{CB521898-9F8A-4FE8-9859-43DB60555713}">
      <dsp:nvSpPr>
        <dsp:cNvPr id="0" name=""/>
        <dsp:cNvSpPr/>
      </dsp:nvSpPr>
      <dsp:spPr>
        <a:xfrm>
          <a:off x="382780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82780" y="1390252"/>
        <a:ext cx="2186119" cy="1093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2DFF-AB80-4F3F-88AF-9FA5AC44A75C}" type="datetimeFigureOut">
              <a:rPr lang="ru-RU" smtClean="0"/>
              <a:pPr/>
              <a:t>17.06.2011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E683-E85A-4A3D-9EF8-8A69B90147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D462-216D-4530-ADAC-7A73135CBCEF}" type="datetimeFigureOut">
              <a:rPr lang="ru-RU" smtClean="0"/>
              <a:pPr/>
              <a:t>17.06.2011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343-22A0-441F-B24F-7C0FBB6B3D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7552" y="1721768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Распределенная система мониторинга и диспетчеризации процессов гетерогенной среды</a:t>
            </a:r>
            <a:endParaRPr lang="ru-RU" sz="4000" dirty="0">
              <a:solidFill>
                <a:srgbClr val="C3E2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7952" y="5682208"/>
            <a:ext cx="496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студент Костюков В.В.,</a:t>
            </a:r>
          </a:p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профессор к.ф-м.н Крючкова Е.Н.,</a:t>
            </a:r>
          </a:p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АлтГТУ / ПОВТ</a:t>
            </a:r>
            <a:endParaRPr lang="ru-RU" sz="2000" dirty="0">
              <a:solidFill>
                <a:srgbClr val="AFD9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471488" y="1937792"/>
            <a:ext cx="309634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сетевое;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автономное;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активное;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пассивное;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10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8" name="Picture 17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9760" y="2729880"/>
            <a:ext cx="678180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584056" y="3161928"/>
            <a:ext cx="43924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</a:t>
            </a:r>
            <a:r>
              <a:rPr lang="ru-RU" sz="2000" dirty="0" smtClean="0">
                <a:latin typeface="Calibri" pitchFamily="34" charset="0"/>
              </a:rPr>
              <a:t> сессиями;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мониторинг</a:t>
            </a:r>
            <a:r>
              <a:rPr lang="ru-RU" sz="2000" dirty="0" smtClean="0">
                <a:latin typeface="Calibri" pitchFamily="34" charset="0"/>
              </a:rPr>
              <a:t> сетевой активности;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именование</a:t>
            </a:r>
            <a:r>
              <a:rPr lang="ru-RU" sz="2000" dirty="0" smtClean="0">
                <a:latin typeface="Calibri" pitchFamily="34" charset="0"/>
              </a:rPr>
              <a:t> объектов;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адресация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балансировка </a:t>
            </a:r>
            <a:r>
              <a:rPr lang="ru-RU" sz="2000" dirty="0" smtClean="0">
                <a:latin typeface="Calibri" pitchFamily="34" charset="0"/>
              </a:rPr>
              <a:t>нагрузки;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выбор лидеров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330" y="2441848"/>
            <a:ext cx="5619750" cy="37719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11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2" name="Picture 11" descr="l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8" y="1865784"/>
            <a:ext cx="9191625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687512" y="3161928"/>
            <a:ext cx="3744416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планирование</a:t>
            </a:r>
            <a:r>
              <a:rPr lang="ru-RU" sz="2000" dirty="0" smtClean="0">
                <a:latin typeface="Calibri" pitchFamily="34" charset="0"/>
              </a:rPr>
              <a:t> запусков;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запуск</a:t>
            </a:r>
            <a:r>
              <a:rPr lang="ru-RU" sz="2000" dirty="0" smtClean="0">
                <a:latin typeface="Calibri" pitchFamily="34" charset="0"/>
              </a:rPr>
              <a:t> модулей мониторига;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обработка</a:t>
            </a:r>
            <a:r>
              <a:rPr lang="ru-RU" sz="2000" dirty="0" smtClean="0">
                <a:latin typeface="Calibri" pitchFamily="34" charset="0"/>
              </a:rPr>
              <a:t> результатов;</a:t>
            </a:r>
          </a:p>
          <a:p>
            <a:pPr>
              <a:buFont typeface="Arial" pitchFamily="34" charset="0"/>
              <a:buChar char="•"/>
            </a:pPr>
            <a:endParaRPr lang="ru-RU" sz="105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развертывание</a:t>
            </a:r>
            <a:r>
              <a:rPr lang="ru-RU" sz="2000" dirty="0" smtClean="0">
                <a:latin typeface="Calibri" pitchFamily="34" charset="0"/>
              </a:rPr>
              <a:t> модулей;</a:t>
            </a:r>
          </a:p>
          <a:p>
            <a:pPr>
              <a:buFont typeface="Arial" pitchFamily="34" charset="0"/>
              <a:buChar char="•"/>
            </a:pP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xecution-sub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9920" y="2297832"/>
            <a:ext cx="5248275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471488" y="1937792"/>
            <a:ext cx="734481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Планировщик </a:t>
            </a:r>
            <a:r>
              <a:rPr lang="ru-RU" sz="2000" dirty="0" smtClean="0">
                <a:latin typeface="Calibri" pitchFamily="34" charset="0"/>
              </a:rPr>
              <a:t>– запускаемый драйвер ядра, обеспечивающий  автономный запуск модулей мониторинга.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  <a:p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запуск </a:t>
            </a:r>
            <a:r>
              <a:rPr lang="ru-RU" sz="2000" b="1" dirty="0" smtClean="0">
                <a:latin typeface="Calibri" pitchFamily="34" charset="0"/>
              </a:rPr>
              <a:t>по расписанию;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принудительный</a:t>
            </a:r>
            <a:r>
              <a:rPr lang="ru-RU" sz="2000" dirty="0" smtClean="0">
                <a:latin typeface="Calibri" pitchFamily="34" charset="0"/>
              </a:rPr>
              <a:t> запуск;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делигирование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1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сериализуемость;</a:t>
            </a:r>
          </a:p>
        </p:txBody>
      </p:sp>
      <p:pic>
        <p:nvPicPr>
          <p:cNvPr id="7" name="Picture 6" descr="effec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7912" y="2729880"/>
            <a:ext cx="5200650" cy="440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584056" y="4746104"/>
            <a:ext cx="42484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генерация</a:t>
            </a:r>
            <a:r>
              <a:rPr lang="ru-RU" sz="2000" dirty="0" smtClean="0">
                <a:latin typeface="Calibri" pitchFamily="34" charset="0"/>
              </a:rPr>
              <a:t> кода каркаса;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исполнение</a:t>
            </a:r>
            <a:r>
              <a:rPr lang="ru-RU" sz="2000" dirty="0" smtClean="0">
                <a:latin typeface="Calibri" pitchFamily="34" charset="0"/>
              </a:rPr>
              <a:t> модулей в ОС;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выполнение</a:t>
            </a:r>
            <a:r>
              <a:rPr lang="ru-RU" sz="2000" dirty="0" smtClean="0">
                <a:latin typeface="Calibri" pitchFamily="34" charset="0"/>
              </a:rPr>
              <a:t> файловых операций;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snoopy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520" y="2441848"/>
            <a:ext cx="6867525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569640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Архитектура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service-c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1119832"/>
            <a:ext cx="9593301" cy="6146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Итоги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1577752"/>
            <a:ext cx="6912768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разработана </a:t>
            </a:r>
            <a:r>
              <a:rPr lang="ru-RU" b="1" dirty="0" smtClean="0">
                <a:latin typeface="Calibri" pitchFamily="34" charset="0"/>
              </a:rPr>
              <a:t>модель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Модель распределенной системы с динамически расширяемым функционалом; 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спроектированна </a:t>
            </a:r>
            <a:r>
              <a:rPr lang="ru-RU" b="1" dirty="0" smtClean="0">
                <a:latin typeface="Calibri" pitchFamily="34" charset="0"/>
              </a:rPr>
              <a:t>архитектура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Архитектура высоконагруженной распределенной системы мониторинга;</a:t>
            </a:r>
          </a:p>
          <a:p>
            <a:pPr lvl="1"/>
            <a:endParaRPr lang="ru-RU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реализованы </a:t>
            </a:r>
            <a:r>
              <a:rPr lang="ru-RU" b="1" dirty="0" smtClean="0">
                <a:latin typeface="Calibri" pitchFamily="34" charset="0"/>
              </a:rPr>
              <a:t>приложения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Кросплатформенное сервисное приложение распределенной </a:t>
            </a:r>
            <a:r>
              <a:rPr lang="ru-RU" sz="1800" b="1" dirty="0" smtClean="0">
                <a:latin typeface="Calibri" pitchFamily="34" charset="0"/>
              </a:rPr>
              <a:t>службы</a:t>
            </a:r>
            <a:r>
              <a:rPr lang="ru-RU" sz="1800" dirty="0" smtClean="0">
                <a:latin typeface="Calibri" pitchFamily="34" charset="0"/>
              </a:rPr>
              <a:t> мониторинга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ядра / платформы;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исполнения;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транспортной подсистемы;</a:t>
            </a:r>
          </a:p>
          <a:p>
            <a:pPr marL="914400" lvl="3">
              <a:buFont typeface="Arial" pitchFamily="34" charset="0"/>
              <a:buChar char="•"/>
            </a:pPr>
            <a:endParaRPr lang="ru-RU" sz="1200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Встраиваемое приложение </a:t>
            </a:r>
            <a:r>
              <a:rPr lang="ru-RU" sz="1800" b="1" dirty="0" smtClean="0">
                <a:latin typeface="Calibri" pitchFamily="34" charset="0"/>
              </a:rPr>
              <a:t>менеджера модулей </a:t>
            </a:r>
            <a:r>
              <a:rPr lang="ru-RU" sz="1800" dirty="0" smtClean="0">
                <a:latin typeface="Calibri" pitchFamily="34" charset="0"/>
              </a:rPr>
              <a:t>мониторинга 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кодогенератора;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ввода/вывода;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исполнителя;</a:t>
            </a:r>
            <a:endParaRPr lang="ru-RU" sz="1800" dirty="0" smtClean="0">
              <a:latin typeface="Calibri" pitchFamily="34" charset="0"/>
            </a:endParaRPr>
          </a:p>
        </p:txBody>
      </p:sp>
      <p:pic>
        <p:nvPicPr>
          <p:cNvPr id="7" name="Picture 6" descr="out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248" y="1661120"/>
            <a:ext cx="2038350" cy="50292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2170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разработка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</a:t>
            </a:r>
            <a:r>
              <a:rPr lang="ru-RU" sz="2200" dirty="0" smtClean="0">
                <a:latin typeface="Calibri" pitchFamily="34" charset="0"/>
              </a:rPr>
              <a:t>т.д.);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оформление</a:t>
            </a:r>
            <a:r>
              <a:rPr lang="ru-RU" sz="2200" dirty="0" smtClean="0">
                <a:latin typeface="Calibri" pitchFamily="34" charset="0"/>
              </a:rPr>
              <a:t> технической документации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 спецификаций программного 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b="1" dirty="0" smtClean="0">
                <a:latin typeface="Calibri" pitchFamily="34" charset="0"/>
              </a:rPr>
              <a:t> совершенствование </a:t>
            </a:r>
            <a:r>
              <a:rPr lang="ru-RU" sz="2200" dirty="0" smtClean="0">
                <a:latin typeface="Calibri" pitchFamily="34" charset="0"/>
              </a:rPr>
              <a:t>компонентов и оптимизация алгоритмов базовой 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полномасштабное </a:t>
            </a:r>
            <a:r>
              <a:rPr lang="ru-RU" sz="2200" b="1" dirty="0" smtClean="0">
                <a:latin typeface="Calibri" pitchFamily="34" charset="0"/>
              </a:rPr>
              <a:t>внедрение</a:t>
            </a:r>
            <a:r>
              <a:rPr lang="ru-RU" sz="2200" dirty="0" smtClean="0">
                <a:latin typeface="Calibri" pitchFamily="34" charset="0"/>
              </a:rPr>
              <a:t>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544" y="69783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 cap="rnd">
                  <a:noFill/>
                  <a:bevel/>
                </a:ln>
                <a:solidFill>
                  <a:srgbClr val="0070C0"/>
                </a:solidFill>
                <a:effectLst>
                  <a:outerShdw blurRad="50800" dist="38100" dir="5400000" algn="t" rotWithShape="0">
                    <a:srgbClr val="0070C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http://snoopy.googlecode.com</a:t>
            </a:r>
            <a:endParaRPr lang="ru-RU" dirty="0">
              <a:ln w="0" cap="rnd">
                <a:noFill/>
                <a:bevel/>
              </a:ln>
              <a:solidFill>
                <a:srgbClr val="0070C0"/>
              </a:solidFill>
              <a:effectLst>
                <a:outerShdw blurRad="50800" dist="38100" dir="5400000" algn="t" rotWithShape="0">
                  <a:srgbClr val="0070C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552" y="2873896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пасибо!</a:t>
            </a:r>
          </a:p>
          <a:p>
            <a:pPr algn="ctr"/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solidFill>
                <a:srgbClr val="C3E2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Требования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767632" y="1958740"/>
          <a:ext cx="6773333" cy="473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Классификация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classif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667" y="1845146"/>
            <a:ext cx="7324725" cy="462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3233936"/>
            <a:ext cx="428282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en-US" sz="2000" dirty="0" smtClean="0">
                <a:latin typeface="Calibri" pitchFamily="34" charset="0"/>
              </a:rPr>
              <a:t> - </a:t>
            </a:r>
            <a:r>
              <a:rPr lang="ru-RU" sz="2000" dirty="0" smtClean="0">
                <a:latin typeface="Calibri" pitchFamily="34" charset="0"/>
              </a:rPr>
              <a:t>активная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сущность,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</a:t>
            </a:r>
            <a:r>
              <a:rPr lang="ru-RU" sz="2000" dirty="0" smtClean="0">
                <a:latin typeface="Calibri" pitchFamily="34" charset="0"/>
              </a:rPr>
              <a:t>наблюдающая </a:t>
            </a:r>
            <a:r>
              <a:rPr lang="ru-RU" sz="2000" dirty="0">
                <a:latin typeface="Calibri" pitchFamily="34" charset="0"/>
              </a:rPr>
              <a:t>за </a:t>
            </a:r>
            <a:r>
              <a:rPr lang="ru-RU" sz="2000" dirty="0" smtClean="0">
                <a:latin typeface="Calibri" pitchFamily="34" charset="0"/>
              </a:rPr>
              <a:t>состоянием узла </a:t>
            </a:r>
            <a:r>
              <a:rPr lang="ru-RU" sz="2000" dirty="0">
                <a:latin typeface="Calibri" pitchFamily="34" charset="0"/>
              </a:rPr>
              <a:t>и </a:t>
            </a:r>
            <a:r>
              <a:rPr lang="ru-RU" sz="2000" dirty="0" smtClean="0">
                <a:latin typeface="Calibri" pitchFamily="34" charset="0"/>
              </a:rPr>
              <a:t>сохраняюшщая сообщения об изменении этого состояния в хранилище данных.</a:t>
            </a:r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27472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</a:t>
            </a:r>
            <a:r>
              <a:rPr lang="ru-RU" sz="2000" b="1" dirty="0" smtClean="0">
                <a:latin typeface="Calibri" pitchFamily="34" charset="0"/>
              </a:rPr>
              <a:t>мониторинга </a:t>
            </a:r>
            <a:r>
              <a:rPr lang="ru-RU" sz="2000" dirty="0" smtClean="0">
                <a:latin typeface="Calibri" pitchFamily="34" charset="0"/>
              </a:rPr>
              <a:t>- шаблонная проблема </a:t>
            </a:r>
            <a:r>
              <a:rPr lang="ru-RU" sz="2000" dirty="0">
                <a:latin typeface="Calibri" pitchFamily="34" charset="0"/>
              </a:rPr>
              <a:t>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472" y="5106144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- пассивная сущностью, предоставляющая 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27472" y="2081808"/>
            <a:ext cx="4248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Узел </a:t>
            </a:r>
            <a:r>
              <a:rPr lang="ru-RU" sz="2000" dirty="0" smtClean="0">
                <a:latin typeface="Calibri" pitchFamily="34" charset="0"/>
              </a:rPr>
              <a:t> - программно-аппаратное устройство,  способное исполнять код службы мониторинга.</a:t>
            </a:r>
            <a:endParaRPr lang="ru-RU" sz="20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-bi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888" y="2873896"/>
            <a:ext cx="5762625" cy="3067050"/>
          </a:xfrm>
          <a:prstGeom prst="rect">
            <a:avLst/>
          </a:prstGeom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5464" y="2009800"/>
            <a:ext cx="6048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Модуль</a:t>
            </a:r>
            <a:r>
              <a:rPr lang="ru-RU" sz="2000" dirty="0" smtClean="0">
                <a:latin typeface="Calibri" pitchFamily="34" charset="0"/>
              </a:rPr>
              <a:t> – это пятерка вида </a:t>
            </a:r>
            <a:r>
              <a:rPr lang="en-US" sz="2000" b="1" dirty="0" smtClean="0">
                <a:latin typeface="Calibri" pitchFamily="34" charset="0"/>
              </a:rPr>
              <a:t>M= {X, Di, Do, I, C}</a:t>
            </a:r>
            <a:r>
              <a:rPr lang="ru-RU" sz="2000" dirty="0" smtClean="0">
                <a:latin typeface="Calibri" pitchFamily="34" charset="0"/>
              </a:rPr>
              <a:t>, где</a:t>
            </a:r>
            <a:endParaRPr lang="ru-RU" sz="2000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55464" y="2657872"/>
            <a:ext cx="424847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X </a:t>
            </a:r>
            <a:r>
              <a:rPr lang="el-GR" sz="2000" dirty="0" smtClean="0">
                <a:latin typeface="Calibri" pitchFamily="34" charset="0"/>
              </a:rPr>
              <a:t>ϵ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{True, False}</a:t>
            </a:r>
            <a:endParaRPr lang="ru-RU" sz="2000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(возможность исполнения в ОС),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Di</a:t>
            </a:r>
            <a:r>
              <a:rPr lang="ru-RU" sz="2000" b="1" dirty="0" smtClean="0">
                <a:latin typeface="Calibri" pitchFamily="34" charset="0"/>
              </a:rPr>
              <a:t> и </a:t>
            </a:r>
            <a:r>
              <a:rPr lang="en-US" sz="2000" b="1" dirty="0" smtClean="0">
                <a:latin typeface="Calibri" pitchFamily="34" charset="0"/>
              </a:rPr>
              <a:t>Do </a:t>
            </a:r>
            <a:r>
              <a:rPr lang="en-US" sz="2000" dirty="0" smtClean="0">
                <a:latin typeface="Calibri" pitchFamily="34" charset="0"/>
              </a:rPr>
              <a:t>= {a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a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a</a:t>
            </a:r>
            <a:r>
              <a:rPr lang="en-US" sz="1200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}, </a:t>
            </a:r>
            <a:r>
              <a:rPr lang="en-US" sz="2000" dirty="0" err="1" smtClean="0">
                <a:latin typeface="Calibri" pitchFamily="34" charset="0"/>
              </a:rPr>
              <a:t>a</a:t>
            </a:r>
            <a:r>
              <a:rPr lang="en-US" sz="12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объект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(входные и выходные данные),</a:t>
            </a:r>
          </a:p>
          <a:p>
            <a:pPr lvl="1"/>
            <a:endParaRPr lang="en-US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I </a:t>
            </a:r>
            <a:r>
              <a:rPr lang="en-US" sz="2000" dirty="0" smtClean="0">
                <a:latin typeface="Calibri" pitchFamily="34" charset="0"/>
              </a:rPr>
              <a:t>= {b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b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</a:t>
            </a:r>
            <a:r>
              <a:rPr lang="en-US" sz="2000" dirty="0" err="1" smtClean="0">
                <a:latin typeface="Calibri" pitchFamily="34" charset="0"/>
              </a:rPr>
              <a:t>b</a:t>
            </a:r>
            <a:r>
              <a:rPr lang="en-US" sz="1200" dirty="0" err="1" smtClean="0">
                <a:latin typeface="Calibri" pitchFamily="34" charset="0"/>
              </a:rPr>
              <a:t>m</a:t>
            </a:r>
            <a:r>
              <a:rPr lang="en-US" sz="2000" dirty="0" smtClean="0">
                <a:latin typeface="Calibri" pitchFamily="34" charset="0"/>
              </a:rPr>
              <a:t>}, b</a:t>
            </a:r>
            <a:r>
              <a:rPr lang="en-US" sz="1200" dirty="0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метод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(интерфейс модуля),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С </a:t>
            </a:r>
            <a:r>
              <a:rPr lang="ru-RU" sz="2000" dirty="0" smtClean="0">
                <a:latin typeface="Calibri" pitchFamily="34" charset="0"/>
              </a:rPr>
              <a:t>– программный код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(реализация модуля)</a:t>
            </a:r>
            <a:endParaRPr lang="ru-RU" sz="18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36563" y="641648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Структура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20" name="Picture 19" descr="stru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48" y="1433736"/>
            <a:ext cx="9963150" cy="5705475"/>
          </a:xfrm>
          <a:prstGeom prst="rect">
            <a:avLst/>
          </a:prstGeom>
        </p:spPr>
      </p:pic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43496" y="2081808"/>
            <a:ext cx="1656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Служба мониторинга →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7024216" y="6114256"/>
            <a:ext cx="12961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         ↑</a:t>
            </a:r>
          </a:p>
          <a:p>
            <a:r>
              <a:rPr lang="en-US" sz="1600" dirty="0" smtClean="0">
                <a:latin typeface="Calibri" pitchFamily="34" charset="0"/>
              </a:rPr>
              <a:t>API</a:t>
            </a:r>
            <a:r>
              <a:rPr lang="ru-RU" sz="1600" dirty="0" smtClean="0">
                <a:latin typeface="Calibri" pitchFamily="34" charset="0"/>
              </a:rPr>
              <a:t> модулей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399480" y="3233936"/>
            <a:ext cx="13681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    </a:t>
            </a:r>
            <a:r>
              <a:rPr lang="ru-RU" sz="1600" dirty="0" smtClean="0">
                <a:latin typeface="Calibri" pitchFamily="34" charset="0"/>
              </a:rPr>
              <a:t>Панель управления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r>
              <a:rPr lang="en-US" sz="1600" dirty="0" smtClean="0">
                <a:latin typeface="Calibri" pitchFamily="34" charset="0"/>
              </a:rPr>
              <a:t>          ↓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7816304" y="1713057"/>
            <a:ext cx="19442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Менеджер модулей</a:t>
            </a:r>
            <a:endParaRPr lang="en-US" sz="1600" dirty="0" smtClean="0">
              <a:latin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</a:rPr>
              <a:t>                 </a:t>
            </a:r>
            <a:r>
              <a:rPr lang="ru-RU" sz="1600" dirty="0" smtClean="0">
                <a:latin typeface="Calibri" pitchFamily="34" charset="0"/>
              </a:rPr>
              <a:t>↓</a:t>
            </a:r>
            <a:endParaRPr lang="ru-RU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258586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подсистем;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коммуникация;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модулей;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800080" y="4962128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(ядро);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транспортная;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исполнительная;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009800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</a:t>
            </a:r>
            <a:r>
              <a:rPr lang="ru-RU" sz="2000" dirty="0" smtClean="0">
                <a:latin typeface="Calibri" pitchFamily="34" charset="0"/>
              </a:rPr>
              <a:t> – набор примитивов и механизмов используемых подсистемами службы.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15504" y="3089920"/>
            <a:ext cx="381642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управление </a:t>
            </a:r>
            <a:r>
              <a:rPr lang="ru-RU" sz="2000" dirty="0" smtClean="0">
                <a:latin typeface="Calibri" pitchFamily="34" charset="0"/>
              </a:rPr>
              <a:t>драйверами</a:t>
            </a:r>
            <a:r>
              <a:rPr lang="ru-RU" sz="2000" b="1" dirty="0" smtClean="0">
                <a:latin typeface="Calibri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генерация</a:t>
            </a:r>
            <a:r>
              <a:rPr lang="ru-RU" sz="2000" dirty="0" smtClean="0">
                <a:latin typeface="Calibri" pitchFamily="34" charset="0"/>
              </a:rPr>
              <a:t> событий;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управление</a:t>
            </a:r>
            <a:r>
              <a:rPr lang="ru-RU" sz="2000" dirty="0" smtClean="0">
                <a:latin typeface="Calibri" pitchFamily="34" charset="0"/>
              </a:rPr>
              <a:t> адаптерами;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инициализация</a:t>
            </a:r>
            <a:r>
              <a:rPr lang="ru-RU" sz="2000" dirty="0" smtClean="0">
                <a:latin typeface="Calibri" pitchFamily="34" charset="0"/>
              </a:rPr>
              <a:t> сессий;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синхронизация</a:t>
            </a:r>
            <a:r>
              <a:rPr lang="ru-RU" sz="2000" dirty="0" smtClean="0">
                <a:latin typeface="Calibri" pitchFamily="34" charset="0"/>
              </a:rPr>
              <a:t> потоков;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3936" y="2369840"/>
            <a:ext cx="5210175" cy="329565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327472" y="5322168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Драйвер </a:t>
            </a:r>
            <a:r>
              <a:rPr lang="ru-RU" sz="2000" dirty="0" smtClean="0">
                <a:latin typeface="Calibri" pitchFamily="34" charset="0"/>
              </a:rPr>
              <a:t>– сущность расширяющая функционал ядра.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7472" y="6114256"/>
            <a:ext cx="90730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Событие </a:t>
            </a:r>
            <a:r>
              <a:rPr lang="ru-RU" sz="2000" dirty="0" smtClean="0">
                <a:latin typeface="Calibri" pitchFamily="34" charset="0"/>
              </a:rPr>
              <a:t>– 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унифицированный протокол обмена данными между драйверами;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меманизм изменения состояния ядра;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849</Words>
  <Application>Microsoft Office PowerPoint</Application>
  <PresentationFormat>Custom</PresentationFormat>
  <Paragraphs>184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Slide 1</vt:lpstr>
      <vt:lpstr>Требования</vt:lpstr>
      <vt:lpstr>Классификация</vt:lpstr>
      <vt:lpstr>Базовая терминология</vt:lpstr>
      <vt:lpstr>Абстракция модуля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Пути развития проекта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242</cp:revision>
  <dcterms:created xsi:type="dcterms:W3CDTF">2004-05-06T09:28:21Z</dcterms:created>
  <dcterms:modified xsi:type="dcterms:W3CDTF">2011-06-17T10:37:10Z</dcterms:modified>
</cp:coreProperties>
</file>