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emf" ContentType="image/x-emf"/>
  <Override PartName="/ppt/media/image8.png" ContentType="image/png"/>
  <Override PartName="/ppt/media/image9.emf" ContentType="image/x-emf"/>
  <Override PartName="/ppt/media/image2.emf" ContentType="image/x-emf"/>
  <Override PartName="/ppt/media/image3.emf" ContentType="image/x-emf"/>
  <Override PartName="/ppt/media/image4.emf" ContentType="image/x-emf"/>
  <Override PartName="/ppt/media/image5.emf" ContentType="image/x-emf"/>
  <Override PartName="/ppt/media/image6.emf" ContentType="image/x-emf"/>
  <Override PartName="/ppt/media/image7.png" ContentType="image/png"/>
  <Override PartName="/ppt/media/image10.emf" ContentType="image/x-emf"/>
  <Override PartName="/ppt/media/image11.emf" ContentType="image/x-emf"/>
  <Override PartName="/ppt/media/image12.emf" ContentType="image/x-emf"/>
  <Override PartName="/ppt/media/image13.emf" ContentType="image/x-emf"/>
  <Override PartName="/ppt/media/image14.emf" ContentType="image/x-emf"/>
  <Override PartName="/ppt/media/image15.emf" ContentType="image/x-emf"/>
  <Override PartName="/ppt/media/image16.emf" ContentType="image/x-emf"/>
  <Override PartName="/ppt/media/image17.emf" ContentType="image/x-emf"/>
  <Override PartName="/ppt/media/image18.emf" ContentType="image/x-em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6636A513-4C48-4C84-9C08-9F22335AB433}"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1032840"/>
            <a:ext cx="9071640" cy="2362320"/>
          </a:xfrm>
          <a:prstGeom prst="rect">
            <a:avLst/>
          </a:prstGeom>
          <a:noFill/>
          <a:ln>
            <a:noFill/>
          </a:ln>
        </p:spPr>
        <p:txBody>
          <a:bodyPr lIns="0" rIns="0" tIns="0" bIns="0" anchor="ctr">
            <a:noAutofit/>
          </a:bodyPr>
          <a:p>
            <a:pPr algn="ctr"/>
            <a:r>
              <a:rPr b="1" lang="en-GB" sz="4800" spc="-1" strike="noStrike">
                <a:latin typeface="Liberation Serif;Times New Roman"/>
                <a:ea typeface="NSimSun"/>
              </a:rPr>
              <a:t>Capstone Project - The Battle of Neighbourhoods: Should I move from Lausanne to Bern?</a:t>
            </a:r>
            <a:br/>
            <a:r>
              <a:rPr b="1" lang="en-GB" sz="2400" spc="-1" strike="noStrike">
                <a:latin typeface="Liberation Serif;Times New Roman"/>
                <a:ea typeface="NSimSun"/>
              </a:rPr>
              <a:t>Christopher Tse, Dec 2019</a:t>
            </a:r>
            <a:endParaRPr b="0" lang="en-GB" sz="2400" spc="-1" strike="noStrike">
              <a:latin typeface="Arial"/>
            </a:endParaRPr>
          </a:p>
        </p:txBody>
      </p:sp>
      <p:sp>
        <p:nvSpPr>
          <p:cNvPr id="42" name="TextShape 2"/>
          <p:cNvSpPr txBox="1"/>
          <p:nvPr/>
        </p:nvSpPr>
        <p:spPr>
          <a:xfrm>
            <a:off x="576000" y="3623760"/>
            <a:ext cx="9071640" cy="3288240"/>
          </a:xfrm>
          <a:prstGeom prst="rect">
            <a:avLst/>
          </a:prstGeom>
          <a:noFill/>
          <a:ln>
            <a:noFill/>
          </a:ln>
        </p:spPr>
        <p:txBody>
          <a:bodyPr lIns="0" rIns="0" tIns="0" bIns="0" anchor="ctr">
            <a:noAutofit/>
          </a:bodyPr>
          <a:p>
            <a:pPr algn="ctr"/>
            <a:r>
              <a:rPr b="0" lang="en-GB" sz="1050" spc="-1" strike="noStrike">
                <a:solidFill>
                  <a:srgbClr val="000000"/>
                </a:solidFill>
                <a:latin typeface="ibm-plex-sans;Helvetica Neue fo;Cambria"/>
                <a:ea typeface="NSimSun"/>
              </a:rPr>
              <a:t>I want to compare the livability of the two cities through using similar methods that have been used in the assignments from this course, and help me decide which area would be best for me - a young adult. </a:t>
            </a:r>
            <a:endParaRPr b="0" lang="en-GB" sz="10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noAutofit/>
          </a:bodyPr>
          <a:p>
            <a:pPr algn="ctr"/>
            <a:r>
              <a:rPr b="1" lang="en-GB" sz="3600" spc="-1" strike="noStrike">
                <a:solidFill>
                  <a:srgbClr val="000000"/>
                </a:solidFill>
                <a:latin typeface="ibm-plex-sans;Helvetica Neue fo;Cambria"/>
                <a:ea typeface="NSimSun"/>
              </a:rPr>
              <a:t>Introduction</a:t>
            </a:r>
            <a:endParaRPr b="1" lang="en-GB" sz="3600" spc="-1" strike="noStrike">
              <a:solidFill>
                <a:srgbClr val="000000"/>
              </a:solidFill>
              <a:latin typeface="ibm-plex-sans;Helvetica Neue fo;Cambria"/>
              <a:ea typeface="NSimSun"/>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a:bodyPr>
          <a:p>
            <a:r>
              <a:rPr b="0" lang="en-GB" sz="1050" spc="-1" strike="noStrike">
                <a:solidFill>
                  <a:srgbClr val="000000"/>
                </a:solidFill>
                <a:latin typeface="ibm-plex-sans;Helvetica Neue fo;Cambria"/>
                <a:ea typeface="NSimSun"/>
              </a:rPr>
              <a:t>I'm currently living in a city called Lausanne, on the French-speaking side of Switzerland, but there may be more job and life opportunities in a German-speaking city called Bern in Switzerland. I want to use data science to help me decide which city would suit me best to live.</a:t>
            </a:r>
            <a:endParaRPr b="0" lang="en-GB" sz="1050" spc="-1" strike="noStrike">
              <a:solidFill>
                <a:srgbClr val="000000"/>
              </a:solidFill>
              <a:latin typeface="ibm-plex-sans;Helvetica Neue fo;Cambria"/>
            </a:endParaRPr>
          </a:p>
        </p:txBody>
      </p:sp>
      <p:pic>
        <p:nvPicPr>
          <p:cNvPr id="45" name="" descr=""/>
          <p:cNvPicPr/>
          <p:nvPr/>
        </p:nvPicPr>
        <p:blipFill>
          <a:blip r:embed="rId1"/>
          <a:stretch/>
        </p:blipFill>
        <p:spPr>
          <a:xfrm>
            <a:off x="576000" y="2016000"/>
            <a:ext cx="6120000" cy="912600"/>
          </a:xfrm>
          <a:prstGeom prst="rect">
            <a:avLst/>
          </a:prstGeom>
          <a:ln>
            <a:noFill/>
          </a:ln>
        </p:spPr>
      </p:pic>
      <p:pic>
        <p:nvPicPr>
          <p:cNvPr id="46" name="" descr=""/>
          <p:cNvPicPr/>
          <p:nvPr/>
        </p:nvPicPr>
        <p:blipFill>
          <a:blip r:embed="rId2"/>
          <a:stretch/>
        </p:blipFill>
        <p:spPr>
          <a:xfrm>
            <a:off x="576000" y="3119040"/>
            <a:ext cx="6120000" cy="5529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162360"/>
            <a:ext cx="9071640" cy="1073880"/>
          </a:xfrm>
          <a:prstGeom prst="rect">
            <a:avLst/>
          </a:prstGeom>
          <a:noFill/>
          <a:ln>
            <a:noFill/>
          </a:ln>
        </p:spPr>
        <p:txBody>
          <a:bodyPr lIns="0" rIns="0" tIns="0" bIns="0" anchor="ctr">
            <a:noAutofit/>
          </a:bodyPr>
          <a:p>
            <a:pPr lvl="1" marL="432000" indent="-216000" algn="ctr">
              <a:buClr>
                <a:srgbClr val="000000"/>
              </a:buClr>
              <a:buSzPct val="45000"/>
              <a:buFont typeface="Wingdings" charset="2"/>
              <a:buChar char=""/>
            </a:pPr>
            <a:r>
              <a:rPr b="1" lang="en-GB" sz="3600" spc="-1" strike="noStrike">
                <a:solidFill>
                  <a:srgbClr val="000000"/>
                </a:solidFill>
                <a:latin typeface="ibm-plex-sans;Helvetica Neue fo;Cambria"/>
                <a:ea typeface="NSimSun"/>
              </a:rPr>
              <a:t>Methodology - Data acquisition and cleaning</a:t>
            </a:r>
            <a:endParaRPr b="0" lang="en-GB" sz="3600" spc="-1" strike="noStrike">
              <a:latin typeface="Arial"/>
            </a:endParaRPr>
          </a:p>
        </p:txBody>
      </p:sp>
      <p:sp>
        <p:nvSpPr>
          <p:cNvPr id="48" name="TextShape 2"/>
          <p:cNvSpPr txBox="1"/>
          <p:nvPr/>
        </p:nvSpPr>
        <p:spPr>
          <a:xfrm>
            <a:off x="504000" y="1326600"/>
            <a:ext cx="9071640" cy="3288240"/>
          </a:xfrm>
          <a:prstGeom prst="rect">
            <a:avLst/>
          </a:prstGeom>
          <a:noFill/>
          <a:ln>
            <a:noFill/>
          </a:ln>
        </p:spPr>
        <p:txBody>
          <a:bodyPr lIns="0" rIns="0" tIns="0" bIns="0">
            <a:normAutofit/>
          </a:bodyPr>
          <a:p>
            <a:pPr lvl="1" marL="432000" indent="-216000">
              <a:buClr>
                <a:srgbClr val="000000"/>
              </a:buClr>
              <a:buSzPct val="45000"/>
              <a:buFont typeface="Wingdings" charset="2"/>
              <a:buChar char=""/>
            </a:pPr>
            <a:r>
              <a:rPr b="1" lang="en-GB" sz="1300" spc="-1" strike="noStrike">
                <a:solidFill>
                  <a:srgbClr val="000000"/>
                </a:solidFill>
                <a:latin typeface="ibm-plex-sans;Helvetica Neue fo;Cambria"/>
              </a:rPr>
              <a:t>2.1 Data sources</a:t>
            </a:r>
            <a:endParaRPr b="1" lang="en-GB" sz="1300" spc="-1" strike="noStrike">
              <a:latin typeface="Liberation Serif;Times New Roman"/>
            </a:endParaRPr>
          </a:p>
          <a:p>
            <a:r>
              <a:rPr b="0" lang="en-GB" sz="1050" spc="-1" strike="noStrike">
                <a:solidFill>
                  <a:srgbClr val="000000"/>
                </a:solidFill>
                <a:latin typeface="ibm-plex-sans;Helvetica Neue fo;Cambria"/>
              </a:rPr>
              <a:t>In this project, I used Foursquare’s venue data to compare the most interesting regions of Lausanne and Bern.</a:t>
            </a:r>
            <a:endParaRPr b="0" lang="en-GB" sz="1050" spc="-1" strike="noStrike">
              <a:latin typeface="Liberation Serif;Times New Roman"/>
            </a:endParaRPr>
          </a:p>
          <a:p>
            <a:endParaRPr b="0" lang="en-GB" sz="1050" spc="-1" strike="noStrike">
              <a:solidFill>
                <a:srgbClr val="000000"/>
              </a:solidFill>
              <a:latin typeface="ibm-plex-sans;Helvetica Neue fo;Cambria"/>
              <a:ea typeface="ibm-plex-sans;Helvetica Neue fo;Cambria"/>
            </a:endParaRPr>
          </a:p>
          <a:p>
            <a:pPr lvl="1" marL="432000" indent="-216000">
              <a:buClr>
                <a:srgbClr val="000000"/>
              </a:buClr>
              <a:buSzPct val="45000"/>
              <a:buFont typeface="Wingdings" charset="2"/>
              <a:buChar char=""/>
            </a:pPr>
            <a:r>
              <a:rPr b="1" lang="en-GB" sz="1300" spc="-1" strike="noStrike">
                <a:solidFill>
                  <a:srgbClr val="000000"/>
                </a:solidFill>
                <a:latin typeface="ibm-plex-sans;Helvetica Neue fo;Cambria"/>
              </a:rPr>
              <a:t>2.2 Data cleaning</a:t>
            </a:r>
            <a:endParaRPr b="1" lang="en-GB" sz="1300" spc="-1" strike="noStrike">
              <a:latin typeface="Liberation Serif;Times New Roman"/>
            </a:endParaRPr>
          </a:p>
          <a:p>
            <a:r>
              <a:rPr b="0" lang="en-GB" sz="1050" spc="-1" strike="noStrike">
                <a:solidFill>
                  <a:srgbClr val="000000"/>
                </a:solidFill>
                <a:latin typeface="ibm-plex-sans;Helvetica Neue fo;Cambria"/>
              </a:rPr>
              <a:t>When retrieving the data from Foursqure, the data is collected in a JSON file, which needs to be converted into a pandas dataframe for further manipulation to only have the necessary data still present. Such unnecessary labels include “hasPerk”, “location.cc”, “location.country” etc. </a:t>
            </a:r>
            <a:endParaRPr b="0" lang="en-GB" sz="1050" spc="-1" strike="noStrike">
              <a:solidFill>
                <a:srgbClr val="000000"/>
              </a:solidFill>
              <a:latin typeface="ibm-plex-sans;Helvetica Neue fo;Cambria"/>
              <a:ea typeface="NSimSun"/>
            </a:endParaRPr>
          </a:p>
          <a:p>
            <a:r>
              <a:rPr b="0" lang="en-GB" sz="1050" spc="-1" strike="noStrike">
                <a:solidFill>
                  <a:srgbClr val="000000"/>
                </a:solidFill>
                <a:latin typeface="ibm-plex-sans;Helvetica Neue fo;Cambria"/>
              </a:rPr>
              <a:t>What was kept was parameters which were useful such as id, lat and lng (identity, latitude, longitude respectively). </a:t>
            </a:r>
            <a:endParaRPr b="0" lang="en-GB" sz="1050" spc="-1" strike="noStrike">
              <a:solidFill>
                <a:srgbClr val="000000"/>
              </a:solidFill>
              <a:latin typeface="ibm-plex-sans;Helvetica Neue fo;Cambria"/>
              <a:ea typeface="NSimSun"/>
            </a:endParaRPr>
          </a:p>
          <a:p>
            <a:r>
              <a:rPr b="0" lang="en-GB" sz="1050" spc="-1" strike="noStrike">
                <a:solidFill>
                  <a:srgbClr val="000000"/>
                </a:solidFill>
                <a:latin typeface="ibm-plex-sans;Helvetica Neue fo;Cambria"/>
              </a:rPr>
              <a:t>Such data types allowed me to create interactive maps to show the areas of interest. </a:t>
            </a:r>
            <a:endParaRPr b="0" lang="en-GB" sz="1050" spc="-1" strike="noStrike">
              <a:solidFill>
                <a:srgbClr val="000000"/>
              </a:solidFill>
              <a:latin typeface="ibm-plex-sans;Helvetica Neue fo;Cambria"/>
              <a:ea typeface="NSimSu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noAutofit/>
          </a:bodyPr>
          <a:p>
            <a:pPr lvl="1" marL="432000" indent="-216000" algn="ctr">
              <a:buClr>
                <a:srgbClr val="000000"/>
              </a:buClr>
              <a:buSzPct val="45000"/>
              <a:buFont typeface="Wingdings" charset="2"/>
              <a:buChar char=""/>
            </a:pPr>
            <a:r>
              <a:rPr b="1" lang="en-GB" sz="3600" spc="-1" strike="noStrike">
                <a:solidFill>
                  <a:srgbClr val="000000"/>
                </a:solidFill>
                <a:latin typeface="ibm-plex-sans;Helvetica Neue fo;Cambria"/>
                <a:ea typeface="NSimSun"/>
              </a:rPr>
              <a:t>Results and Discussion</a:t>
            </a:r>
            <a:endParaRPr b="0" lang="en-GB" sz="3600" spc="-1" strike="noStrike">
              <a:latin typeface="Arial"/>
            </a:endParaRPr>
          </a:p>
        </p:txBody>
      </p:sp>
      <p:sp>
        <p:nvSpPr>
          <p:cNvPr id="50" name="TextShape 2"/>
          <p:cNvSpPr txBox="1"/>
          <p:nvPr/>
        </p:nvSpPr>
        <p:spPr>
          <a:xfrm>
            <a:off x="504000" y="1080000"/>
            <a:ext cx="9071640" cy="3288240"/>
          </a:xfrm>
          <a:prstGeom prst="rect">
            <a:avLst/>
          </a:prstGeom>
          <a:noFill/>
          <a:ln>
            <a:noFill/>
          </a:ln>
        </p:spPr>
        <p:txBody>
          <a:bodyPr lIns="0" rIns="0" tIns="0" bIns="0">
            <a:normAutofit/>
          </a:bodyPr>
          <a:p>
            <a:r>
              <a:rPr b="0" lang="en-GB" sz="1050" spc="-1" strike="noStrike">
                <a:solidFill>
                  <a:srgbClr val="000000"/>
                </a:solidFill>
                <a:latin typeface="ibm-plex-sans;Helvetica Neue fo;Cambria"/>
                <a:ea typeface="NSimSun"/>
              </a:rPr>
              <a:t>Using Foursquare, I first start at the train station from each city. From the train station, I select all Migros supermarkets in the region. From each Migros supermarket, I list out all nearby venues within 1 km, compile into a list and use kcluster to match similar neighbourhoods together. These will be displayed onto an interactive map with folium and help me decide which areas I would like to live</a:t>
            </a:r>
            <a:endParaRPr b="0" lang="en-GB" sz="1050" spc="-1" strike="noStrike">
              <a:solidFill>
                <a:srgbClr val="000000"/>
              </a:solidFill>
              <a:latin typeface="ibm-plex-sans;Helvetica Neue fo;Cambria"/>
              <a:ea typeface="NSimSun"/>
            </a:endParaRPr>
          </a:p>
        </p:txBody>
      </p:sp>
      <p:pic>
        <p:nvPicPr>
          <p:cNvPr id="51" name="" descr=""/>
          <p:cNvPicPr/>
          <p:nvPr/>
        </p:nvPicPr>
        <p:blipFill>
          <a:blip r:embed="rId1"/>
          <a:stretch/>
        </p:blipFill>
        <p:spPr>
          <a:xfrm>
            <a:off x="576000" y="2160000"/>
            <a:ext cx="4222800" cy="2520000"/>
          </a:xfrm>
          <a:prstGeom prst="rect">
            <a:avLst/>
          </a:prstGeom>
          <a:ln>
            <a:noFill/>
          </a:ln>
        </p:spPr>
      </p:pic>
      <p:pic>
        <p:nvPicPr>
          <p:cNvPr id="52" name="" descr=""/>
          <p:cNvPicPr/>
          <p:nvPr/>
        </p:nvPicPr>
        <p:blipFill>
          <a:blip r:embed="rId2"/>
          <a:stretch/>
        </p:blipFill>
        <p:spPr>
          <a:xfrm>
            <a:off x="5446800" y="2160000"/>
            <a:ext cx="4212000" cy="2520000"/>
          </a:xfrm>
          <a:prstGeom prst="rect">
            <a:avLst/>
          </a:prstGeom>
          <a:ln>
            <a:noFill/>
          </a:ln>
        </p:spPr>
      </p:pic>
      <p:pic>
        <p:nvPicPr>
          <p:cNvPr id="53" name="" descr=""/>
          <p:cNvPicPr/>
          <p:nvPr/>
        </p:nvPicPr>
        <p:blipFill>
          <a:blip r:embed="rId3"/>
          <a:stretch/>
        </p:blipFill>
        <p:spPr>
          <a:xfrm>
            <a:off x="622800" y="1944000"/>
            <a:ext cx="6120000" cy="201600"/>
          </a:xfrm>
          <a:prstGeom prst="rect">
            <a:avLst/>
          </a:prstGeom>
          <a:ln>
            <a:noFill/>
          </a:ln>
        </p:spPr>
      </p:pic>
      <p:pic>
        <p:nvPicPr>
          <p:cNvPr id="54" name="" descr=""/>
          <p:cNvPicPr/>
          <p:nvPr/>
        </p:nvPicPr>
        <p:blipFill>
          <a:blip r:embed="rId4"/>
          <a:stretch/>
        </p:blipFill>
        <p:spPr>
          <a:xfrm>
            <a:off x="5472000" y="1944000"/>
            <a:ext cx="6120000" cy="1753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3600" spc="-1" strike="noStrike">
                <a:latin typeface="Arial"/>
              </a:rPr>
              <a:t>Most common venues in each cluster</a:t>
            </a:r>
            <a:endParaRPr b="0" lang="en-GB" sz="3600" spc="-1" strike="noStrike">
              <a:latin typeface="Arial"/>
            </a:endParaRPr>
          </a:p>
        </p:txBody>
      </p:sp>
      <p:pic>
        <p:nvPicPr>
          <p:cNvPr id="56" name="" descr=""/>
          <p:cNvPicPr/>
          <p:nvPr/>
        </p:nvPicPr>
        <p:blipFill>
          <a:blip r:embed="rId1"/>
          <a:stretch/>
        </p:blipFill>
        <p:spPr>
          <a:xfrm>
            <a:off x="360000" y="1272960"/>
            <a:ext cx="4557960" cy="2327040"/>
          </a:xfrm>
          <a:prstGeom prst="rect">
            <a:avLst/>
          </a:prstGeom>
          <a:ln>
            <a:noFill/>
          </a:ln>
        </p:spPr>
      </p:pic>
      <p:pic>
        <p:nvPicPr>
          <p:cNvPr id="57" name="" descr=""/>
          <p:cNvPicPr/>
          <p:nvPr/>
        </p:nvPicPr>
        <p:blipFill>
          <a:blip r:embed="rId2"/>
          <a:stretch/>
        </p:blipFill>
        <p:spPr>
          <a:xfrm>
            <a:off x="5205960" y="1389600"/>
            <a:ext cx="4483440" cy="21384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3600" spc="-1" strike="noStrike">
                <a:latin typeface="Arial"/>
              </a:rPr>
              <a:t>Folium map to show each cluster</a:t>
            </a:r>
            <a:endParaRPr b="0" lang="en-GB" sz="3600" spc="-1" strike="noStrike">
              <a:latin typeface="Arial"/>
            </a:endParaRPr>
          </a:p>
        </p:txBody>
      </p:sp>
      <p:pic>
        <p:nvPicPr>
          <p:cNvPr id="59" name="" descr=""/>
          <p:cNvPicPr/>
          <p:nvPr/>
        </p:nvPicPr>
        <p:blipFill>
          <a:blip r:embed="rId1"/>
          <a:stretch/>
        </p:blipFill>
        <p:spPr>
          <a:xfrm>
            <a:off x="3744000" y="5112000"/>
            <a:ext cx="6120000" cy="291960"/>
          </a:xfrm>
          <a:prstGeom prst="rect">
            <a:avLst/>
          </a:prstGeom>
          <a:ln>
            <a:noFill/>
          </a:ln>
        </p:spPr>
      </p:pic>
      <p:pic>
        <p:nvPicPr>
          <p:cNvPr id="60" name="" descr=""/>
          <p:cNvPicPr/>
          <p:nvPr/>
        </p:nvPicPr>
        <p:blipFill>
          <a:blip r:embed="rId2"/>
          <a:stretch/>
        </p:blipFill>
        <p:spPr>
          <a:xfrm>
            <a:off x="694800" y="1728000"/>
            <a:ext cx="4201200" cy="2520000"/>
          </a:xfrm>
          <a:prstGeom prst="rect">
            <a:avLst/>
          </a:prstGeom>
          <a:ln>
            <a:noFill/>
          </a:ln>
        </p:spPr>
      </p:pic>
      <p:pic>
        <p:nvPicPr>
          <p:cNvPr id="61" name="" descr=""/>
          <p:cNvPicPr/>
          <p:nvPr/>
        </p:nvPicPr>
        <p:blipFill>
          <a:blip r:embed="rId3"/>
          <a:stretch/>
        </p:blipFill>
        <p:spPr>
          <a:xfrm>
            <a:off x="5580000" y="1728000"/>
            <a:ext cx="4212000" cy="2520000"/>
          </a:xfrm>
          <a:prstGeom prst="rect">
            <a:avLst/>
          </a:prstGeom>
          <a:ln>
            <a:noFill/>
          </a:ln>
        </p:spPr>
      </p:pic>
      <p:pic>
        <p:nvPicPr>
          <p:cNvPr id="62" name="" descr=""/>
          <p:cNvPicPr/>
          <p:nvPr/>
        </p:nvPicPr>
        <p:blipFill>
          <a:blip r:embed="rId4"/>
          <a:stretch/>
        </p:blipFill>
        <p:spPr>
          <a:xfrm>
            <a:off x="5580000" y="1552680"/>
            <a:ext cx="6120000" cy="175320"/>
          </a:xfrm>
          <a:prstGeom prst="rect">
            <a:avLst/>
          </a:prstGeom>
          <a:ln>
            <a:noFill/>
          </a:ln>
        </p:spPr>
      </p:pic>
      <p:pic>
        <p:nvPicPr>
          <p:cNvPr id="63" name="" descr=""/>
          <p:cNvPicPr/>
          <p:nvPr/>
        </p:nvPicPr>
        <p:blipFill>
          <a:blip r:embed="rId5"/>
          <a:stretch/>
        </p:blipFill>
        <p:spPr>
          <a:xfrm>
            <a:off x="648000" y="1584000"/>
            <a:ext cx="6120000" cy="2016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Best area to live for me</a:t>
            </a:r>
            <a:endParaRPr b="0" lang="en-GB" sz="4400" spc="-1" strike="noStrike">
              <a:latin typeface="Arial"/>
            </a:endParaRPr>
          </a:p>
        </p:txBody>
      </p:sp>
      <p:pic>
        <p:nvPicPr>
          <p:cNvPr id="65" name="" descr=""/>
          <p:cNvPicPr/>
          <p:nvPr/>
        </p:nvPicPr>
        <p:blipFill>
          <a:blip r:embed="rId1"/>
          <a:stretch/>
        </p:blipFill>
        <p:spPr>
          <a:xfrm>
            <a:off x="3744000" y="5112000"/>
            <a:ext cx="6120000" cy="291960"/>
          </a:xfrm>
          <a:prstGeom prst="rect">
            <a:avLst/>
          </a:prstGeom>
          <a:ln>
            <a:noFill/>
          </a:ln>
        </p:spPr>
      </p:pic>
      <p:pic>
        <p:nvPicPr>
          <p:cNvPr id="66" name="" descr=""/>
          <p:cNvPicPr/>
          <p:nvPr/>
        </p:nvPicPr>
        <p:blipFill>
          <a:blip r:embed="rId2"/>
          <a:stretch/>
        </p:blipFill>
        <p:spPr>
          <a:xfrm>
            <a:off x="694800" y="1728000"/>
            <a:ext cx="4201200" cy="2520000"/>
          </a:xfrm>
          <a:prstGeom prst="rect">
            <a:avLst/>
          </a:prstGeom>
          <a:ln>
            <a:noFill/>
          </a:ln>
        </p:spPr>
      </p:pic>
      <p:pic>
        <p:nvPicPr>
          <p:cNvPr id="67" name="" descr=""/>
          <p:cNvPicPr/>
          <p:nvPr/>
        </p:nvPicPr>
        <p:blipFill>
          <a:blip r:embed="rId3"/>
          <a:stretch/>
        </p:blipFill>
        <p:spPr>
          <a:xfrm>
            <a:off x="5580000" y="1728000"/>
            <a:ext cx="4212000" cy="2520000"/>
          </a:xfrm>
          <a:prstGeom prst="rect">
            <a:avLst/>
          </a:prstGeom>
          <a:ln>
            <a:noFill/>
          </a:ln>
        </p:spPr>
      </p:pic>
      <p:pic>
        <p:nvPicPr>
          <p:cNvPr id="68" name="" descr=""/>
          <p:cNvPicPr/>
          <p:nvPr/>
        </p:nvPicPr>
        <p:blipFill>
          <a:blip r:embed="rId4"/>
          <a:stretch/>
        </p:blipFill>
        <p:spPr>
          <a:xfrm>
            <a:off x="5580000" y="1552680"/>
            <a:ext cx="6120000" cy="175320"/>
          </a:xfrm>
          <a:prstGeom prst="rect">
            <a:avLst/>
          </a:prstGeom>
          <a:ln>
            <a:noFill/>
          </a:ln>
        </p:spPr>
      </p:pic>
      <p:pic>
        <p:nvPicPr>
          <p:cNvPr id="69" name="" descr=""/>
          <p:cNvPicPr/>
          <p:nvPr/>
        </p:nvPicPr>
        <p:blipFill>
          <a:blip r:embed="rId5"/>
          <a:stretch/>
        </p:blipFill>
        <p:spPr>
          <a:xfrm>
            <a:off x="648000" y="1584000"/>
            <a:ext cx="6120000" cy="201600"/>
          </a:xfrm>
          <a:prstGeom prst="rect">
            <a:avLst/>
          </a:prstGeom>
          <a:ln>
            <a:noFill/>
          </a:ln>
        </p:spPr>
      </p:pic>
      <p:sp>
        <p:nvSpPr>
          <p:cNvPr id="70" name="CustomShape 2"/>
          <p:cNvSpPr/>
          <p:nvPr/>
        </p:nvSpPr>
        <p:spPr>
          <a:xfrm>
            <a:off x="2124000" y="2846160"/>
            <a:ext cx="288000" cy="288000"/>
          </a:xfrm>
          <a:prstGeom prst="ellipse">
            <a:avLst/>
          </a:prstGeom>
          <a:noFill/>
          <a:ln w="29160">
            <a:solidFill>
              <a:srgbClr val="ff0000"/>
            </a:solidFill>
            <a:round/>
          </a:ln>
        </p:spPr>
        <p:style>
          <a:lnRef idx="0"/>
          <a:fillRef idx="0"/>
          <a:effectRef idx="0"/>
          <a:fontRef idx="minor"/>
        </p:style>
      </p:sp>
      <p:sp>
        <p:nvSpPr>
          <p:cNvPr id="71" name="CustomShape 3"/>
          <p:cNvSpPr/>
          <p:nvPr/>
        </p:nvSpPr>
        <p:spPr>
          <a:xfrm>
            <a:off x="7236000" y="2484000"/>
            <a:ext cx="288000" cy="288000"/>
          </a:xfrm>
          <a:prstGeom prst="ellipse">
            <a:avLst/>
          </a:prstGeom>
          <a:noFill/>
          <a:ln w="2916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Conclusion</a:t>
            </a:r>
            <a:endParaRPr b="0" lang="en-GB" sz="4400" spc="-1" strike="noStrike">
              <a:latin typeface="Arial"/>
            </a:endParaRPr>
          </a:p>
        </p:txBody>
      </p:sp>
      <p:sp>
        <p:nvSpPr>
          <p:cNvPr id="73" name="TextShape 2"/>
          <p:cNvSpPr txBox="1"/>
          <p:nvPr/>
        </p:nvSpPr>
        <p:spPr>
          <a:xfrm>
            <a:off x="504000" y="1326600"/>
            <a:ext cx="9071640" cy="3288240"/>
          </a:xfrm>
          <a:prstGeom prst="rect">
            <a:avLst/>
          </a:prstGeom>
          <a:noFill/>
          <a:ln>
            <a:noFill/>
          </a:ln>
        </p:spPr>
        <p:txBody>
          <a:bodyPr lIns="0" rIns="0" tIns="0" bIns="0">
            <a:normAutofit/>
          </a:bodyPr>
          <a:p>
            <a:r>
              <a:rPr b="0" lang="en-GB" sz="1200" spc="-1" strike="noStrike">
                <a:latin typeface="Liberation Serif;Times New Roman"/>
              </a:rPr>
              <a:t>This script created for this project allows: </a:t>
            </a:r>
            <a:endParaRPr b="0" lang="en-GB" sz="1200" spc="-1" strike="noStrike">
              <a:latin typeface="Liberation Serif;Times New Roman"/>
            </a:endParaRPr>
          </a:p>
          <a:p>
            <a:r>
              <a:rPr b="0" lang="en-GB" sz="1200" spc="-1" strike="noStrike">
                <a:latin typeface="Liberation Serif;Times New Roman"/>
              </a:rPr>
              <a:t>1. Contextual summary through combining Foursquare API and folium to assess attractiveness of each area.</a:t>
            </a:r>
            <a:endParaRPr b="0" lang="en-GB" sz="1200" spc="-1" strike="noStrike">
              <a:latin typeface="Liberation Serif;Times New Roman"/>
            </a:endParaRPr>
          </a:p>
          <a:p>
            <a:r>
              <a:rPr b="0" lang="en-GB" sz="1200" spc="-1" strike="noStrike">
                <a:latin typeface="Liberation Serif;Times New Roman"/>
              </a:rPr>
              <a:t>2. Can be used for any city and any point of interest in the world making this translational for not just my needs, but for businesses and organisations to create contextual data of areas of interest.</a:t>
            </a:r>
            <a:endParaRPr b="0" lang="en-GB" sz="1200" spc="-1" strike="noStrike">
              <a:latin typeface="Liberation Serif;Times New Roman"/>
            </a:endParaRPr>
          </a:p>
          <a:p>
            <a:r>
              <a:rPr b="0" lang="en-GB" sz="1200" spc="-1" strike="noStrike">
                <a:latin typeface="Liberation Serif;Times New Roman"/>
              </a:rPr>
              <a:t>3. Have up-to-date data as long as people still use the Foursquare API</a:t>
            </a:r>
            <a:endParaRPr b="0" lang="en-GB" sz="1200" spc="-1" strike="noStrike">
              <a:latin typeface="Liberation Serif;Times New Roman"/>
            </a:endParaRPr>
          </a:p>
          <a:p>
            <a:r>
              <a:rPr b="0" lang="en-GB" sz="1200" spc="-1" strike="noStrike">
                <a:latin typeface="Liberation Serif;Times New Roman"/>
              </a:rPr>
              <a:t>4. Tailor the methodology easily i.e. radius, number of kclusters, vary the number of most common venues, change city and change areas to search can all be simply amended in the code. </a:t>
            </a:r>
            <a:endParaRPr b="0" lang="en-GB" sz="1200" spc="-1" strike="noStrike">
              <a:latin typeface="Liberation Serif;Times New Roman"/>
            </a:endParaRPr>
          </a:p>
          <a:p>
            <a:endParaRPr b="0" lang="en-GB" sz="1200" spc="-1" strike="noStrike">
              <a:latin typeface="Liberation Serif;Times New Roman"/>
            </a:endParaRPr>
          </a:p>
          <a:p>
            <a:r>
              <a:rPr b="0" lang="en-GB" sz="1200" spc="-1" strike="noStrike">
                <a:latin typeface="Liberation Serif;Times New Roman"/>
              </a:rPr>
              <a:t>However I did stumble upon some drawbacks which had caused inaccuracies and errors in the data;</a:t>
            </a:r>
            <a:endParaRPr b="0" lang="en-GB" sz="1200" spc="-1" strike="noStrike">
              <a:latin typeface="Liberation Serif;Times New Roman"/>
            </a:endParaRPr>
          </a:p>
          <a:p>
            <a:r>
              <a:rPr b="0" lang="en-GB" sz="1200" spc="-1" strike="noStrike">
                <a:latin typeface="Liberation Serif;Times New Roman"/>
              </a:rPr>
              <a:t>1. Venues can have multiple unique venue ids, and human errors due to decentralised method of data collection by the general public. This is the strongest argument against using this technique. </a:t>
            </a:r>
            <a:endParaRPr b="0" lang="en-GB" sz="1200" spc="-1" strike="noStrike">
              <a:latin typeface="Liberation Serif;Times New Roman"/>
              <a:ea typeface="NSimSun"/>
            </a:endParaRPr>
          </a:p>
          <a:p>
            <a:endParaRPr b="0" lang="en-GB" sz="1200" spc="-1" strike="noStrike">
              <a:latin typeface="Liberation Serif;Times New Roman"/>
            </a:endParaRPr>
          </a:p>
          <a:p>
            <a:endParaRPr b="0" lang="en-GB" sz="1200" spc="-1" strike="noStrike">
              <a:latin typeface="Liberation Serif;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2019-12-16T11:31:07Z</dcterms:created>
  <dc:creator/>
  <dc:description/>
  <dc:language>en-GB</dc:language>
  <cp:lastModifiedBy/>
  <dcterms:modified xsi:type="dcterms:W3CDTF">2019-12-16T11:42:32Z</dcterms:modified>
  <cp:revision>4</cp:revision>
  <dc:subject/>
  <dc:title/>
</cp:coreProperties>
</file>