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8" r:id="rId8"/>
    <p:sldId id="264" r:id="rId9"/>
    <p:sldId id="265" r:id="rId10"/>
    <p:sldId id="262" r:id="rId11"/>
    <p:sldId id="266" r:id="rId12"/>
    <p:sldId id="274" r:id="rId13"/>
    <p:sldId id="270" r:id="rId14"/>
    <p:sldId id="271" r:id="rId15"/>
    <p:sldId id="275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1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8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E3E1DD-2283-4234-9A6C-AE483C06874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ABA867-CE66-4001-9B18-A8A1DFA2225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2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7A612-6F18-4BBE-8D96-8CE26324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/>
              <a:t>소융캡스톤디자인</a:t>
            </a:r>
            <a:r>
              <a:rPr lang="en-US" altLang="ko-KR" sz="5400" dirty="0"/>
              <a:t> 3</a:t>
            </a:r>
            <a:r>
              <a:rPr lang="ko-KR" altLang="en-US" sz="54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22EC7-3E14-467F-85CA-A6413D85E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2019102114 </a:t>
            </a:r>
            <a:r>
              <a:rPr lang="ko-KR" altLang="en-US" dirty="0"/>
              <a:t>이륜하</a:t>
            </a:r>
          </a:p>
        </p:txBody>
      </p:sp>
    </p:spTree>
    <p:extLst>
      <p:ext uri="{BB962C8B-B14F-4D97-AF65-F5344CB8AC3E}">
        <p14:creationId xmlns:p14="http://schemas.microsoft.com/office/powerpoint/2010/main" val="406697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1682-946D-4CA8-80A6-D0E09F36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SUMO Based Platform for Cooperative Intelligent</a:t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Automotive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414F-A571-4DD5-A304-9CE93867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차량에 대해 제어하는 것은  비용이 많이 드는 행동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 class: </a:t>
            </a:r>
            <a:r>
              <a:rPr lang="ko-KR" altLang="en-US" dirty="0"/>
              <a:t>교차로를 동시에 통과할 수 있는 차량의 모음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Judge</a:t>
            </a:r>
            <a:r>
              <a:rPr lang="ko-KR" altLang="en-US" dirty="0"/>
              <a:t>는 자신이 속한 교차로 내에서 어떤 방향이 같은 순간에 통과 가능한지 저장하고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이를 바탕으로 </a:t>
            </a:r>
            <a:r>
              <a:rPr lang="en-US" altLang="ko-KR" dirty="0"/>
              <a:t>judge</a:t>
            </a:r>
            <a:r>
              <a:rPr lang="ko-KR" altLang="en-US" dirty="0" err="1"/>
              <a:t>는각</a:t>
            </a:r>
            <a:r>
              <a:rPr lang="ko-KR" altLang="en-US" dirty="0"/>
              <a:t> 차량이 어떤 </a:t>
            </a:r>
            <a:r>
              <a:rPr lang="en-US" altLang="ko-KR" dirty="0"/>
              <a:t>conflict class</a:t>
            </a:r>
            <a:r>
              <a:rPr lang="ko-KR" altLang="en-US" dirty="0"/>
              <a:t>에 속해야 하는지 결정하고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class</a:t>
            </a:r>
            <a:r>
              <a:rPr lang="ko-KR" altLang="en-US" dirty="0"/>
              <a:t>가 현재 동작해야 하는지도 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87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4EE07-A1BE-40CE-8E5B-70D3D0F3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SUMO Based Platform for Cooperative Intelligent</a:t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Automotive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76B06-E3AD-4F6C-9748-09FA2721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Judge</a:t>
            </a:r>
            <a:r>
              <a:rPr lang="ko-KR" altLang="en-US" dirty="0"/>
              <a:t>는 </a:t>
            </a:r>
            <a:r>
              <a:rPr lang="en-US" altLang="ko-KR" dirty="0"/>
              <a:t>conflict class</a:t>
            </a:r>
            <a:r>
              <a:rPr lang="ko-KR" altLang="en-US" dirty="0"/>
              <a:t>들을 </a:t>
            </a:r>
            <a:r>
              <a:rPr lang="en-US" altLang="ko-KR" dirty="0"/>
              <a:t>Round Robin </a:t>
            </a:r>
            <a:r>
              <a:rPr lang="ko-KR" altLang="en-US" dirty="0"/>
              <a:t>또는 </a:t>
            </a:r>
            <a:r>
              <a:rPr lang="en-US" altLang="ko-KR" dirty="0"/>
              <a:t>Minimal Destination Distance First </a:t>
            </a:r>
            <a:r>
              <a:rPr lang="ko-KR" altLang="en-US" dirty="0"/>
              <a:t>알고리즘을 통해 </a:t>
            </a:r>
            <a:r>
              <a:rPr lang="ko-KR" altLang="en-US" dirty="0" err="1"/>
              <a:t>스케쥴링함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조사 결과 각 그룹의 리더만 </a:t>
            </a:r>
            <a:r>
              <a:rPr lang="en-US" altLang="ko-KR" dirty="0"/>
              <a:t>judge</a:t>
            </a:r>
            <a:r>
              <a:rPr lang="ko-KR" altLang="en-US" dirty="0"/>
              <a:t>와 소통하기 때문에</a:t>
            </a:r>
            <a:r>
              <a:rPr lang="en-US" altLang="ko-KR" dirty="0"/>
              <a:t>, </a:t>
            </a:r>
            <a:r>
              <a:rPr lang="ko-KR" altLang="en-US" dirty="0"/>
              <a:t>논리적 그룹을 만드는 것이 통신 횟수를 줄여 시뮬레이션이 빠르게 동작하게 해 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09ED15-18F1-4187-83FE-B269BDAE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78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/>
              <a:t>Using Unreal Engine as an engineering</a:t>
            </a:r>
            <a:br>
              <a:rPr lang="en-US" altLang="ko-KR" sz="4400" dirty="0"/>
            </a:br>
            <a:r>
              <a:rPr lang="en-US" altLang="ko-KR" sz="4400" dirty="0"/>
              <a:t>tool for traffic simulation and analysis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86166-E583-4430-B1F0-1D90D69C091D}"/>
              </a:ext>
            </a:extLst>
          </p:cNvPr>
          <p:cNvSpPr txBox="1"/>
          <p:nvPr/>
        </p:nvSpPr>
        <p:spPr>
          <a:xfrm>
            <a:off x="2059641" y="3729344"/>
            <a:ext cx="807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Javier </a:t>
            </a:r>
            <a:r>
              <a:rPr lang="en-US" altLang="ko-KR" sz="2400" dirty="0" err="1"/>
              <a:t>Manjón</a:t>
            </a:r>
            <a:r>
              <a:rPr lang="en-US" altLang="ko-KR" sz="2400" dirty="0"/>
              <a:t> Prado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C906D-F674-4A42-9B5E-F453A083BC4F}"/>
              </a:ext>
            </a:extLst>
          </p:cNvPr>
          <p:cNvSpPr txBox="1"/>
          <p:nvPr/>
        </p:nvSpPr>
        <p:spPr>
          <a:xfrm>
            <a:off x="3480636" y="4401706"/>
            <a:ext cx="523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Final Master Thesis, </a:t>
            </a:r>
            <a:r>
              <a:rPr lang="en-US" altLang="ko-KR" sz="1400" dirty="0" err="1"/>
              <a:t>M.Sc.Automatic</a:t>
            </a:r>
            <a:r>
              <a:rPr lang="en-US" altLang="ko-KR" sz="1400" dirty="0"/>
              <a:t> Control and Robotics,  May, 2020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988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325A-0A51-40A7-8FEF-EAE83179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Using Unreal Engine as an engineering tool for traffic simulation and analysis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0EF28-7DFB-4FBE-8AF0-50FEDE82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Unreal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을 </a:t>
            </a:r>
            <a:r>
              <a:rPr lang="en-US" altLang="ko-KR" dirty="0"/>
              <a:t>SUMO, TORCS and </a:t>
            </a:r>
            <a:r>
              <a:rPr lang="en-US" altLang="ko-KR" dirty="0" err="1"/>
              <a:t>MADRaS</a:t>
            </a:r>
            <a:r>
              <a:rPr lang="en-US" altLang="ko-KR" dirty="0"/>
              <a:t> </a:t>
            </a:r>
            <a:r>
              <a:rPr lang="ko-KR" altLang="en-US" dirty="0"/>
              <a:t>등과 같은 </a:t>
            </a:r>
            <a:r>
              <a:rPr lang="en-US" altLang="ko-KR" dirty="0"/>
              <a:t>traffic simulator</a:t>
            </a:r>
            <a:r>
              <a:rPr lang="ko-KR" altLang="en-US" dirty="0"/>
              <a:t>로 사용 가능할지에 대한 연구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Road generator model</a:t>
            </a:r>
            <a:r>
              <a:rPr lang="ko-KR" altLang="en-US" dirty="0"/>
              <a:t>로 </a:t>
            </a:r>
            <a:r>
              <a:rPr lang="en-US" altLang="ko-KR" dirty="0"/>
              <a:t>spline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차량의 행동양식을 결정하기 위해 </a:t>
            </a:r>
            <a:r>
              <a:rPr lang="en-US" altLang="ko-KR" dirty="0"/>
              <a:t>flocking algorithm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flocking algorithm: </a:t>
            </a:r>
            <a:r>
              <a:rPr lang="ko-KR" altLang="en-US" dirty="0"/>
              <a:t>현실에서 새들의 행동을 모방한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Sedan </a:t>
            </a:r>
            <a:r>
              <a:rPr lang="ko-KR" altLang="en-US" dirty="0"/>
              <a:t>차량 </a:t>
            </a:r>
            <a:r>
              <a:rPr lang="ko-KR" altLang="en-US" dirty="0" err="1"/>
              <a:t>메쉬와</a:t>
            </a:r>
            <a:r>
              <a:rPr lang="ko-KR" altLang="en-US" dirty="0"/>
              <a:t> </a:t>
            </a:r>
            <a:r>
              <a:rPr lang="en-US" altLang="ko-KR" dirty="0"/>
              <a:t>flocking algorithm</a:t>
            </a:r>
            <a:r>
              <a:rPr lang="ko-KR" altLang="en-US" dirty="0"/>
              <a:t>의 </a:t>
            </a:r>
            <a:r>
              <a:rPr lang="en-US" altLang="ko-KR" dirty="0"/>
              <a:t>method</a:t>
            </a:r>
            <a:r>
              <a:rPr lang="ko-KR" altLang="en-US" dirty="0"/>
              <a:t>를 가지는 </a:t>
            </a:r>
            <a:r>
              <a:rPr lang="en-US" altLang="ko-KR" dirty="0" err="1"/>
              <a:t>flockSedan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11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BBEC-E188-4B50-B963-DA8FCC1B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Using Unreal Engine as an engineering tool for traffic simulation and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43E31-5998-46BB-A3D7-6462B815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flockSedan</a:t>
            </a:r>
            <a:r>
              <a:rPr lang="en-US" altLang="ko-KR" dirty="0"/>
              <a:t> </a:t>
            </a:r>
            <a:r>
              <a:rPr lang="ko-KR" altLang="en-US" dirty="0"/>
              <a:t>클래스를 상속받는 두 개의 </a:t>
            </a:r>
            <a:r>
              <a:rPr lang="en-US" altLang="ko-KR" dirty="0"/>
              <a:t>child class</a:t>
            </a:r>
            <a:r>
              <a:rPr lang="ko-KR" altLang="en-US" dirty="0"/>
              <a:t>를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flockSedanLane</a:t>
            </a:r>
            <a:endParaRPr lang="en-US" altLang="ko-KR" dirty="0"/>
          </a:p>
          <a:p>
            <a:r>
              <a:rPr lang="ko-KR" altLang="en-US" dirty="0"/>
              <a:t>사고가 나기 전에 가속</a:t>
            </a:r>
            <a:r>
              <a:rPr lang="en-US" altLang="ko-KR" dirty="0"/>
              <a:t>/</a:t>
            </a:r>
            <a:r>
              <a:rPr lang="ko-KR" altLang="en-US" dirty="0"/>
              <a:t>감속하지만 항상 </a:t>
            </a:r>
            <a:r>
              <a:rPr lang="en-US" altLang="ko-KR" dirty="0"/>
              <a:t>lane</a:t>
            </a:r>
            <a:r>
              <a:rPr lang="ko-KR" altLang="en-US" dirty="0"/>
              <a:t>을 </a:t>
            </a:r>
            <a:r>
              <a:rPr lang="ko-KR" altLang="en-US" dirty="0" err="1"/>
              <a:t>따라감</a:t>
            </a:r>
            <a:r>
              <a:rPr lang="en-US" altLang="ko-KR" dirty="0"/>
              <a:t>. </a:t>
            </a:r>
            <a:r>
              <a:rPr lang="ko-KR" altLang="en-US" dirty="0"/>
              <a:t>충돌을 피하기 위해 다른 </a:t>
            </a:r>
            <a:r>
              <a:rPr lang="en-US" altLang="ko-KR" dirty="0"/>
              <a:t>lane</a:t>
            </a:r>
            <a:r>
              <a:rPr lang="ko-KR" altLang="en-US" dirty="0"/>
              <a:t>을 침범하지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Road</a:t>
            </a:r>
            <a:r>
              <a:rPr lang="ko-KR" altLang="en-US" dirty="0"/>
              <a:t>는 </a:t>
            </a:r>
            <a:r>
              <a:rPr lang="en-US" altLang="ko-KR" dirty="0"/>
              <a:t>spline</a:t>
            </a:r>
            <a:r>
              <a:rPr lang="ko-KR" altLang="en-US" dirty="0"/>
              <a:t>을 저장하여 </a:t>
            </a:r>
            <a:r>
              <a:rPr lang="en-US" altLang="ko-KR" dirty="0"/>
              <a:t>lane center</a:t>
            </a:r>
            <a:r>
              <a:rPr lang="ko-KR" altLang="en-US" dirty="0"/>
              <a:t>를 특정함</a:t>
            </a:r>
            <a:r>
              <a:rPr lang="en-US" altLang="ko-KR" dirty="0"/>
              <a:t>. Lane selection </a:t>
            </a:r>
            <a:r>
              <a:rPr lang="ko-KR" altLang="en-US" dirty="0"/>
              <a:t>변수에서 </a:t>
            </a:r>
            <a:r>
              <a:rPr lang="en-US" altLang="ko-KR" dirty="0"/>
              <a:t>spline</a:t>
            </a:r>
            <a:r>
              <a:rPr lang="ko-KR" altLang="en-US" dirty="0"/>
              <a:t>의 정보를 받아 방향을 정함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 변수는 런타임 내에서 </a:t>
            </a:r>
            <a:r>
              <a:rPr lang="en-US" altLang="ko-KR" dirty="0"/>
              <a:t>lane</a:t>
            </a:r>
            <a:r>
              <a:rPr lang="ko-KR" altLang="en-US" dirty="0"/>
              <a:t>을 바꿀 때마다 변경 가능함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humanSedanLane</a:t>
            </a:r>
            <a:endParaRPr lang="en-US" altLang="ko-KR" dirty="0"/>
          </a:p>
          <a:p>
            <a:r>
              <a:rPr lang="ko-KR" altLang="en-US" dirty="0"/>
              <a:t>실제 인간의 운전 방식을 모방하고자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대체로 사람들은 더 공격적으로 운전하고</a:t>
            </a:r>
            <a:r>
              <a:rPr lang="en-US" altLang="ko-KR" dirty="0"/>
              <a:t>, </a:t>
            </a:r>
            <a:r>
              <a:rPr lang="ko-KR" altLang="en-US" dirty="0"/>
              <a:t>가속</a:t>
            </a:r>
            <a:r>
              <a:rPr lang="en-US" altLang="ko-KR" dirty="0"/>
              <a:t>/</a:t>
            </a:r>
            <a:r>
              <a:rPr lang="ko-KR" altLang="en-US" dirty="0"/>
              <a:t>감속을 세게 함</a:t>
            </a:r>
            <a:r>
              <a:rPr lang="en-US" altLang="ko-KR" dirty="0"/>
              <a:t>. </a:t>
            </a:r>
            <a:r>
              <a:rPr lang="ko-KR" altLang="en-US" dirty="0"/>
              <a:t>반응 시간이 느리고 시야가 좁음</a:t>
            </a:r>
            <a:endParaRPr lang="en-US" altLang="ko-KR" dirty="0"/>
          </a:p>
          <a:p>
            <a:r>
              <a:rPr lang="ko-KR" altLang="en-US" dirty="0"/>
              <a:t>이를 모방하기 위해 </a:t>
            </a:r>
            <a:r>
              <a:rPr lang="en-US" altLang="ko-KR" dirty="0"/>
              <a:t>detection range</a:t>
            </a:r>
            <a:r>
              <a:rPr lang="ko-KR" altLang="en-US" dirty="0"/>
              <a:t>를 줄이고</a:t>
            </a:r>
            <a:r>
              <a:rPr lang="en-US" altLang="ko-KR" dirty="0"/>
              <a:t>, torque curve</a:t>
            </a:r>
            <a:r>
              <a:rPr lang="ko-KR" altLang="en-US" dirty="0"/>
              <a:t>를 증가시켜 급격하게 가속하도록 함</a:t>
            </a:r>
            <a:r>
              <a:rPr lang="en-US" altLang="ko-KR" dirty="0"/>
              <a:t>. </a:t>
            </a:r>
            <a:r>
              <a:rPr lang="ko-KR" altLang="en-US" dirty="0"/>
              <a:t>제한 속력의 </a:t>
            </a:r>
            <a:r>
              <a:rPr lang="en-US" altLang="ko-KR" dirty="0"/>
              <a:t>±10%</a:t>
            </a:r>
            <a:r>
              <a:rPr lang="ko-KR" altLang="en-US" dirty="0"/>
              <a:t>의 속력을 랜덤으로 </a:t>
            </a:r>
            <a:r>
              <a:rPr lang="ko-KR" altLang="en-US" dirty="0" err="1"/>
              <a:t>부여받음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2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09ED15-18F1-4187-83FE-B269BDAE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78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결론과 연구 방향성</a:t>
            </a:r>
          </a:p>
        </p:txBody>
      </p:sp>
    </p:spTree>
    <p:extLst>
      <p:ext uri="{BB962C8B-B14F-4D97-AF65-F5344CB8AC3E}">
        <p14:creationId xmlns:p14="http://schemas.microsoft.com/office/powerpoint/2010/main" val="309027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092CC-522A-4709-AB03-1FA842D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결론과 연구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B3A79-D594-4A9B-98F4-FA14F43D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앞의 두 논문을 조합하면 좋은 성능의 </a:t>
            </a:r>
            <a:r>
              <a:rPr lang="en-US" altLang="ko-KR" dirty="0"/>
              <a:t>traffic simulation</a:t>
            </a:r>
            <a:r>
              <a:rPr lang="ko-KR" altLang="en-US" dirty="0"/>
              <a:t>을 구현할 수 있으리라 생각함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모두  </a:t>
            </a:r>
            <a:r>
              <a:rPr lang="en-US" altLang="ko-KR" dirty="0"/>
              <a:t>“</a:t>
            </a:r>
            <a:r>
              <a:rPr lang="ko-KR" altLang="en-US" dirty="0"/>
              <a:t>모든 차량이 완벽하게 신호 규칙을 따르는 교통 상황</a:t>
            </a:r>
            <a:r>
              <a:rPr lang="en-US" altLang="ko-KR" dirty="0"/>
              <a:t>”</a:t>
            </a:r>
            <a:r>
              <a:rPr lang="ko-KR" altLang="en-US" dirty="0"/>
              <a:t>에 초점을 맞추고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실제로 자율주행자동차 등의 제어에 응용하기 위해서 개발하기 때문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보다 현실적으로 보이게 하는 방법은 현실에서 일어날 수 있는 각종 오류 발생 상황을 시뮬레이션 로직에 녹여내는 것이 아닌가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어떻게 각 요소가 오류를 일으키고</a:t>
            </a:r>
            <a:r>
              <a:rPr lang="en-US" altLang="ko-KR" dirty="0"/>
              <a:t>, </a:t>
            </a:r>
            <a:r>
              <a:rPr lang="ko-KR" altLang="en-US" dirty="0"/>
              <a:t>이를 다시 정상화할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02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1293D-1A75-4F0A-8F00-6EB23E00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결론과 연구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C8E04-E828-4508-AEBD-539070E6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뒤의 </a:t>
            </a:r>
            <a:r>
              <a:rPr lang="en-US" altLang="ko-KR" dirty="0"/>
              <a:t>unreal engine</a:t>
            </a:r>
            <a:r>
              <a:rPr lang="ko-KR" altLang="en-US" dirty="0"/>
              <a:t>을 이용한 분석에서 실제 운전자를 모방하기 위해 다양한 요소를 첨가한 것이 흥미로웠음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이와 유사한 방식으로 노란 불에서 오히려 속도를 내는 운전자</a:t>
            </a:r>
            <a:r>
              <a:rPr lang="en-US" altLang="ko-KR" dirty="0"/>
              <a:t>, </a:t>
            </a:r>
            <a:r>
              <a:rPr lang="ko-KR" altLang="en-US" dirty="0"/>
              <a:t>빈번하게 라인을 바꾸며 앞으로 나아가려고 하는 운전자</a:t>
            </a:r>
            <a:r>
              <a:rPr lang="en-US" altLang="ko-KR" dirty="0"/>
              <a:t>, </a:t>
            </a:r>
            <a:r>
              <a:rPr lang="ko-KR" altLang="en-US" dirty="0"/>
              <a:t>앞의 차량이 속도를 내지 않으면 경적을 울리는 운전자 등을 구현할 수 있지 않을까 생각함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마찬가지로 인도 또한 사람이 차량을 대체하는 교통 시뮬레이션이라고 생각한다면</a:t>
            </a:r>
            <a:r>
              <a:rPr lang="en-US" altLang="ko-KR" dirty="0"/>
              <a:t>, </a:t>
            </a:r>
            <a:r>
              <a:rPr lang="ko-KR" altLang="en-US" dirty="0"/>
              <a:t>달리는 보행자</a:t>
            </a:r>
            <a:r>
              <a:rPr lang="en-US" altLang="ko-KR" dirty="0"/>
              <a:t>, </a:t>
            </a:r>
            <a:r>
              <a:rPr lang="ko-KR" altLang="en-US" dirty="0" err="1"/>
              <a:t>킥보드</a:t>
            </a:r>
            <a:r>
              <a:rPr lang="en-US" altLang="ko-KR" dirty="0"/>
              <a:t>, </a:t>
            </a:r>
            <a:r>
              <a:rPr lang="ko-KR" altLang="en-US" dirty="0"/>
              <a:t>자전거 등으로 만들어지는 인도 위의 여러 상황도 구현할 수 있지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030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D61AD9-0616-44F7-A739-EDD27999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09ED15-18F1-4187-83FE-B269BDAE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7890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400" dirty="0"/>
              <a:t>A framework for a multi-agent traffic simulation using combined </a:t>
            </a:r>
            <a:r>
              <a:rPr lang="en-US" altLang="ko-KR" sz="4400" dirty="0" err="1"/>
              <a:t>behavioural</a:t>
            </a:r>
            <a:r>
              <a:rPr lang="en-US" altLang="ko-KR" sz="4400" dirty="0"/>
              <a:t> models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86166-E583-4430-B1F0-1D90D69C091D}"/>
              </a:ext>
            </a:extLst>
          </p:cNvPr>
          <p:cNvSpPr txBox="1"/>
          <p:nvPr/>
        </p:nvSpPr>
        <p:spPr>
          <a:xfrm>
            <a:off x="2059641" y="3729344"/>
            <a:ext cx="807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Kirill </a:t>
            </a:r>
            <a:r>
              <a:rPr lang="en-US" altLang="ko-KR" sz="2400" dirty="0" err="1"/>
              <a:t>Golubev</a:t>
            </a:r>
            <a:r>
              <a:rPr lang="en-US" altLang="ko-KR" sz="2400" dirty="0"/>
              <a:t> , Aleksandr </a:t>
            </a:r>
            <a:r>
              <a:rPr lang="en-US" altLang="ko-KR" sz="2400" dirty="0" err="1"/>
              <a:t>Zagarskikh</a:t>
            </a:r>
            <a:r>
              <a:rPr lang="en-US" altLang="ko-KR" sz="2400" dirty="0"/>
              <a:t> and Andrey </a:t>
            </a:r>
            <a:r>
              <a:rPr lang="en-US" altLang="ko-KR" sz="2400" dirty="0" err="1"/>
              <a:t>Karsakov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C906D-F674-4A42-9B5E-F453A083BC4F}"/>
              </a:ext>
            </a:extLst>
          </p:cNvPr>
          <p:cNvSpPr txBox="1"/>
          <p:nvPr/>
        </p:nvSpPr>
        <p:spPr>
          <a:xfrm>
            <a:off x="3408597" y="4401706"/>
            <a:ext cx="537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7th International Young Scientist Conference on Computational Science</a:t>
            </a:r>
          </a:p>
          <a:p>
            <a:pPr algn="ctr"/>
            <a:r>
              <a:rPr lang="it-IT" altLang="ko-KR" sz="1400" dirty="0"/>
              <a:t>Procedia Computer Science 136 (2018) 443–452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50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98C59-5D8C-4D9F-8BB2-5A201864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 framework for a multi-agent traffic simulation using combined </a:t>
            </a:r>
            <a:r>
              <a:rPr lang="en-US" altLang="ko-KR" sz="3200" dirty="0" err="1"/>
              <a:t>behavioural</a:t>
            </a:r>
            <a:r>
              <a:rPr lang="en-US" altLang="ko-KR" sz="3200" dirty="0"/>
              <a:t> models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DF72F-DDC4-441D-B62C-07196FD0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Ue4</a:t>
            </a:r>
            <a:r>
              <a:rPr lang="ko-KR" altLang="en-US" dirty="0"/>
              <a:t>를 이용해 시뮬레이션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four-point Bezier curve </a:t>
            </a:r>
            <a:r>
              <a:rPr lang="ko-KR" altLang="en-US" dirty="0"/>
              <a:t>모양의 </a:t>
            </a:r>
            <a:r>
              <a:rPr lang="en-US" altLang="ko-KR" dirty="0"/>
              <a:t>road shape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 방면의 현실 교통 상황들을 설정할 수 있도록 다양한 요소를 제어 가능하게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들은 개발자들에 의해 설정된 </a:t>
            </a:r>
            <a:r>
              <a:rPr lang="en-US" altLang="ko-KR" dirty="0"/>
              <a:t>agent logic</a:t>
            </a:r>
            <a:r>
              <a:rPr lang="ko-KR" altLang="en-US" dirty="0"/>
              <a:t>을 따라서 자신의 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각속도를 업데이트함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18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E30A-2A61-4918-B081-006120FE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 framework for a multi-agent traffic simulation using combined </a:t>
            </a:r>
            <a:r>
              <a:rPr lang="en-US" altLang="ko-KR" sz="3200" dirty="0" err="1"/>
              <a:t>behavioural</a:t>
            </a:r>
            <a:r>
              <a:rPr lang="en-US" altLang="ko-KR" sz="3200" dirty="0"/>
              <a:t> models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AB060-E310-4D5C-A978-0B119EFC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개발자들이 설정 가능한 추가 요소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최대 속도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앞의 </a:t>
            </a:r>
            <a:r>
              <a:rPr lang="en-US" altLang="ko-KR" dirty="0"/>
              <a:t>agent</a:t>
            </a:r>
            <a:r>
              <a:rPr lang="ko-KR" altLang="en-US" dirty="0"/>
              <a:t>를 따라가는 안전한 최대 속도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뒤쪽 </a:t>
            </a:r>
            <a:r>
              <a:rPr lang="en-US" altLang="ko-KR" dirty="0"/>
              <a:t>agent</a:t>
            </a:r>
            <a:r>
              <a:rPr lang="ko-KR" altLang="en-US" dirty="0"/>
              <a:t>가 브레이크를 밟지 않고도 </a:t>
            </a:r>
            <a:r>
              <a:rPr lang="en-US" altLang="ko-KR" dirty="0"/>
              <a:t>lane</a:t>
            </a:r>
            <a:r>
              <a:rPr lang="ko-KR" altLang="en-US" dirty="0"/>
              <a:t>을 바꿀 수 있는 안전한 속도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Lane </a:t>
            </a:r>
            <a:r>
              <a:rPr lang="ko-KR" altLang="en-US" dirty="0"/>
              <a:t>변경의 결정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제안된 궤도에 알맞은 속도와 각속도를 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6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E7BA-D500-4C37-864B-3A54DF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 framework for a multi-agent traffic simulation using combined </a:t>
            </a:r>
            <a:r>
              <a:rPr lang="en-US" altLang="ko-KR" sz="3200" dirty="0" err="1"/>
              <a:t>behavioural</a:t>
            </a:r>
            <a:r>
              <a:rPr lang="en-US" altLang="ko-KR" sz="3200" dirty="0"/>
              <a:t> models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020A-3369-4C37-8138-3F320C75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frame</a:t>
            </a:r>
            <a:r>
              <a:rPr lang="ko-KR" altLang="en-US" dirty="0"/>
              <a:t>마다 자신의 위치</a:t>
            </a:r>
            <a:r>
              <a:rPr lang="en-US" altLang="ko-KR" dirty="0"/>
              <a:t>, </a:t>
            </a:r>
            <a:r>
              <a:rPr lang="ko-KR" altLang="en-US" dirty="0"/>
              <a:t>선형속도</a:t>
            </a:r>
            <a:r>
              <a:rPr lang="en-US" altLang="ko-KR" dirty="0"/>
              <a:t>, </a:t>
            </a:r>
            <a:r>
              <a:rPr lang="ko-KR" altLang="en-US" dirty="0"/>
              <a:t>각속도를 결정함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parameter</a:t>
            </a:r>
            <a:r>
              <a:rPr lang="ko-KR" altLang="en-US" dirty="0"/>
              <a:t>들을 컨트롤하기 위해 각 </a:t>
            </a:r>
            <a:r>
              <a:rPr lang="en-US" altLang="ko-KR" dirty="0"/>
              <a:t>parameter</a:t>
            </a:r>
            <a:r>
              <a:rPr lang="ko-KR" altLang="en-US" dirty="0"/>
              <a:t>가 언제 업데이트 될 것인지 결정해야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계산은 최대 </a:t>
            </a:r>
            <a:r>
              <a:rPr lang="ko-KR" altLang="en-US" dirty="0" err="1"/>
              <a:t>속도과</a:t>
            </a:r>
            <a:r>
              <a:rPr lang="ko-KR" altLang="en-US" dirty="0"/>
              <a:t> 타겟 궤도를 결정함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는 제안된 궤도 안에 </a:t>
            </a:r>
            <a:r>
              <a:rPr lang="en-US" altLang="ko-KR" dirty="0"/>
              <a:t>3</a:t>
            </a:r>
            <a:r>
              <a:rPr lang="ko-KR" altLang="en-US" dirty="0"/>
              <a:t>개의 포인트를 가짐</a:t>
            </a:r>
            <a:endParaRPr lang="en-US" altLang="ko-KR" dirty="0"/>
          </a:p>
          <a:p>
            <a:r>
              <a:rPr lang="en-US" altLang="ko-KR" dirty="0" err="1"/>
              <a:t>Updation</a:t>
            </a:r>
            <a:r>
              <a:rPr lang="ko-KR" altLang="en-US" dirty="0"/>
              <a:t> </a:t>
            </a:r>
            <a:r>
              <a:rPr lang="en-US" altLang="ko-KR" dirty="0"/>
              <a:t>point: agent</a:t>
            </a:r>
            <a:r>
              <a:rPr lang="ko-KR" altLang="en-US" dirty="0"/>
              <a:t>가 도달하면 새로운 포인트가 계산됨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두 개의 포인트는 </a:t>
            </a:r>
            <a:r>
              <a:rPr lang="ko-KR" altLang="en-US" dirty="0" err="1"/>
              <a:t>속도과</a:t>
            </a:r>
            <a:r>
              <a:rPr lang="ko-KR" altLang="en-US" dirty="0"/>
              <a:t> 각속도를 계산하는 데 활용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2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12A9D9-F4BD-4529-B82C-35635B768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9" t="19595" r="17579" b="6603"/>
          <a:stretch/>
        </p:blipFill>
        <p:spPr>
          <a:xfrm>
            <a:off x="2474259" y="215793"/>
            <a:ext cx="7243482" cy="6426414"/>
          </a:xfrm>
        </p:spPr>
      </p:pic>
    </p:spTree>
    <p:extLst>
      <p:ext uri="{BB962C8B-B14F-4D97-AF65-F5344CB8AC3E}">
        <p14:creationId xmlns:p14="http://schemas.microsoft.com/office/powerpoint/2010/main" val="638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09ED15-18F1-4187-83FE-B269BDAE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7890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400" dirty="0"/>
              <a:t>SUMO Based Platform for Cooperative Intelligent</a:t>
            </a:r>
            <a:br>
              <a:rPr lang="en-US" altLang="ko-KR" sz="4400" dirty="0"/>
            </a:br>
            <a:r>
              <a:rPr lang="en-US" altLang="ko-KR" sz="4400" dirty="0"/>
              <a:t>Automotive Agents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86166-E583-4430-B1F0-1D90D69C091D}"/>
              </a:ext>
            </a:extLst>
          </p:cNvPr>
          <p:cNvSpPr txBox="1"/>
          <p:nvPr/>
        </p:nvSpPr>
        <p:spPr>
          <a:xfrm>
            <a:off x="2059641" y="3729344"/>
            <a:ext cx="807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Levente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Alekszejenkó</a:t>
            </a:r>
            <a:r>
              <a:rPr lang="en-US" altLang="ko-KR" sz="2400" dirty="0"/>
              <a:t> and Tadeusz </a:t>
            </a:r>
            <a:r>
              <a:rPr lang="en-US" altLang="ko-KR" sz="2400" dirty="0" err="1"/>
              <a:t>Dobrowiecki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C906D-F674-4A42-9B5E-F453A083BC4F}"/>
              </a:ext>
            </a:extLst>
          </p:cNvPr>
          <p:cNvSpPr txBox="1"/>
          <p:nvPr/>
        </p:nvSpPr>
        <p:spPr>
          <a:xfrm>
            <a:off x="3868499" y="4401706"/>
            <a:ext cx="445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SUMO User Conference 2019 </a:t>
            </a:r>
          </a:p>
          <a:p>
            <a:pPr algn="ctr"/>
            <a:r>
              <a:rPr lang="en-US" altLang="ko-KR" sz="1400" dirty="0" err="1"/>
              <a:t>EPiC</a:t>
            </a:r>
            <a:r>
              <a:rPr lang="en-US" altLang="ko-KR" sz="1400" dirty="0"/>
              <a:t> Series in Computing Volume 62, 2019, Pages 107–123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111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79A77-B8AE-46F2-9423-81A0843D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SUMO Based Platform for Cooperative Intelligent</a:t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Automotive Agents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EF78B-3D5F-46FA-9BAD-CECD16EC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9658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SUMO(Simulation of Urban Mobility)</a:t>
            </a:r>
            <a:r>
              <a:rPr lang="ko-KR" altLang="en-US" dirty="0"/>
              <a:t>의 기능과 컨셉을 최소한으로 응용해 자율주행 자동차나 </a:t>
            </a:r>
            <a:r>
              <a:rPr lang="en-US" altLang="ko-KR" dirty="0"/>
              <a:t>traffic controlling device</a:t>
            </a:r>
            <a:r>
              <a:rPr lang="ko-KR" altLang="en-US" dirty="0"/>
              <a:t>를 위한 더 효율적인 시스템을 개발하는 것</a:t>
            </a:r>
            <a:endParaRPr lang="en-US" altLang="ko-KR" dirty="0"/>
          </a:p>
          <a:p>
            <a:r>
              <a:rPr lang="en-US" altLang="ko-KR" dirty="0"/>
              <a:t>SUMO</a:t>
            </a:r>
            <a:r>
              <a:rPr lang="ko-KR" altLang="en-US" dirty="0"/>
              <a:t>가 교차로에서 자동차 그룹들을 제어하기 위해 사용하는 </a:t>
            </a:r>
            <a:r>
              <a:rPr lang="en-US" altLang="ko-KR" dirty="0"/>
              <a:t>entry marker, exit marker, judge(</a:t>
            </a:r>
            <a:r>
              <a:rPr lang="ko-KR" altLang="en-US" dirty="0"/>
              <a:t>신호등</a:t>
            </a:r>
            <a:r>
              <a:rPr lang="en-US" altLang="ko-KR" dirty="0"/>
              <a:t>) </a:t>
            </a:r>
            <a:r>
              <a:rPr lang="ko-KR" altLang="en-US" dirty="0"/>
              <a:t>개념을 응용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4C05C1-021D-4DA8-BD3A-09E2C515C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7" t="18693" r="18353" b="6667"/>
          <a:stretch/>
        </p:blipFill>
        <p:spPr>
          <a:xfrm>
            <a:off x="6938684" y="1737359"/>
            <a:ext cx="4930587" cy="45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1F4AE1B-5C80-4AD2-8998-82292A9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SUMO Based Platform for Cooperative Intelligent</a:t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맑은 고딕" panose="020B0503020000020004" pitchFamily="50" charset="-127"/>
                <a:cs typeface="+mj-cs"/>
              </a:rPr>
              <a:t>Automotive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4BE8-98B1-4EF4-8FF7-B02EB861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662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Entry marker, exit marker </a:t>
            </a:r>
            <a:r>
              <a:rPr lang="ko-KR" altLang="en-US" dirty="0"/>
              <a:t>이외에 교차로 제어를 위한 </a:t>
            </a:r>
            <a:r>
              <a:rPr lang="en-US" altLang="ko-KR" dirty="0"/>
              <a:t>Distance </a:t>
            </a:r>
            <a:r>
              <a:rPr lang="ko-KR" altLang="en-US" dirty="0"/>
              <a:t>개념 도입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Reporting distance: </a:t>
            </a:r>
            <a:r>
              <a:rPr lang="ko-KR" altLang="en-US" dirty="0"/>
              <a:t>차량이 </a:t>
            </a:r>
            <a:r>
              <a:rPr lang="en-US" altLang="ko-KR" dirty="0"/>
              <a:t>judge</a:t>
            </a:r>
            <a:r>
              <a:rPr lang="ko-KR" altLang="en-US" dirty="0"/>
              <a:t>에게 교차로에 진입함을 보고하는 지점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Stopping distance: judge</a:t>
            </a:r>
            <a:r>
              <a:rPr lang="ko-KR" altLang="en-US" dirty="0"/>
              <a:t>가 차량을 멈추기로 결정했다면</a:t>
            </a:r>
            <a:r>
              <a:rPr lang="en-US" altLang="ko-KR" dirty="0"/>
              <a:t>, </a:t>
            </a:r>
            <a:r>
              <a:rPr lang="ko-KR" altLang="en-US" dirty="0"/>
              <a:t>이 지점에서 차량이 멈춰야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Point of No Return: </a:t>
            </a:r>
            <a:r>
              <a:rPr lang="ko-KR" altLang="en-US" dirty="0"/>
              <a:t>이 지점에서 차량은 완전히 교차로 내로 들어서게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3BAFF83-73F3-4737-BD49-69E8A350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6748" r="25322" b="17670"/>
          <a:stretch/>
        </p:blipFill>
        <p:spPr>
          <a:xfrm>
            <a:off x="6373906" y="2444448"/>
            <a:ext cx="5818094" cy="28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193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842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추억</vt:lpstr>
      <vt:lpstr>소융캡스톤디자인 3주차</vt:lpstr>
      <vt:lpstr>A framework for a multi-agent traffic simulation using combined behavioural models</vt:lpstr>
      <vt:lpstr>A framework for a multi-agent traffic simulation using combined behavioural models</vt:lpstr>
      <vt:lpstr>A framework for a multi-agent traffic simulation using combined behavioural models</vt:lpstr>
      <vt:lpstr>A framework for a multi-agent traffic simulation using combined behavioural models</vt:lpstr>
      <vt:lpstr>PowerPoint 프레젠테이션</vt:lpstr>
      <vt:lpstr>SUMO Based Platform for Cooperative Intelligent Automotive Agents</vt:lpstr>
      <vt:lpstr>SUMO Based Platform for Cooperative Intelligent Automotive Agents</vt:lpstr>
      <vt:lpstr>SUMO Based Platform for Cooperative Intelligent Automotive Agents</vt:lpstr>
      <vt:lpstr>SUMO Based Platform for Cooperative Intelligent Automotive Agents</vt:lpstr>
      <vt:lpstr>SUMO Based Platform for Cooperative Intelligent Automotive Agents</vt:lpstr>
      <vt:lpstr>Using Unreal Engine as an engineering tool for traffic simulation and analysis</vt:lpstr>
      <vt:lpstr>Using Unreal Engine as an engineering tool for traffic simulation and analysis</vt:lpstr>
      <vt:lpstr>Using Unreal Engine as an engineering tool for traffic simulation and analysis</vt:lpstr>
      <vt:lpstr>결론과 연구 방향성</vt:lpstr>
      <vt:lpstr>결론과 연구 방향성</vt:lpstr>
      <vt:lpstr>결론과 연구 방향성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소융캡스톤디자인 3주차</dc:title>
  <dc:creator>이 륜하</dc:creator>
  <cp:lastModifiedBy>이 륜하</cp:lastModifiedBy>
  <cp:revision>14</cp:revision>
  <dcterms:created xsi:type="dcterms:W3CDTF">2022-03-14T20:11:04Z</dcterms:created>
  <dcterms:modified xsi:type="dcterms:W3CDTF">2022-04-05T09:36:59Z</dcterms:modified>
</cp:coreProperties>
</file>