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00" r:id="rId3"/>
    <p:sldId id="301" r:id="rId4"/>
    <p:sldId id="282" r:id="rId5"/>
    <p:sldId id="297" r:id="rId6"/>
    <p:sldId id="296" r:id="rId7"/>
    <p:sldId id="298" r:id="rId8"/>
    <p:sldId id="295" r:id="rId9"/>
    <p:sldId id="29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93A6-EE72-4A99-B865-84A9A08E46B8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562E-7F5B-4732-9F17-C457DEFDF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93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93A6-EE72-4A99-B865-84A9A08E46B8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562E-7F5B-4732-9F17-C457DEFDF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92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93A6-EE72-4A99-B865-84A9A08E46B8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562E-7F5B-4732-9F17-C457DEFDF45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6406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93A6-EE72-4A99-B865-84A9A08E46B8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562E-7F5B-4732-9F17-C457DEFDF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838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93A6-EE72-4A99-B865-84A9A08E46B8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562E-7F5B-4732-9F17-C457DEFDF45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3847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93A6-EE72-4A99-B865-84A9A08E46B8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562E-7F5B-4732-9F17-C457DEFDF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633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93A6-EE72-4A99-B865-84A9A08E46B8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562E-7F5B-4732-9F17-C457DEFDF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350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93A6-EE72-4A99-B865-84A9A08E46B8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562E-7F5B-4732-9F17-C457DEFDF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93A6-EE72-4A99-B865-84A9A08E46B8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562E-7F5B-4732-9F17-C457DEFDF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97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93A6-EE72-4A99-B865-84A9A08E46B8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562E-7F5B-4732-9F17-C457DEFDF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69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93A6-EE72-4A99-B865-84A9A08E46B8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562E-7F5B-4732-9F17-C457DEFDF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67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93A6-EE72-4A99-B865-84A9A08E46B8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562E-7F5B-4732-9F17-C457DEFDF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07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93A6-EE72-4A99-B865-84A9A08E46B8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562E-7F5B-4732-9F17-C457DEFDF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55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93A6-EE72-4A99-B865-84A9A08E46B8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562E-7F5B-4732-9F17-C457DEFDF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5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93A6-EE72-4A99-B865-84A9A08E46B8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562E-7F5B-4732-9F17-C457DEFDF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11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93A6-EE72-4A99-B865-84A9A08E46B8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562E-7F5B-4732-9F17-C457DEFDF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97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B93A6-EE72-4A99-B865-84A9A08E46B8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82C562E-7F5B-4732-9F17-C457DEFDF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62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E1FC35A-340E-3E17-EC62-9E606A2392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졸업논문 </a:t>
            </a:r>
            <a:r>
              <a:rPr lang="en-US" altLang="ko-KR" dirty="0"/>
              <a:t>8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8BBEDDD-5C55-9638-C543-464E5AD73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2019102114 </a:t>
            </a:r>
            <a:r>
              <a:rPr lang="ko-KR" altLang="en-US" dirty="0"/>
              <a:t>이륜하</a:t>
            </a:r>
          </a:p>
        </p:txBody>
      </p:sp>
    </p:spTree>
    <p:extLst>
      <p:ext uri="{BB962C8B-B14F-4D97-AF65-F5344CB8AC3E}">
        <p14:creationId xmlns:p14="http://schemas.microsoft.com/office/powerpoint/2010/main" val="201328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AEB83D5-25A1-C912-0A78-CEFDD85E6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43318"/>
            <a:ext cx="8732520" cy="4425776"/>
          </a:xfrm>
        </p:spPr>
        <p:txBody>
          <a:bodyPr>
            <a:normAutofit/>
          </a:bodyPr>
          <a:lstStyle/>
          <a:p>
            <a:pPr marL="0" indent="0" algn="ctr" latinLnBrk="0">
              <a:buNone/>
            </a:pPr>
            <a:endParaRPr lang="en-US" altLang="ko-KR" dirty="0" smtClean="0">
              <a:latin typeface="+mj-ea"/>
              <a:ea typeface="+mj-ea"/>
            </a:endParaRPr>
          </a:p>
          <a:p>
            <a:pPr marL="0" indent="0" algn="ctr" latinLnBrk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marL="0" indent="0" algn="ctr" latinLnBrk="0">
              <a:buNone/>
            </a:pPr>
            <a:endParaRPr lang="en-US" altLang="ko-KR" dirty="0" smtClean="0">
              <a:latin typeface="+mj-ea"/>
              <a:ea typeface="+mj-ea"/>
            </a:endParaRPr>
          </a:p>
          <a:p>
            <a:pPr marL="0" indent="0" algn="ctr" latinLnBrk="0">
              <a:buNone/>
            </a:pPr>
            <a:r>
              <a:rPr lang="ko-KR" altLang="en-US" sz="4000" dirty="0" smtClean="0">
                <a:latin typeface="+mj-ea"/>
                <a:ea typeface="+mj-ea"/>
              </a:rPr>
              <a:t>생태계 모델링을 위한 기초 연구</a:t>
            </a:r>
            <a:endParaRPr lang="en-US" altLang="ko-KR" sz="4000" dirty="0" smtClean="0">
              <a:latin typeface="+mj-ea"/>
              <a:ea typeface="+mj-ea"/>
            </a:endParaRPr>
          </a:p>
          <a:p>
            <a:pPr marL="0" indent="0" algn="ctr" latinLnBrk="0">
              <a:buNone/>
            </a:pPr>
            <a:r>
              <a:rPr lang="en-US" altLang="ko-KR" dirty="0" smtClean="0">
                <a:latin typeface="+mj-ea"/>
                <a:ea typeface="+mj-ea"/>
              </a:rPr>
              <a:t>1995. 11. 30</a:t>
            </a:r>
          </a:p>
          <a:p>
            <a:pPr marL="0" indent="0" algn="ctr" latinLnBrk="0">
              <a:buNone/>
            </a:pPr>
            <a:r>
              <a:rPr lang="ko-KR" altLang="en-US" dirty="0" smtClean="0">
                <a:latin typeface="+mj-ea"/>
                <a:ea typeface="+mj-ea"/>
              </a:rPr>
              <a:t>한국해양연구소 유신재</a:t>
            </a:r>
            <a:endParaRPr lang="en-US" altLang="ko-KR" dirty="0">
              <a:latin typeface="+mj-ea"/>
              <a:ea typeface="+mj-ea"/>
            </a:endParaRPr>
          </a:p>
          <a:p>
            <a:pPr latinLnBrk="0"/>
            <a:endParaRPr lang="en-US" altLang="ko-KR" dirty="0">
              <a:latin typeface="+mj-ea"/>
              <a:ea typeface="+mj-ea"/>
            </a:endParaRPr>
          </a:p>
          <a:p>
            <a:pPr marL="0" indent="0" latinLnBrk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latinLnBrk="0"/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1322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5DFC454-7398-B57F-8D33-A84320D50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173"/>
          </a:xfrm>
        </p:spPr>
        <p:txBody>
          <a:bodyPr>
            <a:normAutofit/>
          </a:bodyPr>
          <a:lstStyle/>
          <a:p>
            <a:r>
              <a:rPr lang="ko-KR" altLang="en-US" dirty="0"/>
              <a:t>생태계 모델링을 위한 기초 연구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AEB83D5-25A1-C912-0A78-CEFDD85E6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43318"/>
            <a:ext cx="10058400" cy="4425776"/>
          </a:xfrm>
        </p:spPr>
        <p:txBody>
          <a:bodyPr>
            <a:normAutofit/>
          </a:bodyPr>
          <a:lstStyle/>
          <a:p>
            <a:pPr latinLnBrk="0"/>
            <a:r>
              <a:rPr lang="ko-KR" altLang="en-US" dirty="0" smtClean="0">
                <a:latin typeface="+mj-ea"/>
                <a:ea typeface="+mj-ea"/>
              </a:rPr>
              <a:t>고려 대상</a:t>
            </a:r>
            <a:endParaRPr lang="en-US" altLang="ko-KR" dirty="0" smtClean="0">
              <a:latin typeface="+mj-ea"/>
              <a:ea typeface="+mj-ea"/>
            </a:endParaRPr>
          </a:p>
          <a:p>
            <a:pPr latinLnBrk="0"/>
            <a:endParaRPr lang="en-US" altLang="ko-KR" dirty="0">
              <a:latin typeface="+mj-ea"/>
              <a:ea typeface="+mj-ea"/>
            </a:endParaRPr>
          </a:p>
          <a:p>
            <a:pPr latinLnBrk="0"/>
            <a:endParaRPr lang="en-US" altLang="ko-KR" dirty="0">
              <a:latin typeface="+mj-ea"/>
              <a:ea typeface="+mj-ea"/>
            </a:endParaRPr>
          </a:p>
          <a:p>
            <a:pPr marL="0" indent="0" latinLnBrk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latinLnBrk="0"/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5058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5DFC454-7398-B57F-8D33-A84320D50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17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설계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AEB83D5-25A1-C912-0A78-CEFDD85E6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43318"/>
            <a:ext cx="10058400" cy="4425776"/>
          </a:xfrm>
        </p:spPr>
        <p:txBody>
          <a:bodyPr>
            <a:normAutofit fontScale="85000" lnSpcReduction="20000"/>
          </a:bodyPr>
          <a:lstStyle/>
          <a:p>
            <a:pPr latinLnBrk="0"/>
            <a:r>
              <a:rPr lang="ko-KR" altLang="en-US" dirty="0" smtClean="0">
                <a:latin typeface="+mj-ea"/>
                <a:ea typeface="+mj-ea"/>
              </a:rPr>
              <a:t>고려 대상</a:t>
            </a:r>
            <a:endParaRPr lang="en-US" altLang="ko-KR" dirty="0" smtClean="0">
              <a:latin typeface="+mj-ea"/>
              <a:ea typeface="+mj-ea"/>
            </a:endParaRPr>
          </a:p>
          <a:p>
            <a:pPr lvl="1" latinLnBrk="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개체군 간의 포식</a:t>
            </a:r>
            <a:r>
              <a:rPr lang="en-US" altLang="ko-KR" dirty="0" smtClean="0">
                <a:latin typeface="+mj-ea"/>
                <a:ea typeface="+mj-ea"/>
              </a:rPr>
              <a:t>-</a:t>
            </a:r>
            <a:r>
              <a:rPr lang="ko-KR" altLang="en-US" dirty="0" err="1" smtClean="0">
                <a:latin typeface="+mj-ea"/>
                <a:ea typeface="+mj-ea"/>
              </a:rPr>
              <a:t>피식</a:t>
            </a:r>
            <a:r>
              <a:rPr lang="ko-KR" altLang="en-US" dirty="0" smtClean="0">
                <a:latin typeface="+mj-ea"/>
                <a:ea typeface="+mj-ea"/>
              </a:rPr>
              <a:t> 관계</a:t>
            </a:r>
            <a:endParaRPr lang="en-US" altLang="ko-KR" dirty="0" smtClean="0">
              <a:latin typeface="+mj-ea"/>
              <a:ea typeface="+mj-ea"/>
            </a:endParaRPr>
          </a:p>
          <a:p>
            <a:pPr lvl="1" latinLnBrk="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포식자로 인한 개체군 </a:t>
            </a:r>
            <a:r>
              <a:rPr lang="ko-KR" altLang="en-US" dirty="0" err="1" smtClean="0">
                <a:latin typeface="+mj-ea"/>
                <a:ea typeface="+mj-ea"/>
              </a:rPr>
              <a:t>성장율</a:t>
            </a:r>
            <a:endParaRPr lang="en-US" altLang="ko-KR" dirty="0" smtClean="0">
              <a:latin typeface="+mj-ea"/>
              <a:ea typeface="+mj-ea"/>
            </a:endParaRPr>
          </a:p>
          <a:p>
            <a:pPr lvl="1" latinLnBrk="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전체 생태계에서 군집 비율</a:t>
            </a:r>
            <a:endParaRPr lang="en-US" altLang="ko-KR" dirty="0" smtClean="0">
              <a:latin typeface="+mj-ea"/>
              <a:ea typeface="+mj-ea"/>
            </a:endParaRPr>
          </a:p>
          <a:p>
            <a:pPr lvl="1" latinLnBrk="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j-ea"/>
                <a:ea typeface="+mj-ea"/>
              </a:rPr>
              <a:t>종내경쟁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r>
              <a:rPr lang="ko-KR" altLang="en-US" dirty="0" err="1" smtClean="0">
                <a:latin typeface="+mj-ea"/>
                <a:ea typeface="+mj-ea"/>
              </a:rPr>
              <a:t>종외경쟁</a:t>
            </a:r>
            <a:endParaRPr lang="en-US" altLang="ko-KR" dirty="0">
              <a:latin typeface="+mj-ea"/>
              <a:ea typeface="+mj-ea"/>
            </a:endParaRPr>
          </a:p>
          <a:p>
            <a:pPr latinLnBrk="0"/>
            <a:endParaRPr lang="en-US" altLang="ko-KR" dirty="0" smtClean="0">
              <a:latin typeface="+mj-ea"/>
              <a:ea typeface="+mj-ea"/>
            </a:endParaRPr>
          </a:p>
          <a:p>
            <a:pPr latinLnBrk="0"/>
            <a:r>
              <a:rPr lang="ko-KR" altLang="en-US" dirty="0" smtClean="0">
                <a:latin typeface="+mj-ea"/>
                <a:ea typeface="+mj-ea"/>
              </a:rPr>
              <a:t>제외 대상</a:t>
            </a:r>
            <a:endParaRPr lang="en-US" altLang="ko-KR" dirty="0" smtClean="0">
              <a:latin typeface="+mj-ea"/>
              <a:ea typeface="+mj-ea"/>
            </a:endParaRPr>
          </a:p>
          <a:p>
            <a:pPr lvl="1" latinLnBrk="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기후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r>
              <a:rPr lang="ko-KR" altLang="en-US" dirty="0" smtClean="0">
                <a:latin typeface="+mj-ea"/>
                <a:ea typeface="+mj-ea"/>
              </a:rPr>
              <a:t>계절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r>
              <a:rPr lang="ko-KR" altLang="en-US" dirty="0" smtClean="0">
                <a:latin typeface="+mj-ea"/>
                <a:ea typeface="+mj-ea"/>
              </a:rPr>
              <a:t>지형 변화 등 </a:t>
            </a:r>
            <a:endParaRPr lang="en-US" altLang="ko-KR" dirty="0" smtClean="0">
              <a:latin typeface="+mj-ea"/>
              <a:ea typeface="+mj-ea"/>
            </a:endParaRPr>
          </a:p>
          <a:p>
            <a:pPr lvl="1" latinLnBrk="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식물의 종류 </a:t>
            </a:r>
            <a:r>
              <a:rPr lang="en-US" altLang="ko-KR" dirty="0" smtClean="0">
                <a:latin typeface="+mj-ea"/>
                <a:ea typeface="+mj-ea"/>
              </a:rPr>
              <a:t>(</a:t>
            </a:r>
            <a:r>
              <a:rPr lang="ko-KR" altLang="en-US" dirty="0" smtClean="0">
                <a:latin typeface="+mj-ea"/>
                <a:ea typeface="+mj-ea"/>
              </a:rPr>
              <a:t>초식동물의 먹이 선호도</a:t>
            </a:r>
            <a:r>
              <a:rPr lang="en-US" altLang="ko-KR" dirty="0" smtClean="0">
                <a:latin typeface="+mj-ea"/>
                <a:ea typeface="+mj-ea"/>
              </a:rPr>
              <a:t>), </a:t>
            </a:r>
            <a:r>
              <a:rPr lang="ko-KR" altLang="en-US" dirty="0" smtClean="0">
                <a:latin typeface="+mj-ea"/>
                <a:ea typeface="+mj-ea"/>
              </a:rPr>
              <a:t>식물의 생태 </a:t>
            </a:r>
            <a:r>
              <a:rPr lang="en-US" altLang="ko-KR" dirty="0" smtClean="0">
                <a:latin typeface="+mj-ea"/>
                <a:ea typeface="+mj-ea"/>
              </a:rPr>
              <a:t>(</a:t>
            </a:r>
            <a:r>
              <a:rPr lang="ko-KR" altLang="en-US" dirty="0" smtClean="0">
                <a:latin typeface="+mj-ea"/>
                <a:ea typeface="+mj-ea"/>
              </a:rPr>
              <a:t>자라는 조건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  <a:endParaRPr lang="en-US" altLang="ko-KR" dirty="0" smtClean="0">
              <a:latin typeface="+mj-ea"/>
              <a:ea typeface="+mj-ea"/>
            </a:endParaRPr>
          </a:p>
          <a:p>
            <a:pPr lvl="1" latinLnBrk="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동물의 유전자 변화</a:t>
            </a:r>
            <a:endParaRPr lang="en-US" altLang="ko-KR" dirty="0" smtClean="0">
              <a:latin typeface="+mj-ea"/>
              <a:ea typeface="+mj-ea"/>
            </a:endParaRPr>
          </a:p>
          <a:p>
            <a:pPr lvl="1" latinLnBrk="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포식</a:t>
            </a:r>
            <a:r>
              <a:rPr lang="en-US" altLang="ko-KR" dirty="0" smtClean="0">
                <a:latin typeface="+mj-ea"/>
                <a:ea typeface="+mj-ea"/>
              </a:rPr>
              <a:t>-</a:t>
            </a:r>
            <a:r>
              <a:rPr lang="ko-KR" altLang="en-US" dirty="0" err="1" smtClean="0">
                <a:latin typeface="+mj-ea"/>
                <a:ea typeface="+mj-ea"/>
              </a:rPr>
              <a:t>피식</a:t>
            </a:r>
            <a:r>
              <a:rPr lang="ko-KR" altLang="en-US" dirty="0" smtClean="0">
                <a:latin typeface="+mj-ea"/>
                <a:ea typeface="+mj-ea"/>
              </a:rPr>
              <a:t> 이외의 개체군 관계 </a:t>
            </a:r>
            <a:r>
              <a:rPr lang="en-US" altLang="ko-KR" dirty="0" smtClean="0">
                <a:latin typeface="+mj-ea"/>
                <a:ea typeface="+mj-ea"/>
              </a:rPr>
              <a:t>(</a:t>
            </a:r>
            <a:r>
              <a:rPr lang="ko-KR" altLang="en-US" dirty="0" smtClean="0">
                <a:latin typeface="+mj-ea"/>
                <a:ea typeface="+mj-ea"/>
              </a:rPr>
              <a:t>기생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r>
              <a:rPr lang="ko-KR" altLang="en-US" dirty="0" smtClean="0">
                <a:latin typeface="+mj-ea"/>
                <a:ea typeface="+mj-ea"/>
              </a:rPr>
              <a:t>공생 등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</a:p>
          <a:p>
            <a:pPr lvl="1" latinLnBrk="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분해</a:t>
            </a:r>
            <a:r>
              <a:rPr lang="ko-KR" altLang="en-US" dirty="0">
                <a:latin typeface="+mj-ea"/>
                <a:ea typeface="+mj-ea"/>
              </a:rPr>
              <a:t>자</a:t>
            </a:r>
            <a:endParaRPr lang="en-US" altLang="ko-KR" dirty="0" smtClean="0">
              <a:latin typeface="+mj-ea"/>
              <a:ea typeface="+mj-ea"/>
            </a:endParaRPr>
          </a:p>
          <a:p>
            <a:pPr marL="0" indent="0" latinLnBrk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latinLnBrk="0"/>
            <a:r>
              <a:rPr lang="ko-KR" altLang="en-US" dirty="0" smtClean="0">
                <a:latin typeface="+mj-ea"/>
                <a:ea typeface="+mj-ea"/>
              </a:rPr>
              <a:t>에너지나 물질의 흐름 등을 고려하는 생태계 생태학보다는</a:t>
            </a:r>
            <a:r>
              <a:rPr lang="en-US" altLang="ko-KR" dirty="0" smtClean="0">
                <a:latin typeface="+mj-ea"/>
                <a:ea typeface="+mj-ea"/>
              </a:rPr>
              <a:t/>
            </a:r>
            <a:br>
              <a:rPr lang="en-US" altLang="ko-KR" dirty="0" smtClean="0">
                <a:latin typeface="+mj-ea"/>
                <a:ea typeface="+mj-ea"/>
              </a:rPr>
            </a:br>
            <a:r>
              <a:rPr lang="ko-KR" altLang="en-US" dirty="0" smtClean="0">
                <a:latin typeface="+mj-ea"/>
                <a:ea typeface="+mj-ea"/>
              </a:rPr>
              <a:t>각 개체들 간의 포식관계를 조명하는 군집 생태학적 접근에 가까움</a:t>
            </a:r>
            <a:endParaRPr lang="en-US" altLang="ko-KR" dirty="0">
              <a:latin typeface="+mj-ea"/>
              <a:ea typeface="+mj-ea"/>
            </a:endParaRPr>
          </a:p>
          <a:p>
            <a:pPr latinLnBrk="0"/>
            <a:endParaRPr lang="en-US" altLang="ko-KR" dirty="0">
              <a:latin typeface="+mj-ea"/>
              <a:ea typeface="+mj-ea"/>
            </a:endParaRPr>
          </a:p>
          <a:p>
            <a:pPr latinLnBrk="0"/>
            <a:endParaRPr lang="en-US" altLang="ko-KR" dirty="0">
              <a:latin typeface="+mj-ea"/>
              <a:ea typeface="+mj-ea"/>
            </a:endParaRPr>
          </a:p>
          <a:p>
            <a:pPr marL="0" indent="0" latinLnBrk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latinLnBrk="0"/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4816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5DFC454-7398-B57F-8D33-A84320D50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17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설계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AEB83D5-25A1-C912-0A78-CEFDD85E6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43318"/>
            <a:ext cx="10058400" cy="4425776"/>
          </a:xfrm>
        </p:spPr>
        <p:txBody>
          <a:bodyPr>
            <a:normAutofit/>
          </a:bodyPr>
          <a:lstStyle/>
          <a:p>
            <a:pPr latinLnBrk="0"/>
            <a:r>
              <a:rPr lang="ko-KR" altLang="en-US" dirty="0" smtClean="0">
                <a:latin typeface="+mj-ea"/>
                <a:ea typeface="+mj-ea"/>
              </a:rPr>
              <a:t>군집 비율</a:t>
            </a:r>
            <a:endParaRPr lang="en-US" altLang="ko-KR" dirty="0" smtClean="0">
              <a:latin typeface="+mj-ea"/>
              <a:ea typeface="+mj-ea"/>
            </a:endParaRPr>
          </a:p>
          <a:p>
            <a:pPr latinLnBrk="0"/>
            <a:r>
              <a:rPr lang="ko-KR" altLang="en-US" dirty="0" smtClean="0">
                <a:latin typeface="+mj-ea"/>
                <a:ea typeface="+mj-ea"/>
              </a:rPr>
              <a:t>생태계 전체의 개체들을 전부 저장한 </a:t>
            </a:r>
            <a:r>
              <a:rPr lang="en-US" altLang="ko-KR" dirty="0" smtClean="0">
                <a:latin typeface="+mj-ea"/>
                <a:ea typeface="+mj-ea"/>
              </a:rPr>
              <a:t>ecosystem manager</a:t>
            </a:r>
          </a:p>
          <a:p>
            <a:pPr latinLnBrk="0"/>
            <a:r>
              <a:rPr lang="ko-KR" altLang="en-US" dirty="0" smtClean="0">
                <a:latin typeface="+mj-ea"/>
                <a:ea typeface="+mj-ea"/>
              </a:rPr>
              <a:t>각 개체들의 수를 </a:t>
            </a:r>
            <a:r>
              <a:rPr lang="en-US" altLang="ko-KR" dirty="0" smtClean="0">
                <a:latin typeface="+mj-ea"/>
                <a:ea typeface="+mj-ea"/>
              </a:rPr>
              <a:t>UI</a:t>
            </a:r>
            <a:r>
              <a:rPr lang="ko-KR" altLang="en-US" dirty="0" smtClean="0">
                <a:latin typeface="+mj-ea"/>
                <a:ea typeface="+mj-ea"/>
              </a:rPr>
              <a:t>에 그래프로 표시</a:t>
            </a:r>
            <a:endParaRPr lang="en-US" altLang="ko-KR" dirty="0" smtClean="0">
              <a:latin typeface="+mj-ea"/>
              <a:ea typeface="+mj-ea"/>
            </a:endParaRPr>
          </a:p>
          <a:p>
            <a:pPr latinLnBrk="0"/>
            <a:r>
              <a:rPr lang="ko-KR" altLang="en-US" dirty="0" smtClean="0">
                <a:latin typeface="+mj-ea"/>
                <a:ea typeface="+mj-ea"/>
              </a:rPr>
              <a:t>포식자에 비해 피식자의 비율이 너무 높으면 리스트에서 알맞은 개체군 유입</a:t>
            </a:r>
            <a:endParaRPr lang="en-US" altLang="ko-KR" dirty="0">
              <a:latin typeface="+mj-ea"/>
              <a:ea typeface="+mj-ea"/>
            </a:endParaRPr>
          </a:p>
          <a:p>
            <a:pPr latinLnBrk="0"/>
            <a:r>
              <a:rPr lang="ko-KR" altLang="en-US" dirty="0" smtClean="0">
                <a:latin typeface="+mj-ea"/>
                <a:ea typeface="+mj-ea"/>
              </a:rPr>
              <a:t>비율 관계는 </a:t>
            </a:r>
            <a:r>
              <a:rPr lang="en-US" altLang="ko-KR" dirty="0" smtClean="0">
                <a:latin typeface="+mj-ea"/>
                <a:ea typeface="+mj-ea"/>
              </a:rPr>
              <a:t>prey-predator </a:t>
            </a:r>
            <a:r>
              <a:rPr lang="ko-KR" altLang="en-US" dirty="0" smtClean="0">
                <a:latin typeface="+mj-ea"/>
                <a:ea typeface="+mj-ea"/>
              </a:rPr>
              <a:t>수식을 이용하고자 함</a:t>
            </a:r>
            <a:endParaRPr lang="en-US" altLang="ko-KR" dirty="0" smtClean="0">
              <a:latin typeface="+mj-ea"/>
              <a:ea typeface="+mj-ea"/>
            </a:endParaRPr>
          </a:p>
          <a:p>
            <a:pPr latinLnBrk="0"/>
            <a:endParaRPr lang="en-US" altLang="ko-KR" dirty="0">
              <a:latin typeface="+mj-ea"/>
              <a:ea typeface="+mj-ea"/>
            </a:endParaRPr>
          </a:p>
          <a:p>
            <a:pPr latinLnBrk="0"/>
            <a:r>
              <a:rPr lang="ko-KR" altLang="en-US" dirty="0" err="1" smtClean="0">
                <a:latin typeface="+mj-ea"/>
                <a:ea typeface="+mj-ea"/>
              </a:rPr>
              <a:t>맵이</a:t>
            </a:r>
            <a:r>
              <a:rPr lang="ko-KR" altLang="en-US" dirty="0" smtClean="0">
                <a:latin typeface="+mj-ea"/>
                <a:ea typeface="+mj-ea"/>
              </a:rPr>
              <a:t> 감당 가능한 개체군 비율</a:t>
            </a:r>
            <a:r>
              <a:rPr lang="en-US" altLang="ko-KR" dirty="0" smtClean="0">
                <a:latin typeface="+mj-ea"/>
                <a:ea typeface="+mj-ea"/>
              </a:rPr>
              <a:t>?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K</a:t>
            </a:r>
            <a:r>
              <a:rPr lang="ko-KR" altLang="en-US" dirty="0" smtClean="0">
                <a:latin typeface="+mj-ea"/>
                <a:ea typeface="+mj-ea"/>
              </a:rPr>
              <a:t>는 식물의 양으로 조절</a:t>
            </a:r>
            <a:endParaRPr lang="en-US" altLang="ko-KR" dirty="0" smtClean="0">
              <a:latin typeface="+mj-ea"/>
              <a:ea typeface="+mj-ea"/>
            </a:endParaRPr>
          </a:p>
          <a:p>
            <a:pPr latinLnBrk="0"/>
            <a:r>
              <a:rPr lang="ko-KR" altLang="en-US" dirty="0" smtClean="0">
                <a:latin typeface="+mj-ea"/>
                <a:ea typeface="+mj-ea"/>
              </a:rPr>
              <a:t>식물을 </a:t>
            </a:r>
            <a:r>
              <a:rPr lang="ko-KR" altLang="en-US" dirty="0" smtClean="0">
                <a:latin typeface="+mj-ea"/>
                <a:ea typeface="+mj-ea"/>
              </a:rPr>
              <a:t>생태계가 생산 가능한 에너지의 시작점으로 설정 </a:t>
            </a:r>
            <a:endParaRPr lang="en-US" altLang="ko-KR" dirty="0" smtClean="0">
              <a:latin typeface="+mj-ea"/>
              <a:ea typeface="+mj-ea"/>
            </a:endParaRPr>
          </a:p>
          <a:p>
            <a:pPr lvl="1" latinLnBrk="0"/>
            <a:r>
              <a:rPr lang="ko-KR" altLang="en-US" dirty="0" err="1" smtClean="0">
                <a:latin typeface="+mj-ea"/>
                <a:ea typeface="+mj-ea"/>
              </a:rPr>
              <a:t>랜덤하게</a:t>
            </a:r>
            <a:r>
              <a:rPr lang="ko-KR" altLang="en-US" dirty="0" smtClean="0">
                <a:latin typeface="+mj-ea"/>
                <a:ea typeface="+mj-ea"/>
              </a:rPr>
              <a:t> 뿌려지는 태양에너지와 비슷한 수준</a:t>
            </a:r>
            <a:r>
              <a:rPr lang="en-US" altLang="ko-KR" dirty="0" smtClean="0">
                <a:latin typeface="+mj-ea"/>
                <a:ea typeface="+mj-ea"/>
              </a:rPr>
              <a:t>?</a:t>
            </a:r>
          </a:p>
          <a:p>
            <a:pPr lvl="1" latinLnBrk="0"/>
            <a:r>
              <a:rPr lang="ko-KR" altLang="en-US" dirty="0" smtClean="0">
                <a:latin typeface="+mj-ea"/>
                <a:ea typeface="+mj-ea"/>
              </a:rPr>
              <a:t>최소한 한 지점에서 확산하는 방식</a:t>
            </a:r>
            <a:r>
              <a:rPr lang="en-US" altLang="ko-KR" dirty="0" smtClean="0">
                <a:latin typeface="+mj-ea"/>
                <a:ea typeface="+mj-ea"/>
              </a:rPr>
              <a:t>?</a:t>
            </a:r>
            <a:endParaRPr lang="en-US" altLang="ko-KR" dirty="0">
              <a:latin typeface="+mj-ea"/>
              <a:ea typeface="+mj-ea"/>
            </a:endParaRPr>
          </a:p>
          <a:p>
            <a:pPr marL="0" indent="0" latinLnBrk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latinLnBrk="0"/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9030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5DFC454-7398-B57F-8D33-A84320D50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17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설계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AEB83D5-25A1-C912-0A78-CEFDD85E6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43318"/>
            <a:ext cx="10058400" cy="4425776"/>
          </a:xfrm>
        </p:spPr>
        <p:txBody>
          <a:bodyPr>
            <a:normAutofit/>
          </a:bodyPr>
          <a:lstStyle/>
          <a:p>
            <a:pPr latinLnBrk="0"/>
            <a:r>
              <a:rPr lang="ko-KR" altLang="en-US" dirty="0" smtClean="0">
                <a:latin typeface="+mj-ea"/>
                <a:ea typeface="+mj-ea"/>
              </a:rPr>
              <a:t>시각화 방안</a:t>
            </a:r>
            <a:endParaRPr lang="en-US" altLang="ko-KR" dirty="0" smtClean="0">
              <a:latin typeface="+mj-ea"/>
              <a:ea typeface="+mj-ea"/>
            </a:endParaRPr>
          </a:p>
          <a:p>
            <a:pPr latinLnBrk="0"/>
            <a:endParaRPr lang="en-US" altLang="ko-KR" dirty="0">
              <a:latin typeface="+mj-ea"/>
              <a:ea typeface="+mj-ea"/>
            </a:endParaRPr>
          </a:p>
          <a:p>
            <a:pPr latinLnBrk="0"/>
            <a:r>
              <a:rPr lang="ko-KR" altLang="en-US" dirty="0" smtClean="0">
                <a:latin typeface="+mj-ea"/>
                <a:ea typeface="+mj-ea"/>
              </a:rPr>
              <a:t>논문 최대한 구현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r>
              <a:rPr lang="ko-KR" altLang="en-US" dirty="0" smtClean="0">
                <a:latin typeface="+mj-ea"/>
                <a:ea typeface="+mj-ea"/>
              </a:rPr>
              <a:t>생태계를 어떻게 시각화할지에 대한 </a:t>
            </a:r>
            <a:r>
              <a:rPr lang="ko-KR" altLang="en-US" dirty="0" smtClean="0">
                <a:latin typeface="+mj-ea"/>
                <a:ea typeface="+mj-ea"/>
              </a:rPr>
              <a:t>좋은 제안서</a:t>
            </a:r>
            <a:endParaRPr lang="en-US" altLang="ko-KR" dirty="0" smtClean="0">
              <a:latin typeface="+mj-ea"/>
              <a:ea typeface="+mj-ea"/>
            </a:endParaRPr>
          </a:p>
          <a:p>
            <a:pPr latinLnBrk="0"/>
            <a:r>
              <a:rPr lang="ko-KR" altLang="en-US" dirty="0" smtClean="0">
                <a:latin typeface="+mj-ea"/>
                <a:ea typeface="+mj-ea"/>
              </a:rPr>
              <a:t>그 위에 다양한 논문에서 발췌한 아이디어를 쌓아가고자 함</a:t>
            </a:r>
            <a:endParaRPr lang="en-US" altLang="ko-KR" dirty="0">
              <a:latin typeface="+mj-ea"/>
              <a:ea typeface="+mj-ea"/>
            </a:endParaRPr>
          </a:p>
          <a:p>
            <a:pPr marL="0" indent="0" latinLnBrk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latinLnBrk="0"/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38372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5DFC454-7398-B57F-8D33-A84320D50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17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설계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AEB83D5-25A1-C912-0A78-CEFDD85E6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43318"/>
            <a:ext cx="10058400" cy="4425776"/>
          </a:xfrm>
        </p:spPr>
        <p:txBody>
          <a:bodyPr>
            <a:normAutofit/>
          </a:bodyPr>
          <a:lstStyle/>
          <a:p>
            <a:pPr latinLnBrk="0"/>
            <a:r>
              <a:rPr lang="ko-KR" altLang="en-US" dirty="0" smtClean="0">
                <a:latin typeface="+mj-ea"/>
                <a:ea typeface="+mj-ea"/>
              </a:rPr>
              <a:t>시각화 방안 </a:t>
            </a:r>
            <a:r>
              <a:rPr lang="en-US" altLang="ko-KR" dirty="0" smtClean="0">
                <a:latin typeface="+mj-ea"/>
                <a:ea typeface="+mj-ea"/>
              </a:rPr>
              <a:t>(</a:t>
            </a:r>
            <a:r>
              <a:rPr lang="ko-KR" altLang="en-US" dirty="0" smtClean="0">
                <a:latin typeface="+mj-ea"/>
                <a:ea typeface="+mj-ea"/>
              </a:rPr>
              <a:t>최종 결과물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게임 외적 시점에서 플레이어의 결과에 따라 실제 비율이 어떻게 달라질지 조명</a:t>
            </a:r>
            <a:endParaRPr lang="en-US" altLang="ko-KR" dirty="0">
              <a:latin typeface="+mj-ea"/>
              <a:ea typeface="+mj-ea"/>
            </a:endParaRPr>
          </a:p>
          <a:p>
            <a:pPr latinLnBrk="0"/>
            <a:endParaRPr lang="en-US" altLang="ko-KR" dirty="0">
              <a:latin typeface="+mj-ea"/>
              <a:ea typeface="+mj-ea"/>
            </a:endParaRPr>
          </a:p>
          <a:p>
            <a:pPr marL="0" indent="0" latinLnBrk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latinLnBrk="0"/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2902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5DFC454-7398-B57F-8D33-A84320D50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17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설계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AEB83D5-25A1-C912-0A78-CEFDD85E6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43318"/>
            <a:ext cx="10058400" cy="4425776"/>
          </a:xfrm>
        </p:spPr>
        <p:txBody>
          <a:bodyPr>
            <a:normAutofit/>
          </a:bodyPr>
          <a:lstStyle/>
          <a:p>
            <a:pPr latinLnBrk="0"/>
            <a:r>
              <a:rPr lang="ko-KR" altLang="en-US" dirty="0" smtClean="0">
                <a:latin typeface="+mj-ea"/>
                <a:ea typeface="+mj-ea"/>
              </a:rPr>
              <a:t>시각화 방안 </a:t>
            </a:r>
            <a:r>
              <a:rPr lang="en-US" altLang="ko-KR" dirty="0" smtClean="0">
                <a:latin typeface="+mj-ea"/>
                <a:ea typeface="+mj-ea"/>
              </a:rPr>
              <a:t>(</a:t>
            </a:r>
            <a:r>
              <a:rPr lang="ko-KR" altLang="en-US" dirty="0" smtClean="0">
                <a:latin typeface="+mj-ea"/>
                <a:ea typeface="+mj-ea"/>
              </a:rPr>
              <a:t>최종 결과물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j-ea"/>
                <a:ea typeface="+mj-ea"/>
              </a:rPr>
              <a:t>1</a:t>
            </a:r>
            <a:r>
              <a:rPr lang="ko-KR" altLang="en-US" dirty="0" smtClean="0">
                <a:latin typeface="+mj-ea"/>
                <a:ea typeface="+mj-ea"/>
              </a:rPr>
              <a:t>인칭 시점에서 플레이어가 특정 동물을 많이 죽이면</a:t>
            </a:r>
            <a:r>
              <a:rPr lang="en-US" altLang="ko-KR" dirty="0" smtClean="0">
                <a:latin typeface="+mj-ea"/>
                <a:ea typeface="+mj-ea"/>
              </a:rPr>
              <a:t/>
            </a:r>
            <a:br>
              <a:rPr lang="en-US" altLang="ko-KR" dirty="0" smtClean="0">
                <a:latin typeface="+mj-ea"/>
                <a:ea typeface="+mj-ea"/>
              </a:rPr>
            </a:br>
            <a:r>
              <a:rPr lang="ko-KR" altLang="en-US" dirty="0" smtClean="0">
                <a:latin typeface="+mj-ea"/>
                <a:ea typeface="+mj-ea"/>
              </a:rPr>
              <a:t>동물군에 유의미한 변화가 생기는 것을 목격</a:t>
            </a:r>
            <a:endParaRPr lang="en-US" altLang="ko-KR" dirty="0">
              <a:latin typeface="+mj-ea"/>
              <a:ea typeface="+mj-ea"/>
            </a:endParaRPr>
          </a:p>
          <a:p>
            <a:pPr marL="0" indent="0" latinLnBrk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latinLnBrk="0"/>
            <a:endParaRPr lang="en-US" altLang="ko-KR" dirty="0">
              <a:latin typeface="+mj-ea"/>
              <a:ea typeface="+mj-ea"/>
            </a:endParaRPr>
          </a:p>
          <a:p>
            <a:pPr marL="0" indent="0" latinLnBrk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latinLnBrk="0"/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259" y="2842668"/>
            <a:ext cx="6490920" cy="324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4246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5DFC454-7398-B57F-8D33-A84320D50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17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참조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AEB83D5-25A1-C912-0A78-CEFDD85E6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43318"/>
            <a:ext cx="10058400" cy="4425776"/>
          </a:xfrm>
        </p:spPr>
        <p:txBody>
          <a:bodyPr>
            <a:normAutofit/>
          </a:bodyPr>
          <a:lstStyle/>
          <a:p>
            <a:pPr latinLnBrk="0"/>
            <a:r>
              <a:rPr lang="ko-KR" altLang="en-US" dirty="0" smtClean="0">
                <a:latin typeface="+mj-ea"/>
                <a:ea typeface="+mj-ea"/>
              </a:rPr>
              <a:t>현재까지</a:t>
            </a:r>
            <a:endParaRPr lang="en-US" altLang="ko-KR" dirty="0" smtClean="0">
              <a:latin typeface="+mj-ea"/>
              <a:ea typeface="+mj-ea"/>
            </a:endParaRPr>
          </a:p>
          <a:p>
            <a:pPr latinLnBrk="0"/>
            <a:r>
              <a:rPr lang="ko-KR" altLang="en-US" dirty="0">
                <a:latin typeface="+mj-ea"/>
                <a:ea typeface="+mj-ea"/>
              </a:rPr>
              <a:t>생태계 모델링을 위한 기초 </a:t>
            </a:r>
            <a:r>
              <a:rPr lang="ko-KR" altLang="en-US" dirty="0" smtClean="0">
                <a:latin typeface="+mj-ea"/>
                <a:ea typeface="+mj-ea"/>
              </a:rPr>
              <a:t>연구 </a:t>
            </a:r>
            <a:r>
              <a:rPr lang="en-US" altLang="ko-KR" dirty="0" smtClean="0">
                <a:latin typeface="+mj-ea"/>
                <a:ea typeface="+mj-ea"/>
              </a:rPr>
              <a:t>/ 1995</a:t>
            </a:r>
            <a:r>
              <a:rPr lang="en-US" altLang="ko-KR" dirty="0">
                <a:latin typeface="+mj-ea"/>
                <a:ea typeface="+mj-ea"/>
              </a:rPr>
              <a:t>. 11. </a:t>
            </a:r>
            <a:r>
              <a:rPr lang="en-US" altLang="ko-KR" dirty="0" smtClean="0">
                <a:latin typeface="+mj-ea"/>
                <a:ea typeface="+mj-ea"/>
              </a:rPr>
              <a:t>30 / </a:t>
            </a:r>
            <a:r>
              <a:rPr lang="ko-KR" altLang="en-US" dirty="0" smtClean="0">
                <a:latin typeface="+mj-ea"/>
                <a:ea typeface="+mj-ea"/>
              </a:rPr>
              <a:t>한국해양연구소 </a:t>
            </a:r>
            <a:r>
              <a:rPr lang="ko-KR" altLang="en-US" dirty="0">
                <a:latin typeface="+mj-ea"/>
                <a:ea typeface="+mj-ea"/>
              </a:rPr>
              <a:t>유신재</a:t>
            </a:r>
          </a:p>
          <a:p>
            <a:pPr latinLnBrk="0"/>
            <a:endParaRPr lang="en-US" altLang="ko-KR" dirty="0" smtClean="0">
              <a:latin typeface="+mj-ea"/>
              <a:ea typeface="+mj-ea"/>
            </a:endParaRPr>
          </a:p>
          <a:p>
            <a:pPr latinLnBrk="0"/>
            <a:endParaRPr lang="en-US" altLang="ko-KR" dirty="0" smtClean="0">
              <a:latin typeface="+mj-ea"/>
              <a:ea typeface="+mj-ea"/>
            </a:endParaRPr>
          </a:p>
          <a:p>
            <a:pPr latinLnBrk="0"/>
            <a:endParaRPr lang="en-US" altLang="ko-KR" dirty="0">
              <a:latin typeface="+mj-ea"/>
              <a:ea typeface="+mj-ea"/>
            </a:endParaRPr>
          </a:p>
          <a:p>
            <a:pPr latinLnBrk="0"/>
            <a:endParaRPr lang="en-US" altLang="ko-KR" dirty="0">
              <a:latin typeface="+mj-ea"/>
              <a:ea typeface="+mj-ea"/>
            </a:endParaRPr>
          </a:p>
          <a:p>
            <a:pPr latinLnBrk="0"/>
            <a:endParaRPr lang="en-US" altLang="ko-KR" dirty="0">
              <a:latin typeface="+mj-ea"/>
              <a:ea typeface="+mj-ea"/>
            </a:endParaRPr>
          </a:p>
          <a:p>
            <a:pPr marL="0" indent="0" latinLnBrk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latinLnBrk="0"/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69945961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2459</TotalTime>
  <Words>222</Words>
  <Application>Microsoft Office PowerPoint</Application>
  <PresentationFormat>사용자 지정</PresentationFormat>
  <Paragraphs>63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패싯</vt:lpstr>
      <vt:lpstr>졸업논문 8주차</vt:lpstr>
      <vt:lpstr>PowerPoint 프레젠테이션</vt:lpstr>
      <vt:lpstr>생태계 모델링을 위한 기초 연구</vt:lpstr>
      <vt:lpstr>설계</vt:lpstr>
      <vt:lpstr>설계</vt:lpstr>
      <vt:lpstr>설계</vt:lpstr>
      <vt:lpstr>설계</vt:lpstr>
      <vt:lpstr>설계</vt:lpstr>
      <vt:lpstr>참조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륜하</dc:creator>
  <cp:lastModifiedBy>Rune</cp:lastModifiedBy>
  <cp:revision>115</cp:revision>
  <dcterms:created xsi:type="dcterms:W3CDTF">2022-09-24T12:13:24Z</dcterms:created>
  <dcterms:modified xsi:type="dcterms:W3CDTF">2022-10-21T06:14:29Z</dcterms:modified>
</cp:coreProperties>
</file>