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3"/>
    <p:sldId id="263" r:id="rId4"/>
    <p:sldId id="276" r:id="rId5"/>
    <p:sldId id="310" r:id="rId6"/>
    <p:sldId id="410" r:id="rId7"/>
    <p:sldId id="278" r:id="rId8"/>
    <p:sldId id="312" r:id="rId9"/>
    <p:sldId id="314" r:id="rId10"/>
    <p:sldId id="315" r:id="rId11"/>
    <p:sldId id="279" r:id="rId12"/>
    <p:sldId id="281" r:id="rId13"/>
    <p:sldId id="282" r:id="rId14"/>
    <p:sldId id="342" r:id="rId15"/>
    <p:sldId id="283" r:id="rId16"/>
    <p:sldId id="284" r:id="rId17"/>
    <p:sldId id="280" r:id="rId18"/>
    <p:sldId id="307" r:id="rId19"/>
    <p:sldId id="388" r:id="rId20"/>
    <p:sldId id="389" r:id="rId21"/>
    <p:sldId id="277" r:id="rId22"/>
    <p:sldId id="368" r:id="rId23"/>
    <p:sldId id="285" r:id="rId24"/>
    <p:sldId id="286" r:id="rId25"/>
    <p:sldId id="287" r:id="rId26"/>
    <p:sldId id="288" r:id="rId27"/>
    <p:sldId id="289" r:id="rId28"/>
    <p:sldId id="290" r:id="rId29"/>
    <p:sldId id="302" r:id="rId30"/>
    <p:sldId id="303" r:id="rId31"/>
    <p:sldId id="305" r:id="rId32"/>
    <p:sldId id="304" r:id="rId33"/>
    <p:sldId id="306" r:id="rId34"/>
    <p:sldId id="343" r:id="rId35"/>
    <p:sldId id="316" r:id="rId36"/>
    <p:sldId id="336" r:id="rId37"/>
    <p:sldId id="337" r:id="rId38"/>
    <p:sldId id="339" r:id="rId39"/>
    <p:sldId id="340" r:id="rId40"/>
    <p:sldId id="411"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5" d="100"/>
          <a:sy n="85" d="100"/>
        </p:scale>
        <p:origin x="-1122" y="-84"/>
      </p:cViewPr>
      <p:guideLst>
        <p:guide orient="horz" pos="2146"/>
        <p:guide pos="288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页眉占位符 4"/>
          <p:cNvSpPr>
            <a:spLocks noGrp="1"/>
          </p:cNvSpPr>
          <p:nvPr>
            <p:ph type="hdr" sz="quarter" idx="10"/>
          </p:nvPr>
        </p:nvSpPr>
        <p:spPr/>
        <p:txBody>
          <a:bodyPr/>
          <a:lstStyle/>
          <a:p>
            <a:r>
              <a:rPr lang="zh-CN" altLang="en-US" smtClean="0"/>
              <a:t>济南金迪知识产权代理有限公司</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hyperlink" Target="http://www.patentstar.cn/my/frmPatDetails.aspx?Id=2AAA3CBA5EAAEIHA4DAA7EDA9DID9HBH9FGG9BGFCIHA9EDF&amp;xy=15104095&amp;qy=%20(%E4%BA%91%E6%9C%8D%E5%8A%A1%E6%96%B9%E6%B3%95/AB+%E4%BA%91%E6%9C%8D%E5%8A%A1%E6%96%B9%E6%B3%95/CL+%E4%BA%91%E6%9C%8D%E5%8A%A1%E6%96%B9%E6%B3%95/TI+%E4%BA%91%E6%9C%8D%E5%8A%A1%E6%96%B9%E6%B3%95/IN+%E4%BA%91%E6%9C%8D%E5%8A%A1%E6%96%B9%E6%B3%95/PA+%E4%BA%91%E6%9C%8D%E5%8A%A1%E6%96%B9%E6%B3%95/AT+%E4%BA%91%E6%9C%8D%E5%8A%A1%E6%96%B9%E6%B3%95/DZ)" TargetMode="External"/><Relationship Id="rId1" Type="http://schemas.openxmlformats.org/officeDocument/2006/relationships/hyperlink" Target="http://www.patentstar.cn/my/frmPatDetails.aspx?Id=9BIC3ADA6CDA9ICH9DDA5FAA9IGF9BIC6CAADEHA9DHC9DFA&amp;xy=15157156&amp;qy=%20(%E6%9C%8D%E5%8A%A1%E5%99%A8/AB+%E6%9C%8D%E5%8A%A1%E5%99%A8/CL+%E6%9C%8D%E5%8A%A1%E5%99%A8/TI+%E6%9C%8D%E5%8A%A1%E5%99%A8/IN+%E6%9C%8D%E5%8A%A1%E5%99%A8/PA+%E6%9C%8D%E5%8A%A1%E5%99%A8/AT+%E6%9C%8D%E5%8A%A1%E5%99%A8/DZ)"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9.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9.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hyperlink" Target="&#19968;&#31181;&#22522;&#20110;UWB&#12289;RFID&#12289;INS&#22810;&#28304;&#32852;&#21512;&#23450;&#20301;&#25216;&#26415;&#30340;&#23450;&#20301;&#31995;&#32479;&#21450;&#23450;&#20301;&#26041;&#27861;.pdf" TargetMode="External"/><Relationship Id="rId1" Type="http://schemas.openxmlformats.org/officeDocument/2006/relationships/hyperlink" Target="&#19979;&#36733;&#36164;&#26009;&#24211;\&#26696;&#20363;.pdf" TargetMode="Externa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2714620"/>
            <a:ext cx="7772400" cy="1470025"/>
          </a:xfrm>
        </p:spPr>
        <p:txBody>
          <a:bodyPr/>
          <a:lstStyle/>
          <a:p>
            <a:r>
              <a:rPr lang="zh-CN" altLang="en-US" dirty="0" smtClean="0"/>
              <a:t>知识产权讲座（申请阶段）</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图片 3" descr="1.jpg"/>
          <p:cNvPicPr>
            <a:picLocks noChangeAspect="1"/>
          </p:cNvPicPr>
          <p:nvPr/>
        </p:nvPicPr>
        <p:blipFill>
          <a:blip r:embed="rId1" cstate="print">
            <a:lum contrast="-10000"/>
          </a:blip>
          <a:srcRect r="-697" b="37500"/>
          <a:stretch>
            <a:fillRect/>
          </a:stretch>
        </p:blipFill>
        <p:spPr>
          <a:xfrm>
            <a:off x="0" y="2407920"/>
            <a:ext cx="9288145" cy="5191125"/>
          </a:xfrm>
          <a:prstGeom prst="rect">
            <a:avLst/>
          </a:prstGeom>
        </p:spPr>
      </p:pic>
      <p:cxnSp>
        <p:nvCxnSpPr>
          <p:cNvPr id="8" name="直接连接符 7"/>
          <p:cNvCxnSpPr/>
          <p:nvPr/>
        </p:nvCxnSpPr>
        <p:spPr>
          <a:xfrm>
            <a:off x="0" y="857232"/>
            <a:ext cx="9144000" cy="1588"/>
          </a:xfrm>
          <a:prstGeom prst="line">
            <a:avLst/>
          </a:prstGeom>
          <a:ln w="31750" cmpd="sng"/>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25730" y="1243639"/>
            <a:ext cx="2714612" cy="922020"/>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altLang="zh-CN" sz="5400" b="1" cap="none" spc="0" dirty="0" smtClean="0">
                <a:ln w="50800"/>
                <a:solidFill>
                  <a:schemeClr val="tx2">
                    <a:lumMod val="60000"/>
                    <a:lumOff val="40000"/>
                  </a:schemeClr>
                </a:solidFill>
                <a:effectLst/>
                <a:latin typeface="微软雅黑" pitchFamily="34" charset="-122"/>
                <a:ea typeface="微软雅黑" pitchFamily="34" charset="-122"/>
              </a:rPr>
              <a:t>2017</a:t>
            </a:r>
            <a:endParaRPr lang="zh-CN" altLang="en-US" sz="5400" b="1" cap="none" spc="0" dirty="0">
              <a:ln w="50800"/>
              <a:solidFill>
                <a:schemeClr val="tx2">
                  <a:lumMod val="60000"/>
                  <a:lumOff val="40000"/>
                </a:schemeClr>
              </a:solidFill>
              <a:effectLst/>
              <a:latin typeface="微软雅黑" pitchFamily="34" charset="-122"/>
              <a:ea typeface="微软雅黑" pitchFamily="34" charset="-122"/>
            </a:endParaRPr>
          </a:p>
        </p:txBody>
      </p:sp>
      <p:sp>
        <p:nvSpPr>
          <p:cNvPr id="12" name="矩形 11"/>
          <p:cNvSpPr/>
          <p:nvPr/>
        </p:nvSpPr>
        <p:spPr>
          <a:xfrm>
            <a:off x="2379810" y="3475041"/>
            <a:ext cx="4297680" cy="922020"/>
          </a:xfrm>
          <a:prstGeom prst="rect">
            <a:avLst/>
          </a:prstGeom>
          <a:noFill/>
        </p:spPr>
        <p:txBody>
          <a:bodyPr wrap="none" lIns="91440" tIns="45720" rIns="91440" bIns="45720">
            <a:spAutoFit/>
          </a:bodyPr>
          <a:lstStyle/>
          <a:p>
            <a:pPr algn="ctr"/>
            <a:r>
              <a:rPr lang="zh-CN" alt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rPr>
              <a:t>专利撰写讲座</a:t>
            </a:r>
            <a:endParaRPr lang="zh-CN" alt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endParaRPr>
          </a:p>
        </p:txBody>
      </p:sp>
      <p:sp>
        <p:nvSpPr>
          <p:cNvPr id="5" name="文本框 4"/>
          <p:cNvSpPr txBox="1"/>
          <p:nvPr/>
        </p:nvSpPr>
        <p:spPr>
          <a:xfrm>
            <a:off x="5394960" y="5405755"/>
            <a:ext cx="2626360" cy="398780"/>
          </a:xfrm>
          <a:prstGeom prst="rect">
            <a:avLst/>
          </a:prstGeom>
          <a:noFill/>
        </p:spPr>
        <p:txBody>
          <a:bodyPr wrap="square" rtlCol="0">
            <a:spAutoFit/>
          </a:bodyPr>
          <a:p>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rPr>
              <a:t>主讲人：杨树云</a:t>
            </a:r>
            <a:endPar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6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r>
              <a:rPr lang="zh-CN" altLang="en-US" sz="2000" noProof="0" dirty="0">
                <a:ln>
                  <a:noFill/>
                </a:ln>
                <a:effectLst/>
                <a:uLnTx/>
                <a:uFillTx/>
                <a:latin typeface="+mj-lt"/>
                <a:ea typeface="+mj-ea"/>
                <a:cs typeface="+mj-cs"/>
                <a:sym typeface="+mn-ea"/>
              </a:rPr>
              <a:t>       </a:t>
            </a:r>
            <a:endParaRPr lang="zh-CN" altLang="en-US" sz="2000" noProof="0" dirty="0">
              <a:ln>
                <a:noFill/>
              </a:ln>
              <a:effectLst/>
              <a:uLnTx/>
              <a:uFillTx/>
              <a:latin typeface="+mj-lt"/>
              <a:ea typeface="+mj-ea"/>
              <a:cs typeface="+mj-cs"/>
              <a:sym typeface="+mn-ea"/>
            </a:endParaRPr>
          </a:p>
          <a:p>
            <a:pPr>
              <a:buNone/>
            </a:pPr>
            <a:r>
              <a:rPr lang="zh-CN" altLang="en-US" sz="2000" noProof="0" dirty="0">
                <a:ln>
                  <a:noFill/>
                </a:ln>
                <a:effectLst/>
                <a:uLnTx/>
                <a:uFillTx/>
                <a:latin typeface="+mj-lt"/>
                <a:ea typeface="+mj-ea"/>
                <a:cs typeface="+mj-cs"/>
                <a:sym typeface="+mn-ea"/>
              </a:rPr>
              <a:t>          </a:t>
            </a:r>
            <a:endParaRPr lang="zh-CN" altLang="en-US" sz="2000"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349885" y="571183"/>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zh-CN" altLang="en-US" sz="3600" spc="100" dirty="0" smtClean="0">
                <a:latin typeface="微软雅黑" pitchFamily="34" charset="-122"/>
                <a:ea typeface="微软雅黑" pitchFamily="34" charset="-122"/>
                <a:sym typeface="+mn-ea"/>
              </a:rPr>
              <a:t>1.</a:t>
            </a:r>
            <a:r>
              <a:rPr lang="en-US" altLang="zh-CN" sz="3600" spc="100" dirty="0" smtClean="0">
                <a:latin typeface="微软雅黑" pitchFamily="34" charset="-122"/>
                <a:ea typeface="微软雅黑" pitchFamily="34" charset="-122"/>
                <a:sym typeface="+mn-ea"/>
              </a:rPr>
              <a:t>3</a:t>
            </a:r>
            <a:r>
              <a:rPr lang="zh-CN" altLang="en-US" sz="3600" spc="100" dirty="0" smtClean="0">
                <a:latin typeface="微软雅黑" pitchFamily="34" charset="-122"/>
                <a:ea typeface="微软雅黑" pitchFamily="34" charset="-122"/>
                <a:sym typeface="+mn-ea"/>
              </a:rPr>
              <a:t>  专利类型</a:t>
            </a:r>
            <a:endParaRPr lang="zh-CN" altLang="en-US" sz="3600" spc="100" dirty="0" smtClean="0">
              <a:latin typeface="微软雅黑" pitchFamily="34" charset="-122"/>
              <a:ea typeface="微软雅黑"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j-lt"/>
                <a:ea typeface="+mj-ea"/>
                <a:cs typeface="+mj-cs"/>
              </a:rPr>
              <a:t>       </a:t>
            </a:r>
            <a:r>
              <a:rPr kumimoji="0" lang="zh-CN" altLang="en-US" sz="2800" b="0" i="0" u="none" strike="noStrike" kern="1200" cap="none" spc="0" normalizeH="0" baseline="0" noProof="0" dirty="0">
                <a:ln>
                  <a:noFill/>
                </a:ln>
                <a:solidFill>
                  <a:schemeClr val="tx1"/>
                </a:solidFill>
                <a:effectLst/>
                <a:uLnTx/>
                <a:uFillTx/>
                <a:latin typeface="+mj-lt"/>
                <a:ea typeface="+mj-ea"/>
                <a:cs typeface="+mj-cs"/>
              </a:rPr>
              <a:t>专利分类</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665744" y="3406388"/>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1" name="文本框 10"/>
          <p:cNvSpPr txBox="1"/>
          <p:nvPr/>
        </p:nvSpPr>
        <p:spPr>
          <a:xfrm>
            <a:off x="2145665" y="2436495"/>
            <a:ext cx="1377950" cy="398780"/>
          </a:xfrm>
          <a:prstGeom prst="rect">
            <a:avLst/>
          </a:prstGeom>
          <a:noFill/>
        </p:spPr>
        <p:txBody>
          <a:bodyPr wrap="square" rtlCol="0">
            <a:spAutoFit/>
          </a:bodyPr>
          <a:p>
            <a:r>
              <a:rPr lang="zh-CN" altLang="en-US" sz="2000">
                <a:solidFill>
                  <a:schemeClr val="bg1"/>
                </a:solidFill>
              </a:rPr>
              <a:t>专利</a:t>
            </a:r>
            <a:endParaRPr lang="zh-CN" altLang="en-US" sz="2000">
              <a:solidFill>
                <a:schemeClr val="bg1"/>
              </a:solidFill>
            </a:endParaRPr>
          </a:p>
        </p:txBody>
      </p:sp>
      <p:sp>
        <p:nvSpPr>
          <p:cNvPr id="16" name="文本框 15"/>
          <p:cNvSpPr txBox="1"/>
          <p:nvPr/>
        </p:nvSpPr>
        <p:spPr>
          <a:xfrm>
            <a:off x="4775835" y="1583055"/>
            <a:ext cx="898525" cy="398780"/>
          </a:xfrm>
          <a:prstGeom prst="rect">
            <a:avLst/>
          </a:prstGeom>
          <a:noFill/>
        </p:spPr>
        <p:txBody>
          <a:bodyPr wrap="square" rtlCol="0">
            <a:spAutoFit/>
          </a:bodyPr>
          <a:p>
            <a:r>
              <a:rPr lang="zh-CN" altLang="en-US" sz="2000">
                <a:solidFill>
                  <a:schemeClr val="bg1"/>
                </a:solidFill>
              </a:rPr>
              <a:t>发明</a:t>
            </a:r>
            <a:endParaRPr lang="zh-CN" altLang="en-US"/>
          </a:p>
        </p:txBody>
      </p:sp>
      <p:sp>
        <p:nvSpPr>
          <p:cNvPr id="21" name="文本框 20"/>
          <p:cNvSpPr txBox="1"/>
          <p:nvPr/>
        </p:nvSpPr>
        <p:spPr>
          <a:xfrm>
            <a:off x="4530725" y="2617470"/>
            <a:ext cx="944880" cy="398780"/>
          </a:xfrm>
          <a:prstGeom prst="rect">
            <a:avLst/>
          </a:prstGeom>
          <a:noFill/>
        </p:spPr>
        <p:txBody>
          <a:bodyPr wrap="none" rtlCol="0">
            <a:spAutoFit/>
          </a:bodyPr>
          <a:p>
            <a:r>
              <a:rPr lang="zh-CN" altLang="en-US" sz="2000">
                <a:solidFill>
                  <a:schemeClr val="bg1"/>
                </a:solidFill>
              </a:rPr>
              <a:t>实用型</a:t>
            </a:r>
            <a:endParaRPr lang="zh-CN" altLang="en-US"/>
          </a:p>
        </p:txBody>
      </p:sp>
      <p:sp>
        <p:nvSpPr>
          <p:cNvPr id="22" name="文本框 21"/>
          <p:cNvSpPr txBox="1"/>
          <p:nvPr/>
        </p:nvSpPr>
        <p:spPr>
          <a:xfrm>
            <a:off x="4577080" y="3793490"/>
            <a:ext cx="1198880" cy="398780"/>
          </a:xfrm>
          <a:prstGeom prst="rect">
            <a:avLst/>
          </a:prstGeom>
          <a:noFill/>
        </p:spPr>
        <p:txBody>
          <a:bodyPr wrap="none" rtlCol="0">
            <a:spAutoFit/>
          </a:bodyPr>
          <a:p>
            <a:r>
              <a:rPr lang="zh-CN" altLang="en-US" sz="2000">
                <a:solidFill>
                  <a:schemeClr val="bg1"/>
                </a:solidFill>
              </a:rPr>
              <a:t>外观设计</a:t>
            </a:r>
            <a:endParaRPr lang="zh-CN" altLang="en-US"/>
          </a:p>
        </p:txBody>
      </p:sp>
      <p:pic>
        <p:nvPicPr>
          <p:cNvPr id="9" name="图片 8" descr="未命名"/>
          <p:cNvPicPr>
            <a:picLocks noChangeAspect="1"/>
          </p:cNvPicPr>
          <p:nvPr/>
        </p:nvPicPr>
        <p:blipFill>
          <a:blip r:embed="rId1"/>
          <a:stretch>
            <a:fillRect/>
          </a:stretch>
        </p:blipFill>
        <p:spPr>
          <a:xfrm>
            <a:off x="558800" y="2128520"/>
            <a:ext cx="7811770" cy="422973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6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r>
              <a:rPr lang="zh-CN" altLang="en-US" sz="2000" noProof="0" dirty="0">
                <a:ln>
                  <a:noFill/>
                </a:ln>
                <a:effectLst/>
                <a:uLnTx/>
                <a:uFillTx/>
                <a:latin typeface="+mj-lt"/>
                <a:ea typeface="+mj-ea"/>
                <a:cs typeface="+mj-cs"/>
                <a:sym typeface="+mn-ea"/>
              </a:rPr>
              <a:t>         </a:t>
            </a:r>
            <a:endParaRPr lang="zh-CN" altLang="en-US" sz="2000" noProof="0" dirty="0">
              <a:ln>
                <a:noFill/>
              </a:ln>
              <a:effectLst/>
              <a:uLnTx/>
              <a:uFillTx/>
              <a:latin typeface="+mj-lt"/>
              <a:ea typeface="+mj-ea"/>
              <a:cs typeface="+mj-cs"/>
              <a:sym typeface="+mn-ea"/>
            </a:endParaRPr>
          </a:p>
          <a:p>
            <a:pPr>
              <a:buNone/>
            </a:pPr>
            <a:r>
              <a:rPr lang="zh-CN" altLang="en-US" sz="2000" noProof="0" dirty="0">
                <a:ln>
                  <a:noFill/>
                </a:ln>
                <a:effectLst/>
                <a:uLnTx/>
                <a:uFillTx/>
                <a:latin typeface="+mj-lt"/>
                <a:ea typeface="+mj-ea"/>
                <a:cs typeface="+mj-cs"/>
                <a:sym typeface="+mn-ea"/>
              </a:rPr>
              <a:t>          </a:t>
            </a:r>
            <a:endParaRPr lang="zh-CN" altLang="en-US" sz="2000"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350520" y="571183"/>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r>
              <a:rPr lang="zh-CN" altLang="en-US" sz="3600" spc="100" dirty="0" smtClean="0">
                <a:latin typeface="微软雅黑" pitchFamily="34" charset="-122"/>
                <a:ea typeface="微软雅黑" pitchFamily="34" charset="-122"/>
                <a:sym typeface="+mn-ea"/>
              </a:rPr>
              <a:t>1.</a:t>
            </a:r>
            <a:r>
              <a:rPr lang="en-US" altLang="zh-CN" sz="3600" spc="100" dirty="0" smtClean="0">
                <a:latin typeface="微软雅黑" pitchFamily="34" charset="-122"/>
                <a:ea typeface="微软雅黑" pitchFamily="34" charset="-122"/>
                <a:sym typeface="+mn-ea"/>
              </a:rPr>
              <a:t>3 </a:t>
            </a:r>
            <a:r>
              <a:rPr lang="zh-CN" altLang="en-US" sz="3600" spc="100" dirty="0" smtClean="0">
                <a:latin typeface="微软雅黑" pitchFamily="34" charset="-122"/>
                <a:ea typeface="微软雅黑" pitchFamily="34" charset="-122"/>
                <a:sym typeface="+mn-ea"/>
              </a:rPr>
              <a:t> 专利类型</a:t>
            </a:r>
            <a:endParaRPr lang="zh-CN" altLang="en-US" sz="3600" spc="100" dirty="0" smtClean="0">
              <a:latin typeface="微软雅黑" pitchFamily="34" charset="-122"/>
              <a:ea typeface="微软雅黑"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j-lt"/>
                <a:ea typeface="+mj-ea"/>
                <a:cs typeface="+mj-cs"/>
              </a:rPr>
              <a:t>  </a:t>
            </a:r>
            <a:r>
              <a:rPr kumimoji="0" lang="zh-CN" altLang="en-US" sz="2000" b="1" i="0" u="none" strike="noStrike" kern="1200" cap="none" spc="0" normalizeH="0" baseline="0" noProof="0" dirty="0">
                <a:ln>
                  <a:noFill/>
                </a:ln>
                <a:solidFill>
                  <a:schemeClr val="tx1"/>
                </a:solidFill>
                <a:effectLst/>
                <a:uLnTx/>
                <a:uFillTx/>
                <a:latin typeface="+mj-lt"/>
                <a:ea typeface="+mj-ea"/>
                <a:cs typeface="+mj-cs"/>
              </a:rPr>
              <a:t> </a:t>
            </a:r>
            <a:endParaRPr kumimoji="0" lang="zh-CN" altLang="en-US" sz="2000" b="1"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zh-CN" altLang="en-US" sz="2000" b="1" spc="100" dirty="0" smtClean="0">
                <a:latin typeface="微软雅黑" pitchFamily="34" charset="-122"/>
                <a:ea typeface="微软雅黑" pitchFamily="34" charset="-122"/>
                <a:sym typeface="+mn-ea"/>
              </a:rPr>
              <a:t>   发明专利</a:t>
            </a:r>
            <a:r>
              <a:rPr lang="zh-CN" altLang="en-US" sz="2000" spc="100" dirty="0" smtClean="0">
                <a:latin typeface="微软雅黑" pitchFamily="34" charset="-122"/>
                <a:ea typeface="微软雅黑" pitchFamily="34" charset="-122"/>
                <a:sym typeface="+mn-ea"/>
              </a:rPr>
              <a:t>：对</a:t>
            </a:r>
            <a:r>
              <a:rPr lang="zh-CN" altLang="en-US" sz="2000" b="1" spc="100" dirty="0" smtClean="0">
                <a:latin typeface="微软雅黑" pitchFamily="34" charset="-122"/>
                <a:ea typeface="微软雅黑" pitchFamily="34" charset="-122"/>
                <a:sym typeface="+mn-ea"/>
              </a:rPr>
              <a:t>产品、方法</a:t>
            </a:r>
            <a:r>
              <a:rPr lang="zh-CN" altLang="en-US" sz="2000" spc="100" dirty="0" smtClean="0">
                <a:latin typeface="微软雅黑" pitchFamily="34" charset="-122"/>
                <a:ea typeface="微软雅黑" pitchFamily="34" charset="-122"/>
                <a:sym typeface="+mn-ea"/>
              </a:rPr>
              <a:t>或者其改进所提出的新的技术方案 。</a:t>
            </a:r>
            <a:r>
              <a:rPr kumimoji="0" lang="zh-CN" altLang="en-US" sz="2000" b="0" i="0" u="none" strike="noStrike" kern="1200" cap="none" spc="100" normalizeH="0" baseline="0" dirty="0" smtClean="0">
                <a:solidFill>
                  <a:schemeClr val="tx1"/>
                </a:solidFill>
                <a:latin typeface="微软雅黑" pitchFamily="34" charset="-122"/>
                <a:ea typeface="微软雅黑" pitchFamily="34" charset="-122"/>
              </a:rPr>
              <a:t>     </a:t>
            </a:r>
            <a:endParaRPr kumimoji="0" lang="zh-CN" altLang="en-US" sz="2000" b="0" i="0" u="none" strike="noStrike" kern="1200" cap="none" spc="0" normalizeH="0" baseline="0" noProof="0" dirty="0">
              <a:ln>
                <a:noFill/>
              </a:ln>
              <a:solidFill>
                <a:schemeClr val="tx1"/>
              </a:solidFill>
              <a:effectLst/>
              <a:uLnTx/>
              <a:uFillTx/>
              <a:latin typeface="+mj-lt"/>
              <a:ea typeface="+mj-ea"/>
              <a:cs typeface="+mj-cs"/>
            </a:endParaRPr>
          </a:p>
        </p:txBody>
      </p:sp>
      <p:pic>
        <p:nvPicPr>
          <p:cNvPr id="13" name="图片 12" descr="1.jpg"/>
          <p:cNvPicPr>
            <a:picLocks noChangeAspect="1"/>
          </p:cNvPicPr>
          <p:nvPr/>
        </p:nvPicPr>
        <p:blipFill>
          <a:blip r:embed="rId1" cstate="print"/>
          <a:stretch>
            <a:fillRect/>
          </a:stretch>
        </p:blipFill>
        <p:spPr>
          <a:xfrm>
            <a:off x="7625130" y="4958586"/>
            <a:ext cx="1214414" cy="1282224"/>
          </a:xfrm>
          <a:prstGeom prst="rect">
            <a:avLst/>
          </a:prstGeom>
        </p:spPr>
      </p:pic>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665744" y="3406388"/>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6" name="文本框 15"/>
          <p:cNvSpPr txBox="1"/>
          <p:nvPr/>
        </p:nvSpPr>
        <p:spPr>
          <a:xfrm>
            <a:off x="4775835" y="1583055"/>
            <a:ext cx="898525" cy="398780"/>
          </a:xfrm>
          <a:prstGeom prst="rect">
            <a:avLst/>
          </a:prstGeom>
          <a:noFill/>
        </p:spPr>
        <p:txBody>
          <a:bodyPr wrap="square" rtlCol="0">
            <a:spAutoFit/>
          </a:bodyPr>
          <a:p>
            <a:r>
              <a:rPr lang="zh-CN" altLang="en-US" sz="2000">
                <a:solidFill>
                  <a:schemeClr val="bg1"/>
                </a:solidFill>
              </a:rPr>
              <a:t>发明</a:t>
            </a:r>
            <a:endParaRPr lang="zh-CN" altLang="en-US"/>
          </a:p>
        </p:txBody>
      </p:sp>
      <p:sp>
        <p:nvSpPr>
          <p:cNvPr id="21" name="文本框 20"/>
          <p:cNvSpPr txBox="1"/>
          <p:nvPr/>
        </p:nvSpPr>
        <p:spPr>
          <a:xfrm>
            <a:off x="4530725" y="2617470"/>
            <a:ext cx="944880" cy="398780"/>
          </a:xfrm>
          <a:prstGeom prst="rect">
            <a:avLst/>
          </a:prstGeom>
          <a:noFill/>
        </p:spPr>
        <p:txBody>
          <a:bodyPr wrap="none" rtlCol="0">
            <a:spAutoFit/>
          </a:bodyPr>
          <a:p>
            <a:r>
              <a:rPr lang="zh-CN" altLang="en-US" sz="2000">
                <a:solidFill>
                  <a:schemeClr val="bg1"/>
                </a:solidFill>
              </a:rPr>
              <a:t>实用型</a:t>
            </a:r>
            <a:endParaRPr lang="zh-CN" altLang="en-US"/>
          </a:p>
        </p:txBody>
      </p:sp>
      <p:sp>
        <p:nvSpPr>
          <p:cNvPr id="22" name="文本框 21"/>
          <p:cNvSpPr txBox="1"/>
          <p:nvPr/>
        </p:nvSpPr>
        <p:spPr>
          <a:xfrm>
            <a:off x="4577080" y="3793490"/>
            <a:ext cx="1198880" cy="398780"/>
          </a:xfrm>
          <a:prstGeom prst="rect">
            <a:avLst/>
          </a:prstGeom>
          <a:noFill/>
        </p:spPr>
        <p:txBody>
          <a:bodyPr wrap="none" rtlCol="0">
            <a:spAutoFit/>
          </a:bodyPr>
          <a:p>
            <a:r>
              <a:rPr lang="zh-CN" altLang="en-US" sz="2000">
                <a:solidFill>
                  <a:schemeClr val="bg1"/>
                </a:solidFill>
              </a:rPr>
              <a:t>外观设计</a:t>
            </a:r>
            <a:endParaRPr lang="zh-CN" altLang="en-US"/>
          </a:p>
        </p:txBody>
      </p:sp>
      <p:sp>
        <p:nvSpPr>
          <p:cNvPr id="28" name="文本框 27"/>
          <p:cNvSpPr txBox="1"/>
          <p:nvPr/>
        </p:nvSpPr>
        <p:spPr>
          <a:xfrm>
            <a:off x="579120" y="2803525"/>
            <a:ext cx="7750175" cy="706755"/>
          </a:xfrm>
          <a:prstGeom prst="rect">
            <a:avLst/>
          </a:prstGeom>
          <a:noFill/>
        </p:spPr>
        <p:txBody>
          <a:bodyPr wrap="square" rtlCol="0">
            <a:spAutoFit/>
          </a:bodyPr>
          <a:p>
            <a:r>
              <a:rPr lang="zh-CN" altLang="en-US" sz="2000" b="1" spc="100" dirty="0" smtClean="0">
                <a:latin typeface="微软雅黑" pitchFamily="34" charset="-122"/>
                <a:ea typeface="微软雅黑" pitchFamily="34" charset="-122"/>
                <a:sym typeface="+mn-ea"/>
              </a:rPr>
              <a:t>实用新型专利</a:t>
            </a:r>
            <a:r>
              <a:rPr lang="zh-CN" altLang="en-US" sz="2000" spc="100" dirty="0" smtClean="0">
                <a:latin typeface="微软雅黑" pitchFamily="34" charset="-122"/>
                <a:ea typeface="微软雅黑" pitchFamily="34" charset="-122"/>
                <a:sym typeface="+mn-ea"/>
              </a:rPr>
              <a:t>：对产品的</a:t>
            </a:r>
            <a:r>
              <a:rPr lang="zh-CN" altLang="en-US" sz="2000" b="1" spc="100" dirty="0" smtClean="0">
                <a:latin typeface="微软雅黑" pitchFamily="34" charset="-122"/>
                <a:ea typeface="微软雅黑" pitchFamily="34" charset="-122"/>
                <a:sym typeface="+mn-ea"/>
              </a:rPr>
              <a:t>形状、构造或者其结合</a:t>
            </a:r>
            <a:r>
              <a:rPr lang="zh-CN" altLang="en-US" sz="2000" spc="100" dirty="0" smtClean="0">
                <a:latin typeface="微软雅黑" pitchFamily="34" charset="-122"/>
                <a:ea typeface="微软雅黑" pitchFamily="34" charset="-122"/>
                <a:sym typeface="+mn-ea"/>
              </a:rPr>
              <a:t>所提出的适于实用的新的技术方案。</a:t>
            </a:r>
            <a:endParaRPr lang="zh-CN" altLang="en-US" sz="2000" spc="100" dirty="0" smtClean="0">
              <a:latin typeface="微软雅黑" pitchFamily="34" charset="-122"/>
              <a:ea typeface="微软雅黑" pitchFamily="34" charset="-122"/>
            </a:endParaRPr>
          </a:p>
        </p:txBody>
      </p:sp>
      <p:sp>
        <p:nvSpPr>
          <p:cNvPr id="29" name="文本框 28"/>
          <p:cNvSpPr txBox="1"/>
          <p:nvPr/>
        </p:nvSpPr>
        <p:spPr>
          <a:xfrm>
            <a:off x="589915" y="3623945"/>
            <a:ext cx="7750810" cy="983615"/>
          </a:xfrm>
          <a:prstGeom prst="rect">
            <a:avLst/>
          </a:prstGeom>
          <a:noFill/>
        </p:spPr>
        <p:txBody>
          <a:bodyPr wrap="square" rtlCol="0">
            <a:spAutoFit/>
          </a:bodyPr>
          <a:p>
            <a:r>
              <a:rPr lang="zh-CN" altLang="en-US" sz="2000" b="1" spc="100" dirty="0" smtClean="0">
                <a:latin typeface="微软雅黑" pitchFamily="34" charset="-122"/>
                <a:ea typeface="微软雅黑" pitchFamily="34" charset="-122"/>
                <a:sym typeface="+mn-ea"/>
              </a:rPr>
              <a:t>外观设计专利</a:t>
            </a:r>
            <a:r>
              <a:rPr lang="zh-CN" altLang="en-US" sz="2000" spc="100" dirty="0" smtClean="0">
                <a:latin typeface="微软雅黑" pitchFamily="34" charset="-122"/>
                <a:ea typeface="微软雅黑" pitchFamily="34" charset="-122"/>
                <a:sym typeface="+mn-ea"/>
              </a:rPr>
              <a:t>：对</a:t>
            </a:r>
            <a:r>
              <a:rPr lang="zh-CN" altLang="en-US" sz="2000" b="1" spc="100" dirty="0" smtClean="0">
                <a:latin typeface="微软雅黑" pitchFamily="34" charset="-122"/>
                <a:ea typeface="微软雅黑" pitchFamily="34" charset="-122"/>
                <a:sym typeface="+mn-ea"/>
              </a:rPr>
              <a:t>产品的形状、图案或者其结合以及色彩与形状、图案的结合</a:t>
            </a:r>
            <a:r>
              <a:rPr lang="zh-CN" altLang="en-US" sz="2000" spc="100" dirty="0" smtClean="0">
                <a:latin typeface="微软雅黑" pitchFamily="34" charset="-122"/>
                <a:ea typeface="微软雅黑" pitchFamily="34" charset="-122"/>
                <a:sym typeface="+mn-ea"/>
              </a:rPr>
              <a:t>所作出的富有美感并适于工业应用的新设计。</a:t>
            </a:r>
            <a:r>
              <a:rPr lang="zh-CN" altLang="en-US">
                <a:sym typeface="+mn-ea"/>
              </a:rPr>
              <a:t> </a:t>
            </a:r>
            <a:endParaRPr lang="zh-CN" altLang="en-US"/>
          </a:p>
          <a:p>
            <a:endParaRPr lang="zh-CN" altLang="en-US"/>
          </a:p>
        </p:txBody>
      </p:sp>
      <p:sp>
        <p:nvSpPr>
          <p:cNvPr id="30" name="文本框 29"/>
          <p:cNvSpPr txBox="1"/>
          <p:nvPr/>
        </p:nvSpPr>
        <p:spPr>
          <a:xfrm>
            <a:off x="589915" y="1583055"/>
            <a:ext cx="3043555" cy="521970"/>
          </a:xfrm>
          <a:prstGeom prst="rect">
            <a:avLst/>
          </a:prstGeom>
          <a:noFill/>
        </p:spPr>
        <p:txBody>
          <a:bodyPr wrap="square" rtlCol="0">
            <a:spAutoFit/>
          </a:bodyPr>
          <a:p>
            <a:r>
              <a:rPr lang="zh-CN" altLang="en-US" sz="2800"/>
              <a:t>三种专利概念</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 calcmode="lin" valueType="num">
                                      <p:cBhvr additive="base">
                                        <p:cTn id="13"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6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r>
              <a:rPr lang="zh-CN" altLang="en-US" sz="2000" noProof="0" dirty="0">
                <a:ln>
                  <a:noFill/>
                </a:ln>
                <a:effectLst/>
                <a:uLnTx/>
                <a:uFillTx/>
                <a:latin typeface="+mj-lt"/>
                <a:ea typeface="+mj-ea"/>
                <a:cs typeface="+mj-cs"/>
                <a:sym typeface="+mn-ea"/>
              </a:rPr>
              <a:t>         </a:t>
            </a:r>
            <a:endParaRPr lang="zh-CN" altLang="en-US" sz="2000" noProof="0" dirty="0">
              <a:ln>
                <a:noFill/>
              </a:ln>
              <a:effectLst/>
              <a:uLnTx/>
              <a:uFillTx/>
              <a:latin typeface="+mj-lt"/>
              <a:ea typeface="+mj-ea"/>
              <a:cs typeface="+mj-cs"/>
              <a:sym typeface="+mn-ea"/>
            </a:endParaRPr>
          </a:p>
          <a:p>
            <a:pPr>
              <a:buNone/>
            </a:pPr>
            <a:r>
              <a:rPr lang="zh-CN" altLang="en-US" sz="2000" noProof="0" dirty="0">
                <a:ln>
                  <a:noFill/>
                </a:ln>
                <a:effectLst/>
                <a:uLnTx/>
                <a:uFillTx/>
                <a:latin typeface="+mj-lt"/>
                <a:ea typeface="+mj-ea"/>
                <a:cs typeface="+mj-cs"/>
                <a:sym typeface="+mn-ea"/>
              </a:rPr>
              <a:t>          </a:t>
            </a:r>
            <a:endParaRPr lang="zh-CN" altLang="en-US" sz="2000"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350520" y="42830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r>
              <a:rPr lang="zh-CN" altLang="en-US" sz="3600" spc="100" dirty="0" smtClean="0">
                <a:latin typeface="微软雅黑" pitchFamily="34" charset="-122"/>
                <a:ea typeface="微软雅黑" pitchFamily="34" charset="-122"/>
                <a:sym typeface="+mn-ea"/>
              </a:rPr>
              <a:t>1.</a:t>
            </a:r>
            <a:r>
              <a:rPr lang="en-US" altLang="zh-CN" sz="3600" spc="100" dirty="0" smtClean="0">
                <a:latin typeface="微软雅黑" pitchFamily="34" charset="-122"/>
                <a:ea typeface="微软雅黑" pitchFamily="34" charset="-122"/>
                <a:sym typeface="+mn-ea"/>
              </a:rPr>
              <a:t>3</a:t>
            </a:r>
            <a:r>
              <a:rPr lang="zh-CN" altLang="en-US" sz="3600" spc="100" dirty="0" smtClean="0">
                <a:latin typeface="微软雅黑" pitchFamily="34" charset="-122"/>
                <a:ea typeface="微软雅黑" pitchFamily="34" charset="-122"/>
                <a:sym typeface="+mn-ea"/>
              </a:rPr>
              <a:t>  专利类型</a:t>
            </a:r>
            <a:endParaRPr lang="zh-CN" altLang="en-US" sz="3600" spc="100" dirty="0" smtClean="0">
              <a:latin typeface="微软雅黑" pitchFamily="34" charset="-122"/>
              <a:ea typeface="微软雅黑"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j-lt"/>
                <a:ea typeface="+mj-ea"/>
                <a:cs typeface="+mj-cs"/>
              </a:rPr>
              <a:t>  </a:t>
            </a:r>
            <a:r>
              <a:rPr kumimoji="0" lang="zh-CN" altLang="en-US" sz="2000" b="1" i="0" u="none" strike="noStrike" kern="1200" cap="none" spc="0" normalizeH="0" baseline="0" noProof="0" dirty="0">
                <a:ln>
                  <a:noFill/>
                </a:ln>
                <a:solidFill>
                  <a:schemeClr val="tx1"/>
                </a:solidFill>
                <a:effectLst/>
                <a:uLnTx/>
                <a:uFillTx/>
                <a:latin typeface="+mj-lt"/>
                <a:ea typeface="+mj-ea"/>
                <a:cs typeface="+mj-cs"/>
              </a:rPr>
              <a:t> </a:t>
            </a:r>
            <a:r>
              <a:rPr kumimoji="0" lang="zh-CN" altLang="en-US" sz="2000" b="0" i="0" u="none" strike="noStrike" kern="1200" cap="none" spc="100" normalizeH="0" baseline="0" dirty="0" smtClean="0">
                <a:solidFill>
                  <a:schemeClr val="tx1"/>
                </a:solidFill>
                <a:latin typeface="微软雅黑" pitchFamily="34" charset="-122"/>
                <a:ea typeface="微软雅黑" pitchFamily="34" charset="-122"/>
              </a:rPr>
              <a:t>  </a:t>
            </a:r>
            <a:endParaRPr kumimoji="0" lang="zh-CN" altLang="en-US" sz="20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665744" y="3406388"/>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6" name="文本框 15"/>
          <p:cNvSpPr txBox="1"/>
          <p:nvPr/>
        </p:nvSpPr>
        <p:spPr>
          <a:xfrm>
            <a:off x="4775835" y="1583055"/>
            <a:ext cx="898525" cy="398780"/>
          </a:xfrm>
          <a:prstGeom prst="rect">
            <a:avLst/>
          </a:prstGeom>
          <a:noFill/>
        </p:spPr>
        <p:txBody>
          <a:bodyPr wrap="square" rtlCol="0">
            <a:spAutoFit/>
          </a:bodyPr>
          <a:p>
            <a:r>
              <a:rPr lang="zh-CN" altLang="en-US" sz="2000">
                <a:solidFill>
                  <a:schemeClr val="bg1"/>
                </a:solidFill>
              </a:rPr>
              <a:t>发明</a:t>
            </a:r>
            <a:endParaRPr lang="zh-CN" altLang="en-US"/>
          </a:p>
        </p:txBody>
      </p:sp>
      <p:sp>
        <p:nvSpPr>
          <p:cNvPr id="21" name="文本框 20"/>
          <p:cNvSpPr txBox="1"/>
          <p:nvPr/>
        </p:nvSpPr>
        <p:spPr>
          <a:xfrm>
            <a:off x="4530725" y="2617470"/>
            <a:ext cx="944880" cy="398780"/>
          </a:xfrm>
          <a:prstGeom prst="rect">
            <a:avLst/>
          </a:prstGeom>
          <a:noFill/>
        </p:spPr>
        <p:txBody>
          <a:bodyPr wrap="none" rtlCol="0">
            <a:spAutoFit/>
          </a:bodyPr>
          <a:p>
            <a:r>
              <a:rPr lang="zh-CN" altLang="en-US" sz="2000">
                <a:solidFill>
                  <a:schemeClr val="bg1"/>
                </a:solidFill>
              </a:rPr>
              <a:t>实用型</a:t>
            </a:r>
            <a:endParaRPr lang="zh-CN" altLang="en-US"/>
          </a:p>
        </p:txBody>
      </p:sp>
      <p:sp>
        <p:nvSpPr>
          <p:cNvPr id="22" name="文本框 21"/>
          <p:cNvSpPr txBox="1"/>
          <p:nvPr/>
        </p:nvSpPr>
        <p:spPr>
          <a:xfrm>
            <a:off x="4577080" y="3793490"/>
            <a:ext cx="1198880" cy="398780"/>
          </a:xfrm>
          <a:prstGeom prst="rect">
            <a:avLst/>
          </a:prstGeom>
          <a:noFill/>
        </p:spPr>
        <p:txBody>
          <a:bodyPr wrap="none" rtlCol="0">
            <a:spAutoFit/>
          </a:bodyPr>
          <a:p>
            <a:r>
              <a:rPr lang="zh-CN" altLang="en-US" sz="2000">
                <a:solidFill>
                  <a:schemeClr val="bg1"/>
                </a:solidFill>
              </a:rPr>
              <a:t>外观设计</a:t>
            </a:r>
            <a:endParaRPr lang="zh-CN" altLang="en-US"/>
          </a:p>
        </p:txBody>
      </p:sp>
      <p:sp>
        <p:nvSpPr>
          <p:cNvPr id="28" name="文本框 27"/>
          <p:cNvSpPr txBox="1"/>
          <p:nvPr/>
        </p:nvSpPr>
        <p:spPr>
          <a:xfrm>
            <a:off x="579120" y="2722245"/>
            <a:ext cx="7750175" cy="706755"/>
          </a:xfrm>
          <a:prstGeom prst="rect">
            <a:avLst/>
          </a:prstGeom>
          <a:noFill/>
        </p:spPr>
        <p:txBody>
          <a:bodyPr wrap="square" rtlCol="0">
            <a:spAutoFit/>
          </a:bodyPr>
          <a:p>
            <a:r>
              <a:rPr lang="zh-CN" altLang="en-US" sz="2000" b="1" spc="100" dirty="0" smtClean="0">
                <a:latin typeface="微软雅黑" pitchFamily="34" charset="-122"/>
                <a:ea typeface="微软雅黑" pitchFamily="34" charset="-122"/>
                <a:sym typeface="+mn-ea"/>
              </a:rPr>
              <a:t>实用新型专利</a:t>
            </a:r>
            <a:r>
              <a:rPr lang="zh-CN" altLang="en-US" sz="2000" spc="100" dirty="0" smtClean="0">
                <a:latin typeface="微软雅黑" pitchFamily="34" charset="-122"/>
                <a:ea typeface="微软雅黑" pitchFamily="34" charset="-122"/>
                <a:sym typeface="+mn-ea"/>
              </a:rPr>
              <a:t>：对</a:t>
            </a:r>
            <a:r>
              <a:rPr lang="zh-CN" altLang="en-US" sz="2000" b="1" spc="100" dirty="0" smtClean="0">
                <a:latin typeface="微软雅黑" pitchFamily="34" charset="-122"/>
                <a:ea typeface="微软雅黑" pitchFamily="34" charset="-122"/>
                <a:sym typeface="+mn-ea"/>
              </a:rPr>
              <a:t>产品</a:t>
            </a:r>
            <a:r>
              <a:rPr lang="zh-CN" altLang="en-US" sz="2000" spc="100" dirty="0" smtClean="0">
                <a:latin typeface="微软雅黑" pitchFamily="34" charset="-122"/>
                <a:ea typeface="微软雅黑" pitchFamily="34" charset="-122"/>
                <a:sym typeface="+mn-ea"/>
              </a:rPr>
              <a:t>的</a:t>
            </a:r>
            <a:r>
              <a:rPr lang="zh-CN" altLang="en-US" sz="2000" b="1" spc="100" dirty="0" smtClean="0">
                <a:latin typeface="微软雅黑" pitchFamily="34" charset="-122"/>
                <a:ea typeface="微软雅黑" pitchFamily="34" charset="-122"/>
                <a:sym typeface="+mn-ea"/>
              </a:rPr>
              <a:t>形状、构造或者其结合</a:t>
            </a:r>
            <a:r>
              <a:rPr lang="zh-CN" altLang="en-US" sz="2000" spc="100" dirty="0" smtClean="0">
                <a:latin typeface="微软雅黑" pitchFamily="34" charset="-122"/>
                <a:ea typeface="微软雅黑" pitchFamily="34" charset="-122"/>
                <a:sym typeface="+mn-ea"/>
              </a:rPr>
              <a:t>所提出的适于实用的新的技术方案。</a:t>
            </a:r>
            <a:endParaRPr lang="zh-CN" altLang="en-US" sz="2000" spc="100" dirty="0" smtClean="0">
              <a:latin typeface="微软雅黑" pitchFamily="34" charset="-122"/>
              <a:ea typeface="微软雅黑" pitchFamily="34" charset="-122"/>
            </a:endParaRPr>
          </a:p>
        </p:txBody>
      </p:sp>
      <p:sp>
        <p:nvSpPr>
          <p:cNvPr id="29" name="文本框 28"/>
          <p:cNvSpPr txBox="1"/>
          <p:nvPr/>
        </p:nvSpPr>
        <p:spPr>
          <a:xfrm>
            <a:off x="589915" y="3406140"/>
            <a:ext cx="7750810" cy="1599565"/>
          </a:xfrm>
          <a:prstGeom prst="rect">
            <a:avLst/>
          </a:prstGeom>
          <a:noFill/>
        </p:spPr>
        <p:txBody>
          <a:bodyPr wrap="square" rtlCol="0">
            <a:spAutoFit/>
          </a:bodyPr>
          <a:p>
            <a:r>
              <a:rPr lang="zh-CN" altLang="en-US" sz="2000" b="1" spc="100" dirty="0" smtClean="0">
                <a:latin typeface="微软雅黑" pitchFamily="34" charset="-122"/>
                <a:ea typeface="微软雅黑" pitchFamily="34" charset="-122"/>
                <a:sym typeface="+mn-ea"/>
              </a:rPr>
              <a:t>外观设计专利</a:t>
            </a:r>
            <a:r>
              <a:rPr lang="zh-CN" altLang="en-US" sz="2000" spc="100" dirty="0" smtClean="0">
                <a:latin typeface="微软雅黑" pitchFamily="34" charset="-122"/>
                <a:ea typeface="微软雅黑" pitchFamily="34" charset="-122"/>
                <a:sym typeface="+mn-ea"/>
              </a:rPr>
              <a:t>：对</a:t>
            </a:r>
            <a:r>
              <a:rPr lang="zh-CN" altLang="en-US" sz="2000" b="1" spc="100" dirty="0" smtClean="0">
                <a:latin typeface="微软雅黑" pitchFamily="34" charset="-122"/>
                <a:ea typeface="微软雅黑" pitchFamily="34" charset="-122"/>
                <a:sym typeface="+mn-ea"/>
              </a:rPr>
              <a:t>产品的形状、</a:t>
            </a:r>
            <a:endParaRPr lang="zh-CN" altLang="en-US" sz="2000" b="1" spc="100" dirty="0" smtClean="0">
              <a:latin typeface="微软雅黑" pitchFamily="34" charset="-122"/>
              <a:ea typeface="微软雅黑" pitchFamily="34" charset="-122"/>
              <a:sym typeface="+mn-ea"/>
            </a:endParaRPr>
          </a:p>
          <a:p>
            <a:r>
              <a:rPr lang="zh-CN" altLang="en-US" sz="2000" b="1" spc="100" dirty="0" smtClean="0">
                <a:latin typeface="微软雅黑" pitchFamily="34" charset="-122"/>
                <a:ea typeface="微软雅黑" pitchFamily="34" charset="-122"/>
                <a:sym typeface="+mn-ea"/>
              </a:rPr>
              <a:t>图案或者其结合以及色彩与形状、</a:t>
            </a:r>
            <a:endParaRPr lang="zh-CN" altLang="en-US" sz="2000" b="1" spc="100" dirty="0" smtClean="0">
              <a:latin typeface="微软雅黑" pitchFamily="34" charset="-122"/>
              <a:ea typeface="微软雅黑" pitchFamily="34" charset="-122"/>
              <a:sym typeface="+mn-ea"/>
            </a:endParaRPr>
          </a:p>
          <a:p>
            <a:r>
              <a:rPr lang="zh-CN" altLang="en-US" sz="2000" b="1" spc="100" dirty="0" smtClean="0">
                <a:latin typeface="微软雅黑" pitchFamily="34" charset="-122"/>
                <a:ea typeface="微软雅黑" pitchFamily="34" charset="-122"/>
                <a:sym typeface="+mn-ea"/>
              </a:rPr>
              <a:t>图案的结合</a:t>
            </a:r>
            <a:r>
              <a:rPr lang="zh-CN" altLang="en-US" sz="2000" spc="100" dirty="0" smtClean="0">
                <a:latin typeface="微软雅黑" pitchFamily="34" charset="-122"/>
                <a:ea typeface="微软雅黑" pitchFamily="34" charset="-122"/>
                <a:sym typeface="+mn-ea"/>
              </a:rPr>
              <a:t>所作出的富有美感并</a:t>
            </a:r>
            <a:endParaRPr lang="zh-CN" altLang="en-US" sz="2000" spc="100" dirty="0" smtClean="0">
              <a:latin typeface="微软雅黑" pitchFamily="34" charset="-122"/>
              <a:ea typeface="微软雅黑" pitchFamily="34" charset="-122"/>
              <a:sym typeface="+mn-ea"/>
            </a:endParaRPr>
          </a:p>
          <a:p>
            <a:r>
              <a:rPr lang="zh-CN" altLang="en-US" sz="2000" spc="100" dirty="0" smtClean="0">
                <a:latin typeface="微软雅黑" pitchFamily="34" charset="-122"/>
                <a:ea typeface="微软雅黑" pitchFamily="34" charset="-122"/>
                <a:sym typeface="+mn-ea"/>
              </a:rPr>
              <a:t>适于工业应用的新设计。</a:t>
            </a:r>
            <a:r>
              <a:rPr lang="zh-CN" altLang="en-US">
                <a:sym typeface="+mn-ea"/>
              </a:rPr>
              <a:t> </a:t>
            </a:r>
            <a:endParaRPr lang="zh-CN" altLang="en-US"/>
          </a:p>
          <a:p>
            <a:endParaRPr lang="zh-CN" altLang="en-US"/>
          </a:p>
        </p:txBody>
      </p:sp>
      <p:sp>
        <p:nvSpPr>
          <p:cNvPr id="30" name="文本框 29"/>
          <p:cNvSpPr txBox="1"/>
          <p:nvPr/>
        </p:nvSpPr>
        <p:spPr>
          <a:xfrm>
            <a:off x="589915" y="1583055"/>
            <a:ext cx="3043555" cy="521970"/>
          </a:xfrm>
          <a:prstGeom prst="rect">
            <a:avLst/>
          </a:prstGeom>
          <a:noFill/>
        </p:spPr>
        <p:txBody>
          <a:bodyPr wrap="square" rtlCol="0">
            <a:spAutoFit/>
          </a:bodyPr>
          <a:p>
            <a:r>
              <a:rPr lang="zh-CN" altLang="en-US" sz="2800"/>
              <a:t>三种专利保护客体</a:t>
            </a:r>
            <a:endParaRPr lang="zh-CN" altLang="en-US" sz="2800"/>
          </a:p>
        </p:txBody>
      </p:sp>
      <p:sp>
        <p:nvSpPr>
          <p:cNvPr id="2" name="文本框 1"/>
          <p:cNvSpPr txBox="1"/>
          <p:nvPr/>
        </p:nvSpPr>
        <p:spPr>
          <a:xfrm>
            <a:off x="589915" y="2327910"/>
            <a:ext cx="7482840" cy="398780"/>
          </a:xfrm>
          <a:prstGeom prst="rect">
            <a:avLst/>
          </a:prstGeom>
          <a:noFill/>
        </p:spPr>
        <p:txBody>
          <a:bodyPr wrap="square" rtlCol="0">
            <a:spAutoFit/>
          </a:bodyPr>
          <a:p>
            <a:r>
              <a:rPr lang="zh-CN" altLang="en-US" sz="2000" b="1" spc="100" dirty="0" smtClean="0">
                <a:latin typeface="微软雅黑" pitchFamily="34" charset="-122"/>
                <a:ea typeface="微软雅黑" pitchFamily="34" charset="-122"/>
                <a:sym typeface="+mn-ea"/>
              </a:rPr>
              <a:t>发明专利</a:t>
            </a:r>
            <a:r>
              <a:rPr lang="zh-CN" altLang="en-US" sz="2000" spc="100" dirty="0" smtClean="0">
                <a:latin typeface="微软雅黑" pitchFamily="34" charset="-122"/>
                <a:ea typeface="微软雅黑" pitchFamily="34" charset="-122"/>
                <a:sym typeface="+mn-ea"/>
              </a:rPr>
              <a:t>：对</a:t>
            </a:r>
            <a:r>
              <a:rPr lang="zh-CN" altLang="en-US" sz="2000" b="1" spc="100" dirty="0" smtClean="0">
                <a:latin typeface="微软雅黑" pitchFamily="34" charset="-122"/>
                <a:ea typeface="微软雅黑" pitchFamily="34" charset="-122"/>
                <a:sym typeface="+mn-ea"/>
              </a:rPr>
              <a:t>产品、方法</a:t>
            </a:r>
            <a:r>
              <a:rPr lang="zh-CN" altLang="en-US" sz="2000" spc="100" dirty="0" smtClean="0">
                <a:latin typeface="微软雅黑" pitchFamily="34" charset="-122"/>
                <a:ea typeface="微软雅黑" pitchFamily="34" charset="-122"/>
                <a:sym typeface="+mn-ea"/>
              </a:rPr>
              <a:t>或者其改进所提出的新的技术方案 。</a:t>
            </a:r>
            <a:r>
              <a:rPr lang="zh-CN" altLang="en-US" spc="100" dirty="0" smtClean="0">
                <a:latin typeface="微软雅黑" pitchFamily="34" charset="-122"/>
                <a:ea typeface="微软雅黑" pitchFamily="34" charset="-122"/>
                <a:sym typeface="+mn-ea"/>
              </a:rPr>
              <a:t>   </a:t>
            </a:r>
            <a:endParaRPr lang="zh-CN" altLang="en-US"/>
          </a:p>
        </p:txBody>
      </p:sp>
      <p:grpSp>
        <p:nvGrpSpPr>
          <p:cNvPr id="9229" name="组合 9228"/>
          <p:cNvGrpSpPr/>
          <p:nvPr/>
        </p:nvGrpSpPr>
        <p:grpSpPr>
          <a:xfrm>
            <a:off x="4599305" y="3667125"/>
            <a:ext cx="3810000" cy="1905000"/>
            <a:chOff x="0" y="0"/>
            <a:chExt cx="2352" cy="1152"/>
          </a:xfrm>
        </p:grpSpPr>
        <p:sp>
          <p:nvSpPr>
            <p:cNvPr id="9230" name="矩形 9229"/>
            <p:cNvSpPr>
              <a:spLocks noChangeAspect="1" noTextEdit="1"/>
            </p:cNvSpPr>
            <p:nvPr/>
          </p:nvSpPr>
          <p:spPr>
            <a:xfrm>
              <a:off x="0" y="0"/>
              <a:ext cx="2352" cy="1152"/>
            </a:xfrm>
            <a:prstGeom prst="rect">
              <a:avLst/>
            </a:prstGeom>
            <a:noFill/>
            <a:ln w="9525">
              <a:noFill/>
            </a:ln>
          </p:spPr>
          <p:txBody>
            <a:bodyPr/>
            <a:p>
              <a:endParaRPr lang="zh-CN" altLang="en-US"/>
            </a:p>
          </p:txBody>
        </p:sp>
        <p:sp>
          <p:nvSpPr>
            <p:cNvPr id="9231" name="_s75868"/>
            <p:cNvSpPr>
              <a:spLocks noTextEdit="1"/>
            </p:cNvSpPr>
            <p:nvPr/>
          </p:nvSpPr>
          <p:spPr>
            <a:xfrm>
              <a:off x="969" y="212"/>
              <a:ext cx="414" cy="414"/>
            </a:xfrm>
            <a:prstGeom prst="ellipse">
              <a:avLst/>
            </a:prstGeom>
            <a:solidFill>
              <a:schemeClr val="accent2">
                <a:alpha val="50000"/>
              </a:schemeClr>
            </a:solidFill>
            <a:ln w="4670" cap="flat" cmpd="sng">
              <a:solidFill>
                <a:srgbClr val="FFFF00"/>
              </a:solidFill>
              <a:prstDash val="solid"/>
              <a:headEnd type="none" w="med" len="med"/>
              <a:tailEnd type="none" w="med" len="med"/>
            </a:ln>
          </p:spPr>
          <p:txBody>
            <a:bodyPr/>
            <a:p>
              <a:endParaRPr lang="zh-CN" altLang="en-US"/>
            </a:p>
          </p:txBody>
        </p:sp>
        <p:sp>
          <p:nvSpPr>
            <p:cNvPr id="9232" name="_s75862"/>
            <p:cNvSpPr/>
            <p:nvPr/>
          </p:nvSpPr>
          <p:spPr>
            <a:xfrm>
              <a:off x="969" y="68"/>
              <a:ext cx="414" cy="103"/>
            </a:xfrm>
            <a:prstGeom prst="rect">
              <a:avLst/>
            </a:prstGeom>
            <a:noFill/>
            <a:ln w="9525">
              <a:noFill/>
            </a:ln>
          </p:spPr>
          <p:txBody>
            <a:bodyPr wrap="none" lIns="0" tIns="0" rIns="0" bIns="0" anchor="ctr"/>
            <a:p>
              <a:pPr algn="ctr"/>
              <a:r>
                <a:rPr lang="zh-CN" altLang="en-US" sz="2000" dirty="0">
                  <a:latin typeface="Comic Sans MS" panose="030F0702030302020204" pitchFamily="2" charset="0"/>
                </a:rPr>
                <a:t>外观设计</a:t>
              </a:r>
              <a:endParaRPr lang="zh-CN" altLang="en-US" sz="2000" dirty="0">
                <a:latin typeface="Comic Sans MS" panose="030F0702030302020204" pitchFamily="2" charset="0"/>
              </a:endParaRPr>
            </a:p>
          </p:txBody>
        </p:sp>
        <p:sp>
          <p:nvSpPr>
            <p:cNvPr id="9233" name="_s75869"/>
            <p:cNvSpPr>
              <a:spLocks noTextEdit="1"/>
            </p:cNvSpPr>
            <p:nvPr/>
          </p:nvSpPr>
          <p:spPr>
            <a:xfrm>
              <a:off x="1104" y="447"/>
              <a:ext cx="414" cy="414"/>
            </a:xfrm>
            <a:prstGeom prst="ellipse">
              <a:avLst/>
            </a:prstGeom>
            <a:solidFill>
              <a:schemeClr val="hlink">
                <a:alpha val="50000"/>
              </a:schemeClr>
            </a:solidFill>
            <a:ln w="4670" cap="flat" cmpd="sng">
              <a:solidFill>
                <a:schemeClr val="hlink"/>
              </a:solidFill>
              <a:prstDash val="solid"/>
              <a:headEnd type="none" w="med" len="med"/>
              <a:tailEnd type="none" w="med" len="med"/>
            </a:ln>
          </p:spPr>
          <p:txBody>
            <a:bodyPr/>
            <a:p>
              <a:endParaRPr lang="zh-CN" altLang="en-US"/>
            </a:p>
          </p:txBody>
        </p:sp>
        <p:sp>
          <p:nvSpPr>
            <p:cNvPr id="9234" name="_s75863"/>
            <p:cNvSpPr/>
            <p:nvPr/>
          </p:nvSpPr>
          <p:spPr>
            <a:xfrm>
              <a:off x="1526" y="778"/>
              <a:ext cx="414" cy="103"/>
            </a:xfrm>
            <a:prstGeom prst="rect">
              <a:avLst/>
            </a:prstGeom>
            <a:noFill/>
            <a:ln w="9525">
              <a:noFill/>
            </a:ln>
          </p:spPr>
          <p:txBody>
            <a:bodyPr wrap="none" lIns="0" tIns="0" rIns="0" bIns="0" anchor="ctr"/>
            <a:p>
              <a:pPr algn="ctr"/>
              <a:r>
                <a:rPr lang="zh-CN" altLang="en-US" sz="2000" dirty="0">
                  <a:latin typeface="Comic Sans MS" panose="030F0702030302020204" pitchFamily="2" charset="0"/>
                </a:rPr>
                <a:t>实用新型</a:t>
              </a:r>
              <a:endParaRPr lang="zh-CN" altLang="en-US" sz="2000" dirty="0">
                <a:latin typeface="Comic Sans MS" panose="030F0702030302020204" pitchFamily="2" charset="0"/>
              </a:endParaRPr>
            </a:p>
          </p:txBody>
        </p:sp>
        <p:sp>
          <p:nvSpPr>
            <p:cNvPr id="9235" name="_s75870"/>
            <p:cNvSpPr>
              <a:spLocks noTextEdit="1"/>
            </p:cNvSpPr>
            <p:nvPr/>
          </p:nvSpPr>
          <p:spPr>
            <a:xfrm>
              <a:off x="833" y="446"/>
              <a:ext cx="414" cy="414"/>
            </a:xfrm>
            <a:prstGeom prst="ellipse">
              <a:avLst/>
            </a:prstGeom>
            <a:solidFill>
              <a:srgbClr val="3366FF">
                <a:alpha val="50000"/>
              </a:srgbClr>
            </a:solidFill>
            <a:ln w="4670" cap="flat" cmpd="sng">
              <a:solidFill>
                <a:schemeClr val="folHlink"/>
              </a:solidFill>
              <a:prstDash val="solid"/>
              <a:headEnd type="none" w="med" len="med"/>
              <a:tailEnd type="none" w="med" len="med"/>
            </a:ln>
          </p:spPr>
          <p:txBody>
            <a:bodyPr/>
            <a:p>
              <a:endParaRPr lang="zh-CN" altLang="en-US"/>
            </a:p>
          </p:txBody>
        </p:sp>
        <p:sp>
          <p:nvSpPr>
            <p:cNvPr id="9236" name="_s75866"/>
            <p:cNvSpPr/>
            <p:nvPr/>
          </p:nvSpPr>
          <p:spPr>
            <a:xfrm>
              <a:off x="412" y="778"/>
              <a:ext cx="414" cy="103"/>
            </a:xfrm>
            <a:prstGeom prst="rect">
              <a:avLst/>
            </a:prstGeom>
            <a:noFill/>
            <a:ln w="9525">
              <a:noFill/>
            </a:ln>
          </p:spPr>
          <p:txBody>
            <a:bodyPr wrap="none" lIns="0" tIns="0" rIns="0" bIns="0" anchor="ctr"/>
            <a:p>
              <a:pPr algn="ctr"/>
              <a:r>
                <a:rPr lang="zh-CN" altLang="en-US" sz="2000" dirty="0">
                  <a:latin typeface="Comic Sans MS" panose="030F0702030302020204" pitchFamily="2" charset="0"/>
                </a:rPr>
                <a:t>发明专利</a:t>
              </a:r>
              <a:endParaRPr lang="zh-CN" altLang="en-US" sz="2000" dirty="0">
                <a:latin typeface="Comic Sans MS" panose="030F0702030302020204" pitchFamily="2"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Box 10"/>
          <p:cNvSpPr txBox="1">
            <a:spLocks noChangeArrowheads="1"/>
          </p:cNvSpPr>
          <p:nvPr/>
        </p:nvSpPr>
        <p:spPr bwMode="auto">
          <a:xfrm>
            <a:off x="900113" y="1628775"/>
            <a:ext cx="7369175" cy="523875"/>
          </a:xfrm>
          <a:prstGeom prst="rect">
            <a:avLst/>
          </a:prstGeom>
          <a:noFill/>
          <a:ln w="9525">
            <a:noFill/>
            <a:miter lim="800000"/>
          </a:ln>
        </p:spPr>
        <p:txBody>
          <a:bodyPr wrap="none">
            <a:spAutoFit/>
          </a:bodyPr>
          <a:lstStyle/>
          <a:p>
            <a:r>
              <a:rPr lang="zh-CN" altLang="en-US" sz="2800" b="1"/>
              <a:t>例：</a:t>
            </a:r>
            <a:r>
              <a:rPr lang="zh-CN" altLang="en-US" sz="2800"/>
              <a:t>以下技术主题可以申请什么类型的专利？</a:t>
            </a:r>
            <a:endParaRPr lang="zh-CN" altLang="en-US" sz="2800"/>
          </a:p>
        </p:txBody>
      </p:sp>
      <p:sp>
        <p:nvSpPr>
          <p:cNvPr id="7174" name="TextBox 11"/>
          <p:cNvSpPr txBox="1">
            <a:spLocks noChangeArrowheads="1"/>
          </p:cNvSpPr>
          <p:nvPr/>
        </p:nvSpPr>
        <p:spPr bwMode="auto">
          <a:xfrm>
            <a:off x="1187450" y="2420938"/>
            <a:ext cx="4824413" cy="3754437"/>
          </a:xfrm>
          <a:prstGeom prst="rect">
            <a:avLst/>
          </a:prstGeom>
          <a:noFill/>
          <a:ln w="9525">
            <a:noFill/>
            <a:miter lim="800000"/>
          </a:ln>
        </p:spPr>
        <p:txBody>
          <a:bodyPr>
            <a:spAutoFit/>
          </a:bodyPr>
          <a:lstStyle/>
          <a:p>
            <a:endParaRPr lang="en-US" altLang="zh-CN" sz="2000" dirty="0">
              <a:ea typeface="微软雅黑" pitchFamily="34" charset="-122"/>
            </a:endParaRPr>
          </a:p>
          <a:p>
            <a:endParaRPr lang="en-US" altLang="zh-CN" sz="2000" dirty="0">
              <a:ea typeface="微软雅黑" pitchFamily="34" charset="-122"/>
            </a:endParaRPr>
          </a:p>
          <a:p>
            <a:r>
              <a:rPr lang="en-US" altLang="zh-CN" sz="2000" dirty="0">
                <a:ea typeface="微软雅黑" pitchFamily="34" charset="-122"/>
              </a:rPr>
              <a:t>1</a:t>
            </a:r>
            <a:r>
              <a:rPr lang="zh-CN" altLang="en-US" sz="2000" dirty="0">
                <a:ea typeface="微软雅黑" pitchFamily="34" charset="-122"/>
              </a:rPr>
              <a:t>、</a:t>
            </a:r>
            <a:r>
              <a:rPr lang="zh-CN" altLang="en-US" sz="2000" dirty="0">
                <a:ea typeface="微软雅黑" pitchFamily="34" charset="-122"/>
                <a:hlinkClick r:id="rId1"/>
              </a:rPr>
              <a:t>云计算服务器机柜</a:t>
            </a:r>
            <a:r>
              <a:rPr lang="zh-CN" altLang="en-US" sz="2000" dirty="0">
                <a:ea typeface="微软雅黑" pitchFamily="34" charset="-122"/>
              </a:rPr>
              <a:t> </a:t>
            </a:r>
            <a:endParaRPr lang="en-US" altLang="zh-CN" sz="2000" dirty="0">
              <a:ea typeface="微软雅黑" pitchFamily="34" charset="-122"/>
            </a:endParaRPr>
          </a:p>
          <a:p>
            <a:endParaRPr lang="en-US" altLang="zh-CN" sz="2000" dirty="0">
              <a:ea typeface="微软雅黑" pitchFamily="34" charset="-122"/>
            </a:endParaRPr>
          </a:p>
          <a:p>
            <a:endParaRPr lang="en-US" altLang="zh-CN" sz="2000" dirty="0">
              <a:ea typeface="微软雅黑" pitchFamily="34" charset="-122"/>
            </a:endParaRPr>
          </a:p>
          <a:p>
            <a:endParaRPr lang="en-US" altLang="zh-CN" sz="2000" dirty="0">
              <a:ea typeface="微软雅黑" pitchFamily="34" charset="-122"/>
            </a:endParaRPr>
          </a:p>
          <a:p>
            <a:endParaRPr lang="en-US" altLang="zh-CN" sz="2000" dirty="0">
              <a:ea typeface="微软雅黑" pitchFamily="34" charset="-122"/>
            </a:endParaRPr>
          </a:p>
          <a:p>
            <a:endParaRPr lang="en-US" altLang="zh-CN" sz="2000" dirty="0">
              <a:ea typeface="微软雅黑" pitchFamily="34" charset="-122"/>
            </a:endParaRPr>
          </a:p>
          <a:p>
            <a:endParaRPr lang="en-US" altLang="zh-CN" sz="2000" dirty="0">
              <a:ea typeface="微软雅黑" pitchFamily="34" charset="-122"/>
            </a:endParaRPr>
          </a:p>
          <a:p>
            <a:endParaRPr lang="en-US" altLang="zh-CN" sz="2000" dirty="0">
              <a:ea typeface="微软雅黑" pitchFamily="34" charset="-122"/>
            </a:endParaRPr>
          </a:p>
          <a:p>
            <a:r>
              <a:rPr lang="en-US" altLang="zh-CN" sz="2000" dirty="0">
                <a:ea typeface="微软雅黑" pitchFamily="34" charset="-122"/>
              </a:rPr>
              <a:t>2</a:t>
            </a:r>
            <a:r>
              <a:rPr lang="zh-CN" altLang="en-US" sz="2000" dirty="0">
                <a:ea typeface="微软雅黑" pitchFamily="34" charset="-122"/>
              </a:rPr>
              <a:t>、</a:t>
            </a:r>
            <a:r>
              <a:rPr lang="zh-CN" altLang="en-US" sz="2000" dirty="0">
                <a:ea typeface="微软雅黑" pitchFamily="34" charset="-122"/>
                <a:hlinkClick r:id="rId2"/>
              </a:rPr>
              <a:t>一种车载网中数据分片下载服务方法</a:t>
            </a:r>
            <a:endParaRPr lang="en-US" altLang="zh-CN" sz="2000" dirty="0">
              <a:ea typeface="微软雅黑" pitchFamily="34" charset="-122"/>
            </a:endParaRPr>
          </a:p>
          <a:p>
            <a:endParaRPr lang="zh-CN" altLang="en-US" dirty="0"/>
          </a:p>
        </p:txBody>
      </p:sp>
      <p:pic>
        <p:nvPicPr>
          <p:cNvPr id="7175" name="Picture 15"/>
          <p:cNvPicPr>
            <a:picLocks noChangeAspect="1" noChangeArrowheads="1"/>
          </p:cNvPicPr>
          <p:nvPr/>
        </p:nvPicPr>
        <p:blipFill>
          <a:blip r:embed="rId3" cstate="print"/>
          <a:srcRect/>
          <a:stretch>
            <a:fillRect/>
          </a:stretch>
        </p:blipFill>
        <p:spPr bwMode="auto">
          <a:xfrm>
            <a:off x="5364163" y="2276475"/>
            <a:ext cx="3560762" cy="2376488"/>
          </a:xfrm>
          <a:prstGeom prst="rect">
            <a:avLst/>
          </a:prstGeom>
          <a:noFill/>
          <a:ln w="9525">
            <a:noFill/>
            <a:miter lim="800000"/>
            <a:headEnd/>
            <a:tailEnd/>
          </a:ln>
        </p:spPr>
      </p:pic>
      <p:cxnSp>
        <p:nvCxnSpPr>
          <p:cNvPr id="15" name="直接箭头连接符 14"/>
          <p:cNvCxnSpPr/>
          <p:nvPr/>
        </p:nvCxnSpPr>
        <p:spPr>
          <a:xfrm flipV="1">
            <a:off x="3708400" y="2708275"/>
            <a:ext cx="1655763" cy="50482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直接箭头连接符 16"/>
          <p:cNvCxnSpPr>
            <a:endCxn id="29711" idx="1"/>
          </p:cNvCxnSpPr>
          <p:nvPr/>
        </p:nvCxnSpPr>
        <p:spPr>
          <a:xfrm>
            <a:off x="3708400" y="3213100"/>
            <a:ext cx="1655763" cy="252413"/>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9" name="直接箭头连接符 18"/>
          <p:cNvCxnSpPr/>
          <p:nvPr/>
        </p:nvCxnSpPr>
        <p:spPr>
          <a:xfrm>
            <a:off x="3708400" y="3213100"/>
            <a:ext cx="1727200" cy="93662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直接箭头连接符 20"/>
          <p:cNvCxnSpPr/>
          <p:nvPr/>
        </p:nvCxnSpPr>
        <p:spPr>
          <a:xfrm flipV="1">
            <a:off x="3276600" y="2924175"/>
            <a:ext cx="2159000" cy="252095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a:off x="4499992" y="908720"/>
            <a:ext cx="184731" cy="369332"/>
          </a:xfrm>
          <a:prstGeom prst="rect">
            <a:avLst/>
          </a:prstGeom>
          <a:noFill/>
        </p:spPr>
        <p:txBody>
          <a:bodyPr wrap="none" rtlCol="0">
            <a:spAutoFit/>
          </a:bodyPr>
          <a:lstStyle/>
          <a:p>
            <a:endParaRPr lang="zh-CN" altLang="en-US"/>
          </a:p>
        </p:txBody>
      </p:sp>
      <p:sp>
        <p:nvSpPr>
          <p:cNvPr id="5" name="矩形 4"/>
          <p:cNvSpPr/>
          <p:nvPr/>
        </p:nvSpPr>
        <p:spPr>
          <a:xfrm>
            <a:off x="118742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7" name="矩形 6"/>
          <p:cNvSpPr/>
          <p:nvPr/>
        </p:nvSpPr>
        <p:spPr>
          <a:xfrm>
            <a:off x="3708707"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矩形 2"/>
          <p:cNvSpPr/>
          <p:nvPr/>
        </p:nvSpPr>
        <p:spPr>
          <a:xfrm>
            <a:off x="615693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4" name="文本框 3"/>
          <p:cNvSpPr txBox="1"/>
          <p:nvPr/>
        </p:nvSpPr>
        <p:spPr>
          <a:xfrm>
            <a:off x="1187450" y="767080"/>
            <a:ext cx="3014980" cy="645160"/>
          </a:xfrm>
          <a:prstGeom prst="rect">
            <a:avLst/>
          </a:prstGeom>
          <a:noFill/>
        </p:spPr>
        <p:txBody>
          <a:bodyPr wrap="none" rtlCol="0" anchor="t">
            <a:spAutoFit/>
          </a:bodyPr>
          <a:p>
            <a:pPr marL="0" marR="0" lvl="0" indent="0" defTabSz="914400" rtl="0" eaLnBrk="1" fontAlgn="auto" latinLnBrk="0" hangingPunct="1">
              <a:lnSpc>
                <a:spcPct val="100000"/>
              </a:lnSpc>
              <a:spcBef>
                <a:spcPct val="0"/>
              </a:spcBef>
              <a:spcAft>
                <a:spcPts val="0"/>
              </a:spcAft>
              <a:buClrTx/>
              <a:buSzTx/>
              <a:buFontTx/>
              <a:buNone/>
              <a:defRPr/>
            </a:pPr>
            <a:r>
              <a:rPr lang="zh-CN" altLang="en-US" sz="3600" spc="100" dirty="0" smtClean="0">
                <a:latin typeface="微软雅黑" pitchFamily="34" charset="-122"/>
                <a:ea typeface="微软雅黑" pitchFamily="34" charset="-122"/>
                <a:sym typeface="+mn-ea"/>
              </a:rPr>
              <a:t>1.</a:t>
            </a:r>
            <a:r>
              <a:rPr lang="en-US" altLang="zh-CN" sz="3600" spc="100" dirty="0" smtClean="0">
                <a:latin typeface="微软雅黑" pitchFamily="34" charset="-122"/>
                <a:ea typeface="微软雅黑" pitchFamily="34" charset="-122"/>
                <a:sym typeface="+mn-ea"/>
              </a:rPr>
              <a:t>3</a:t>
            </a:r>
            <a:r>
              <a:rPr lang="zh-CN" altLang="en-US" sz="3600" spc="100" dirty="0" smtClean="0">
                <a:latin typeface="微软雅黑" pitchFamily="34" charset="-122"/>
                <a:ea typeface="微软雅黑" pitchFamily="34" charset="-122"/>
                <a:sym typeface="+mn-ea"/>
              </a:rPr>
              <a:t>  专利类型</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6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r>
              <a:rPr lang="zh-CN" altLang="en-US" sz="2000" noProof="0" dirty="0">
                <a:ln>
                  <a:noFill/>
                </a:ln>
                <a:effectLst/>
                <a:uLnTx/>
                <a:uFillTx/>
                <a:latin typeface="+mj-lt"/>
                <a:ea typeface="+mj-ea"/>
                <a:cs typeface="+mj-cs"/>
                <a:sym typeface="+mn-ea"/>
              </a:rPr>
              <a:t>         </a:t>
            </a:r>
            <a:endParaRPr lang="zh-CN" altLang="en-US" sz="2000" noProof="0" dirty="0">
              <a:ln>
                <a:noFill/>
              </a:ln>
              <a:effectLst/>
              <a:uLnTx/>
              <a:uFillTx/>
              <a:latin typeface="+mj-lt"/>
              <a:ea typeface="+mj-ea"/>
              <a:cs typeface="+mj-cs"/>
              <a:sym typeface="+mn-ea"/>
            </a:endParaRPr>
          </a:p>
          <a:p>
            <a:pPr>
              <a:buNone/>
            </a:pPr>
            <a:r>
              <a:rPr lang="zh-CN" altLang="en-US" sz="2000" noProof="0" dirty="0">
                <a:ln>
                  <a:noFill/>
                </a:ln>
                <a:effectLst/>
                <a:uLnTx/>
                <a:uFillTx/>
                <a:latin typeface="+mj-lt"/>
                <a:ea typeface="+mj-ea"/>
                <a:cs typeface="+mj-cs"/>
                <a:sym typeface="+mn-ea"/>
              </a:rPr>
              <a:t>          </a:t>
            </a:r>
            <a:endParaRPr lang="zh-CN" altLang="en-US" sz="2000"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350520" y="571183"/>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r>
              <a:rPr lang="zh-CN" altLang="en-US" sz="3600" spc="100" dirty="0" smtClean="0">
                <a:latin typeface="微软雅黑" pitchFamily="34" charset="-122"/>
                <a:ea typeface="微软雅黑" pitchFamily="34" charset="-122"/>
                <a:sym typeface="+mn-ea"/>
              </a:rPr>
              <a:t>1.</a:t>
            </a:r>
            <a:r>
              <a:rPr lang="en-US" altLang="zh-CN" sz="3600" spc="100" dirty="0" smtClean="0">
                <a:latin typeface="微软雅黑" pitchFamily="34" charset="-122"/>
                <a:ea typeface="微软雅黑" pitchFamily="34" charset="-122"/>
                <a:sym typeface="+mn-ea"/>
              </a:rPr>
              <a:t>4</a:t>
            </a:r>
            <a:r>
              <a:rPr lang="zh-CN" altLang="en-US" sz="3600" spc="100" dirty="0" smtClean="0">
                <a:latin typeface="微软雅黑" pitchFamily="34" charset="-122"/>
                <a:ea typeface="微软雅黑" pitchFamily="34" charset="-122"/>
                <a:sym typeface="+mn-ea"/>
              </a:rPr>
              <a:t>  专利保护期限</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j-lt"/>
                <a:ea typeface="+mj-ea"/>
                <a:cs typeface="+mj-cs"/>
              </a:rPr>
              <a:t>  </a:t>
            </a:r>
            <a:r>
              <a:rPr kumimoji="0" lang="zh-CN" altLang="en-US" sz="2000" b="1" i="0" u="none" strike="noStrike" kern="1200" cap="none" spc="0" normalizeH="0" baseline="0" noProof="0" dirty="0">
                <a:ln>
                  <a:noFill/>
                </a:ln>
                <a:solidFill>
                  <a:schemeClr val="tx1"/>
                </a:solidFill>
                <a:effectLst/>
                <a:uLnTx/>
                <a:uFillTx/>
                <a:latin typeface="+mj-lt"/>
                <a:ea typeface="+mj-ea"/>
                <a:cs typeface="+mj-cs"/>
              </a:rPr>
              <a:t> </a:t>
            </a:r>
            <a:endParaRPr kumimoji="0" lang="zh-CN" altLang="en-US" sz="2000" b="1"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2000" b="1" i="0" u="none" strike="noStrike" kern="1200" cap="none" spc="0" normalizeH="0" baseline="0" noProof="0" dirty="0" smtClean="0">
              <a:ln>
                <a:noFill/>
              </a:ln>
              <a:solidFill>
                <a:schemeClr val="tx1"/>
              </a:solidFill>
              <a:effectLst/>
              <a:uLnTx/>
              <a:uFillTx/>
              <a:latin typeface="+mj-lt"/>
              <a:ea typeface="+mj-ea"/>
              <a:cs typeface="+mj-cs"/>
              <a:sym typeface="+mn-ea"/>
            </a:endParaRPr>
          </a:p>
          <a:p>
            <a:pPr marL="0" marR="0" lvl="0" indent="0" defTabSz="914400" rtl="0" eaLnBrk="1" fontAlgn="auto" latinLnBrk="0" hangingPunct="1">
              <a:lnSpc>
                <a:spcPct val="100000"/>
              </a:lnSpc>
              <a:spcBef>
                <a:spcPct val="0"/>
              </a:spcBef>
              <a:spcAft>
                <a:spcPts val="0"/>
              </a:spcAft>
              <a:buClrTx/>
              <a:buSzTx/>
              <a:buFontTx/>
              <a:buNone/>
              <a:defRPr/>
            </a:pPr>
            <a:r>
              <a:rPr lang="zh-CN" altLang="en-US" sz="2000" b="1" spc="100" dirty="0" smtClean="0">
                <a:latin typeface="微软雅黑" pitchFamily="34" charset="-122"/>
                <a:ea typeface="微软雅黑" pitchFamily="34" charset="-122"/>
                <a:sym typeface="+mn-ea"/>
              </a:rPr>
              <a:t>  </a:t>
            </a:r>
            <a:endParaRPr kumimoji="0" lang="zh-CN" altLang="en-US" sz="20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665744" y="3406388"/>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6" name="文本框 15"/>
          <p:cNvSpPr txBox="1"/>
          <p:nvPr/>
        </p:nvSpPr>
        <p:spPr>
          <a:xfrm>
            <a:off x="4775835" y="1583055"/>
            <a:ext cx="898525" cy="398780"/>
          </a:xfrm>
          <a:prstGeom prst="rect">
            <a:avLst/>
          </a:prstGeom>
          <a:noFill/>
        </p:spPr>
        <p:txBody>
          <a:bodyPr wrap="square" rtlCol="0">
            <a:spAutoFit/>
          </a:bodyPr>
          <a:p>
            <a:r>
              <a:rPr lang="zh-CN" altLang="en-US" sz="2000">
                <a:solidFill>
                  <a:schemeClr val="bg1"/>
                </a:solidFill>
              </a:rPr>
              <a:t>发明</a:t>
            </a:r>
            <a:endParaRPr lang="zh-CN" altLang="en-US"/>
          </a:p>
        </p:txBody>
      </p:sp>
      <p:sp>
        <p:nvSpPr>
          <p:cNvPr id="21" name="文本框 20"/>
          <p:cNvSpPr txBox="1"/>
          <p:nvPr/>
        </p:nvSpPr>
        <p:spPr>
          <a:xfrm>
            <a:off x="4530725" y="2617470"/>
            <a:ext cx="944880" cy="398780"/>
          </a:xfrm>
          <a:prstGeom prst="rect">
            <a:avLst/>
          </a:prstGeom>
          <a:noFill/>
        </p:spPr>
        <p:txBody>
          <a:bodyPr wrap="none" rtlCol="0">
            <a:spAutoFit/>
          </a:bodyPr>
          <a:p>
            <a:r>
              <a:rPr lang="zh-CN" altLang="en-US" sz="2000">
                <a:solidFill>
                  <a:schemeClr val="bg1"/>
                </a:solidFill>
              </a:rPr>
              <a:t>实用型</a:t>
            </a:r>
            <a:endParaRPr lang="zh-CN" altLang="en-US"/>
          </a:p>
        </p:txBody>
      </p:sp>
      <p:sp>
        <p:nvSpPr>
          <p:cNvPr id="22" name="文本框 21"/>
          <p:cNvSpPr txBox="1"/>
          <p:nvPr/>
        </p:nvSpPr>
        <p:spPr>
          <a:xfrm>
            <a:off x="4577080" y="3793490"/>
            <a:ext cx="1198880" cy="398780"/>
          </a:xfrm>
          <a:prstGeom prst="rect">
            <a:avLst/>
          </a:prstGeom>
          <a:noFill/>
        </p:spPr>
        <p:txBody>
          <a:bodyPr wrap="none" rtlCol="0">
            <a:spAutoFit/>
          </a:bodyPr>
          <a:p>
            <a:r>
              <a:rPr lang="zh-CN" altLang="en-US" sz="2000">
                <a:solidFill>
                  <a:schemeClr val="bg1"/>
                </a:solidFill>
              </a:rPr>
              <a:t>外观设计</a:t>
            </a:r>
            <a:endParaRPr lang="zh-CN" altLang="en-US"/>
          </a:p>
        </p:txBody>
      </p:sp>
      <p:grpSp>
        <p:nvGrpSpPr>
          <p:cNvPr id="14340" name="组合 14339"/>
          <p:cNvGrpSpPr/>
          <p:nvPr/>
        </p:nvGrpSpPr>
        <p:grpSpPr>
          <a:xfrm>
            <a:off x="4648200" y="2362200"/>
            <a:ext cx="3733800" cy="3657600"/>
            <a:chOff x="0" y="0"/>
            <a:chExt cx="2352" cy="2304"/>
          </a:xfrm>
        </p:grpSpPr>
        <p:sp>
          <p:nvSpPr>
            <p:cNvPr id="14341" name="矩形 14340"/>
            <p:cNvSpPr>
              <a:spLocks noChangeAspect="1" noTextEdit="1"/>
            </p:cNvSpPr>
            <p:nvPr/>
          </p:nvSpPr>
          <p:spPr>
            <a:xfrm>
              <a:off x="0" y="0"/>
              <a:ext cx="2352" cy="2304"/>
            </a:xfrm>
            <a:prstGeom prst="rect">
              <a:avLst/>
            </a:prstGeom>
            <a:noFill/>
            <a:ln w="9525">
              <a:noFill/>
            </a:ln>
          </p:spPr>
          <p:txBody>
            <a:bodyPr/>
            <a:p>
              <a:endParaRPr lang="zh-CN" altLang="en-US"/>
            </a:p>
          </p:txBody>
        </p:sp>
        <p:sp>
          <p:nvSpPr>
            <p:cNvPr id="14342" name="_s93224"/>
            <p:cNvSpPr/>
            <p:nvPr/>
          </p:nvSpPr>
          <p:spPr>
            <a:xfrm flipH="1">
              <a:off x="701" y="1288"/>
              <a:ext cx="239" cy="138"/>
            </a:xfrm>
            <a:prstGeom prst="line">
              <a:avLst/>
            </a:prstGeom>
            <a:ln w="28575" cap="flat" cmpd="sng">
              <a:solidFill>
                <a:schemeClr val="tx1"/>
              </a:solidFill>
              <a:prstDash val="solid"/>
              <a:headEnd type="none" w="med" len="med"/>
              <a:tailEnd type="none" w="med" len="med"/>
            </a:ln>
          </p:spPr>
        </p:sp>
        <p:sp>
          <p:nvSpPr>
            <p:cNvPr id="14343" name="_s93223"/>
            <p:cNvSpPr/>
            <p:nvPr/>
          </p:nvSpPr>
          <p:spPr>
            <a:xfrm>
              <a:off x="191" y="1289"/>
              <a:ext cx="547" cy="547"/>
            </a:xfrm>
            <a:prstGeom prst="ellipse">
              <a:avLst/>
            </a:prstGeom>
            <a:solidFill>
              <a:srgbClr val="00FF00"/>
            </a:solidFill>
            <a:ln w="9525" cap="flat" cmpd="sng">
              <a:solidFill>
                <a:schemeClr val="tx1"/>
              </a:solidFill>
              <a:prstDash val="solid"/>
              <a:headEnd type="none" w="med" len="med"/>
              <a:tailEnd type="none" w="med" len="med"/>
            </a:ln>
          </p:spPr>
          <p:txBody>
            <a:bodyPr wrap="none" lIns="0" tIns="0" rIns="0" bIns="0" anchor="ctr"/>
            <a:p>
              <a:pPr algn="ctr"/>
              <a:r>
                <a:rPr lang="zh-CN" altLang="en-US" dirty="0">
                  <a:latin typeface="Comic Sans MS" panose="030F0702030302020204" pitchFamily="2" charset="0"/>
                  <a:ea typeface="楷体_GB2312" panose="02010609030101010101" pitchFamily="1" charset="-122"/>
                </a:rPr>
                <a:t>实用性</a:t>
              </a:r>
              <a:endParaRPr lang="zh-CN" altLang="en-US" dirty="0">
                <a:latin typeface="Comic Sans MS" panose="030F0702030302020204" pitchFamily="2" charset="0"/>
                <a:ea typeface="楷体_GB2312" panose="02010609030101010101" pitchFamily="1" charset="-122"/>
              </a:endParaRPr>
            </a:p>
          </p:txBody>
        </p:sp>
        <p:sp>
          <p:nvSpPr>
            <p:cNvPr id="14344" name="_s93222"/>
            <p:cNvSpPr/>
            <p:nvPr/>
          </p:nvSpPr>
          <p:spPr>
            <a:xfrm>
              <a:off x="1412" y="1288"/>
              <a:ext cx="239" cy="138"/>
            </a:xfrm>
            <a:prstGeom prst="line">
              <a:avLst/>
            </a:prstGeom>
            <a:ln w="28575" cap="flat" cmpd="sng">
              <a:solidFill>
                <a:schemeClr val="tx1"/>
              </a:solidFill>
              <a:prstDash val="solid"/>
              <a:headEnd type="none" w="med" len="med"/>
              <a:tailEnd type="none" w="med" len="med"/>
            </a:ln>
          </p:spPr>
        </p:sp>
        <p:sp>
          <p:nvSpPr>
            <p:cNvPr id="14345" name="_s93221"/>
            <p:cNvSpPr/>
            <p:nvPr/>
          </p:nvSpPr>
          <p:spPr>
            <a:xfrm>
              <a:off x="1614" y="1290"/>
              <a:ext cx="547" cy="547"/>
            </a:xfrm>
            <a:prstGeom prst="ellipse">
              <a:avLst/>
            </a:prstGeom>
            <a:solidFill>
              <a:srgbClr val="00FF00"/>
            </a:solidFill>
            <a:ln w="9525" cap="flat" cmpd="sng">
              <a:solidFill>
                <a:schemeClr val="tx1"/>
              </a:solidFill>
              <a:prstDash val="solid"/>
              <a:headEnd type="none" w="med" len="med"/>
              <a:tailEnd type="none" w="med" len="med"/>
            </a:ln>
          </p:spPr>
          <p:txBody>
            <a:bodyPr wrap="none" lIns="0" tIns="0" rIns="0" bIns="0" anchor="ctr"/>
            <a:p>
              <a:pPr algn="ctr"/>
              <a:r>
                <a:rPr lang="zh-CN" altLang="en-US" dirty="0">
                  <a:latin typeface="Comic Sans MS" panose="030F0702030302020204" pitchFamily="2" charset="0"/>
                  <a:ea typeface="楷体_GB2312" panose="02010609030101010101" pitchFamily="1" charset="-122"/>
                </a:rPr>
                <a:t>创造性</a:t>
              </a:r>
              <a:endParaRPr lang="zh-CN" altLang="en-US" dirty="0">
                <a:latin typeface="Comic Sans MS" panose="030F0702030302020204" pitchFamily="2" charset="0"/>
                <a:ea typeface="楷体_GB2312" panose="02010609030101010101" pitchFamily="1" charset="-122"/>
              </a:endParaRPr>
            </a:p>
          </p:txBody>
        </p:sp>
        <p:sp>
          <p:nvSpPr>
            <p:cNvPr id="14346" name="_s93220"/>
            <p:cNvSpPr/>
            <p:nvPr/>
          </p:nvSpPr>
          <p:spPr>
            <a:xfrm flipV="1">
              <a:off x="1176" y="603"/>
              <a:ext cx="0" cy="276"/>
            </a:xfrm>
            <a:prstGeom prst="line">
              <a:avLst/>
            </a:prstGeom>
            <a:ln w="28575" cap="flat" cmpd="sng">
              <a:solidFill>
                <a:schemeClr val="tx1"/>
              </a:solidFill>
              <a:prstDash val="solid"/>
              <a:headEnd type="none" w="med" len="med"/>
              <a:tailEnd type="none" w="med" len="med"/>
            </a:ln>
          </p:spPr>
        </p:sp>
        <p:sp>
          <p:nvSpPr>
            <p:cNvPr id="14347" name="_s93219"/>
            <p:cNvSpPr/>
            <p:nvPr/>
          </p:nvSpPr>
          <p:spPr>
            <a:xfrm>
              <a:off x="903" y="57"/>
              <a:ext cx="547" cy="547"/>
            </a:xfrm>
            <a:prstGeom prst="ellipse">
              <a:avLst/>
            </a:prstGeom>
            <a:solidFill>
              <a:srgbClr val="00FF00"/>
            </a:solidFill>
            <a:ln w="9525" cap="flat" cmpd="sng">
              <a:solidFill>
                <a:schemeClr val="tx1"/>
              </a:solidFill>
              <a:prstDash val="solid"/>
              <a:headEnd type="none" w="med" len="med"/>
              <a:tailEnd type="none" w="med" len="med"/>
            </a:ln>
          </p:spPr>
          <p:txBody>
            <a:bodyPr wrap="none" lIns="0" tIns="0" rIns="0" bIns="0" anchor="ctr"/>
            <a:p>
              <a:pPr algn="ctr"/>
              <a:r>
                <a:rPr lang="zh-CN" altLang="en-US" dirty="0">
                  <a:latin typeface="Comic Sans MS" panose="030F0702030302020204" pitchFamily="2" charset="0"/>
                  <a:ea typeface="楷体_GB2312" panose="02010609030101010101" pitchFamily="1" charset="-122"/>
                </a:rPr>
                <a:t>新颖性</a:t>
              </a:r>
              <a:endParaRPr lang="zh-CN" altLang="en-US" dirty="0">
                <a:latin typeface="Comic Sans MS" panose="030F0702030302020204" pitchFamily="2" charset="0"/>
                <a:ea typeface="楷体_GB2312" panose="02010609030101010101" pitchFamily="1" charset="-122"/>
              </a:endParaRPr>
            </a:p>
          </p:txBody>
        </p:sp>
        <p:sp>
          <p:nvSpPr>
            <p:cNvPr id="14348" name="_s93218"/>
            <p:cNvSpPr/>
            <p:nvPr/>
          </p:nvSpPr>
          <p:spPr>
            <a:xfrm>
              <a:off x="903" y="879"/>
              <a:ext cx="547" cy="547"/>
            </a:xfrm>
            <a:prstGeom prst="ellipse">
              <a:avLst/>
            </a:prstGeom>
            <a:solidFill>
              <a:schemeClr val="accent1"/>
            </a:solidFill>
            <a:ln w="9525" cap="flat" cmpd="sng">
              <a:solidFill>
                <a:schemeClr val="accent1"/>
              </a:solidFill>
              <a:prstDash val="solid"/>
              <a:headEnd type="none" w="med" len="med"/>
              <a:tailEnd type="none" w="med" len="med"/>
            </a:ln>
          </p:spPr>
          <p:txBody>
            <a:bodyPr wrap="none" lIns="0" tIns="0" rIns="0" bIns="0" anchor="ctr"/>
            <a:p>
              <a:pPr algn="ctr"/>
              <a:r>
                <a:rPr lang="zh-CN" altLang="en-US" sz="2000" dirty="0">
                  <a:latin typeface="Comic Sans MS" panose="030F0702030302020204" pitchFamily="2" charset="0"/>
                  <a:ea typeface="楷体_GB2312" panose="02010609030101010101" pitchFamily="1" charset="-122"/>
                </a:rPr>
                <a:t>授权</a:t>
              </a:r>
              <a:endParaRPr lang="zh-CN" altLang="en-US" sz="2000" dirty="0">
                <a:latin typeface="Comic Sans MS" panose="030F0702030302020204" pitchFamily="2" charset="0"/>
                <a:ea typeface="楷体_GB2312" panose="02010609030101010101" pitchFamily="1" charset="-122"/>
              </a:endParaRPr>
            </a:p>
            <a:p>
              <a:pPr algn="ctr"/>
              <a:r>
                <a:rPr lang="zh-CN" altLang="en-US" sz="2000" dirty="0">
                  <a:latin typeface="Comic Sans MS" panose="030F0702030302020204" pitchFamily="2" charset="0"/>
                  <a:ea typeface="楷体_GB2312" panose="02010609030101010101" pitchFamily="1" charset="-122"/>
                </a:rPr>
                <a:t>条件</a:t>
              </a:r>
              <a:endParaRPr lang="zh-CN" altLang="en-US" sz="2000" dirty="0">
                <a:latin typeface="Comic Sans MS" panose="030F0702030302020204" pitchFamily="2" charset="0"/>
                <a:ea typeface="楷体_GB2312" panose="02010609030101010101" pitchFamily="1" charset="-122"/>
              </a:endParaRPr>
            </a:p>
          </p:txBody>
        </p:sp>
      </p:grpSp>
      <p:sp>
        <p:nvSpPr>
          <p:cNvPr id="4" name="文本框 3"/>
          <p:cNvSpPr txBox="1"/>
          <p:nvPr/>
        </p:nvSpPr>
        <p:spPr>
          <a:xfrm>
            <a:off x="1125220" y="2453005"/>
            <a:ext cx="3650615" cy="2245360"/>
          </a:xfrm>
          <a:prstGeom prst="rect">
            <a:avLst/>
          </a:prstGeom>
          <a:noFill/>
        </p:spPr>
        <p:txBody>
          <a:bodyPr wrap="square" rtlCol="0">
            <a:spAutoFit/>
          </a:bodyPr>
          <a:p>
            <a:pPr lvl="0"/>
            <a:r>
              <a:rPr lang="zh-CN" altLang="en-US" sz="2000" spc="100" dirty="0" smtClean="0">
                <a:latin typeface="微软雅黑" pitchFamily="34" charset="-122"/>
                <a:ea typeface="微软雅黑" pitchFamily="34" charset="-122"/>
                <a:sym typeface="+mn-ea"/>
              </a:rPr>
              <a:t>发明专利：20年</a:t>
            </a:r>
            <a:endParaRPr lang="zh-CN" altLang="en-US" sz="2000" spc="100" dirty="0" smtClean="0">
              <a:latin typeface="微软雅黑" pitchFamily="34" charset="-122"/>
              <a:ea typeface="微软雅黑" pitchFamily="34" charset="-122"/>
            </a:endParaRPr>
          </a:p>
          <a:p>
            <a:pPr lvl="0"/>
            <a:endParaRPr lang="zh-CN" altLang="en-US" sz="2000" spc="100" dirty="0" smtClean="0">
              <a:latin typeface="微软雅黑" pitchFamily="34" charset="-122"/>
              <a:ea typeface="微软雅黑" pitchFamily="34" charset="-122"/>
            </a:endParaRPr>
          </a:p>
          <a:p>
            <a:pPr lvl="0"/>
            <a:r>
              <a:rPr lang="zh-CN" altLang="en-US" sz="2000" spc="100" dirty="0" smtClean="0">
                <a:latin typeface="微软雅黑" pitchFamily="34" charset="-122"/>
                <a:ea typeface="微软雅黑" pitchFamily="34" charset="-122"/>
                <a:sym typeface="+mn-ea"/>
              </a:rPr>
              <a:t>实用新型：10年</a:t>
            </a:r>
            <a:endParaRPr lang="zh-CN" altLang="en-US" sz="2000" spc="100" dirty="0" smtClean="0">
              <a:latin typeface="微软雅黑" pitchFamily="34" charset="-122"/>
              <a:ea typeface="微软雅黑" pitchFamily="34" charset="-122"/>
            </a:endParaRPr>
          </a:p>
          <a:p>
            <a:pPr lvl="0"/>
            <a:endParaRPr lang="zh-CN" altLang="en-US" sz="2000" spc="100" dirty="0" smtClean="0">
              <a:latin typeface="微软雅黑" pitchFamily="34" charset="-122"/>
              <a:ea typeface="微软雅黑" pitchFamily="34" charset="-122"/>
            </a:endParaRPr>
          </a:p>
          <a:p>
            <a:pPr lvl="0"/>
            <a:r>
              <a:rPr lang="zh-CN" altLang="en-US" sz="2000" spc="100" dirty="0" smtClean="0">
                <a:latin typeface="微软雅黑" pitchFamily="34" charset="-122"/>
                <a:ea typeface="微软雅黑" pitchFamily="34" charset="-122"/>
                <a:sym typeface="+mn-ea"/>
              </a:rPr>
              <a:t>外观设计：10年</a:t>
            </a:r>
            <a:endParaRPr lang="zh-CN" altLang="en-US" sz="2000" spc="100" dirty="0" smtClean="0">
              <a:latin typeface="微软雅黑" pitchFamily="34" charset="-122"/>
              <a:ea typeface="微软雅黑" pitchFamily="34" charset="-122"/>
            </a:endParaRPr>
          </a:p>
          <a:p>
            <a:pPr lvl="0"/>
            <a:endParaRPr lang="zh-CN" altLang="en-US" sz="2000" spc="100" dirty="0" smtClean="0">
              <a:latin typeface="微软雅黑" pitchFamily="34" charset="-122"/>
              <a:ea typeface="微软雅黑" pitchFamily="34" charset="-122"/>
            </a:endParaRPr>
          </a:p>
          <a:p>
            <a:pPr lvl="0">
              <a:buNone/>
            </a:pPr>
            <a:r>
              <a:rPr lang="zh-CN" altLang="en-US" sz="2000" spc="100" dirty="0" smtClean="0">
                <a:latin typeface="微软雅黑" pitchFamily="34" charset="-122"/>
                <a:ea typeface="微软雅黑" pitchFamily="34" charset="-122"/>
                <a:sym typeface="+mn-ea"/>
              </a:rPr>
              <a:t>(自</a:t>
            </a:r>
            <a:r>
              <a:rPr lang="zh-CN" altLang="en-US" sz="2000" b="1" spc="100" dirty="0" smtClean="0">
                <a:latin typeface="微软雅黑" pitchFamily="34" charset="-122"/>
                <a:ea typeface="微软雅黑" pitchFamily="34" charset="-122"/>
                <a:sym typeface="+mn-ea"/>
              </a:rPr>
              <a:t>申请之日</a:t>
            </a:r>
            <a:r>
              <a:rPr lang="zh-CN" altLang="en-US" sz="2000" spc="100" dirty="0" smtClean="0">
                <a:latin typeface="微软雅黑" pitchFamily="34" charset="-122"/>
                <a:ea typeface="微软雅黑" pitchFamily="34" charset="-122"/>
                <a:sym typeface="+mn-ea"/>
              </a:rPr>
              <a:t>起计算)</a:t>
            </a:r>
            <a:endParaRPr lang="zh-CN" altLang="en-US" sz="2000" spc="1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1416" y="133602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r>
              <a:rPr lang="zh-CN" altLang="en-US" kern="0" noProof="0" dirty="0" smtClean="0">
                <a:ln>
                  <a:noFill/>
                </a:ln>
                <a:effectLst>
                  <a:outerShdw blurRad="38100" dist="38100" dir="2700000" algn="tl">
                    <a:srgbClr val="000000"/>
                  </a:outerShdw>
                </a:effectLst>
                <a:uLnTx/>
                <a:uFillTx/>
                <a:sym typeface="+mn-ea"/>
              </a:rPr>
              <a:t>     </a:t>
            </a:r>
            <a:endParaRPr lang="zh-CN" altLang="en-US" kern="0" noProof="0" dirty="0" smtClean="0">
              <a:ln>
                <a:noFill/>
              </a:ln>
              <a:effectLst>
                <a:outerShdw blurRad="38100" dist="38100" dir="2700000" algn="tl">
                  <a:srgbClr val="000000"/>
                </a:outerShdw>
              </a:effectLst>
              <a:uLnTx/>
              <a:uFillTx/>
              <a:sym typeface="+mn-ea"/>
            </a:endParaRPr>
          </a:p>
          <a:p>
            <a:pPr>
              <a:buNone/>
            </a:pPr>
            <a:r>
              <a:rPr lang="zh-CN" altLang="en-US" sz="2000" spc="100" dirty="0" smtClean="0">
                <a:latin typeface="微软雅黑" pitchFamily="34" charset="-122"/>
                <a:ea typeface="微软雅黑" pitchFamily="34" charset="-122"/>
                <a:sym typeface="+mn-ea"/>
              </a:rPr>
              <a:t>        前期准备（技术交底书的撰写）→查新（检索判断专利新颖性、创造性）→申请文件撰写→提交</a:t>
            </a:r>
            <a:endParaRPr lang="zh-CN" altLang="en-US" sz="2000" b="1" kern="0" noProof="0" dirty="0" smtClean="0">
              <a:ln>
                <a:noFill/>
              </a:ln>
              <a:effectLst>
                <a:outerShdw blurRad="38100" dist="38100" dir="2700000" algn="tl">
                  <a:srgbClr val="000000"/>
                </a:outerShdw>
              </a:effectLst>
              <a:uLnTx/>
              <a:uFillTx/>
              <a:latin typeface="黑体" panose="02010600030101010101" pitchFamily="2" charset="-122"/>
              <a:ea typeface="黑体" panose="02010600030101010101" pitchFamily="2" charset="-122"/>
              <a:sym typeface="+mn-ea"/>
            </a:endParaRPr>
          </a:p>
          <a:p>
            <a:pPr>
              <a:buNone/>
            </a:pPr>
            <a:r>
              <a:rPr lang="zh-CN" altLang="en-US" sz="2000" noProof="0" dirty="0">
                <a:ln>
                  <a:noFill/>
                </a:ln>
                <a:effectLst/>
                <a:uLnTx/>
                <a:uFillTx/>
                <a:latin typeface="+mj-lt"/>
                <a:ea typeface="+mj-ea"/>
                <a:cs typeface="+mj-cs"/>
                <a:sym typeface="+mn-ea"/>
              </a:rPr>
              <a:t>       </a:t>
            </a:r>
            <a:endParaRPr lang="zh-CN" altLang="en-US" sz="2000" noProof="0" dirty="0">
              <a:ln>
                <a:noFill/>
              </a:ln>
              <a:effectLst/>
              <a:uLnTx/>
              <a:uFillTx/>
              <a:latin typeface="+mj-lt"/>
              <a:ea typeface="+mj-ea"/>
              <a:cs typeface="+mj-cs"/>
              <a:sym typeface="+mn-ea"/>
            </a:endParaRPr>
          </a:p>
          <a:p>
            <a:pPr>
              <a:buNone/>
            </a:pPr>
            <a:r>
              <a:rPr lang="zh-CN" altLang="en-US" sz="2000" noProof="0" dirty="0">
                <a:ln>
                  <a:noFill/>
                </a:ln>
                <a:effectLst/>
                <a:uLnTx/>
                <a:uFillTx/>
                <a:latin typeface="+mj-lt"/>
                <a:ea typeface="+mj-ea"/>
                <a:cs typeface="+mj-cs"/>
                <a:sym typeface="+mn-ea"/>
              </a:rPr>
              <a:t>          </a:t>
            </a:r>
            <a:endParaRPr lang="zh-CN" altLang="en-US" sz="2000"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429260" y="428625"/>
            <a:ext cx="8150860" cy="121475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2.</a:t>
            </a:r>
            <a:r>
              <a:rPr lang="zh-CN" altLang="en-US" sz="3600" spc="100" dirty="0" smtClean="0">
                <a:latin typeface="微软雅黑" pitchFamily="34" charset="-122"/>
                <a:ea typeface="微软雅黑" pitchFamily="34" charset="-122"/>
                <a:sym typeface="+mn-ea"/>
              </a:rPr>
              <a:t>专利申请流程</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j-lt"/>
                <a:ea typeface="+mj-ea"/>
                <a:cs typeface="+mj-cs"/>
              </a:rPr>
              <a:t>       </a:t>
            </a:r>
            <a:endParaRPr kumimoji="0" lang="zh-CN" altLang="en-US" sz="20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665744" y="3406388"/>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6" name="文本框 15"/>
          <p:cNvSpPr txBox="1"/>
          <p:nvPr/>
        </p:nvSpPr>
        <p:spPr>
          <a:xfrm>
            <a:off x="4775835" y="1583055"/>
            <a:ext cx="898525" cy="398780"/>
          </a:xfrm>
          <a:prstGeom prst="rect">
            <a:avLst/>
          </a:prstGeom>
          <a:noFill/>
        </p:spPr>
        <p:txBody>
          <a:bodyPr wrap="square" rtlCol="0">
            <a:spAutoFit/>
          </a:bodyPr>
          <a:p>
            <a:r>
              <a:rPr lang="zh-CN" altLang="en-US" sz="2000">
                <a:solidFill>
                  <a:schemeClr val="bg1"/>
                </a:solidFill>
              </a:rPr>
              <a:t>发明</a:t>
            </a:r>
            <a:endParaRPr lang="zh-CN" altLang="en-US"/>
          </a:p>
        </p:txBody>
      </p:sp>
      <p:sp>
        <p:nvSpPr>
          <p:cNvPr id="2" name="文本框 1"/>
          <p:cNvSpPr txBox="1"/>
          <p:nvPr/>
        </p:nvSpPr>
        <p:spPr>
          <a:xfrm>
            <a:off x="761365" y="1480820"/>
            <a:ext cx="6969125" cy="521970"/>
          </a:xfrm>
          <a:prstGeom prst="rect">
            <a:avLst/>
          </a:prstGeom>
          <a:noFill/>
        </p:spPr>
        <p:txBody>
          <a:bodyPr wrap="square" rtlCol="0">
            <a:spAutoFit/>
          </a:bodyPr>
          <a:p>
            <a:r>
              <a:rPr lang="zh-CN" altLang="en-US" sz="2800"/>
              <a:t>前期专利申请文件准备阶段</a:t>
            </a:r>
            <a:endParaRPr lang="zh-CN" altLang="en-US" sz="2800"/>
          </a:p>
        </p:txBody>
      </p:sp>
      <p:pic>
        <p:nvPicPr>
          <p:cNvPr id="4" name="图片 3"/>
          <p:cNvPicPr>
            <a:picLocks noChangeAspect="1"/>
          </p:cNvPicPr>
          <p:nvPr/>
        </p:nvPicPr>
        <p:blipFill>
          <a:blip r:embed="rId1"/>
          <a:stretch>
            <a:fillRect/>
          </a:stretch>
        </p:blipFill>
        <p:spPr>
          <a:xfrm>
            <a:off x="6099175" y="3689985"/>
            <a:ext cx="2480945" cy="248094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6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r>
              <a:rPr lang="zh-CN" altLang="en-US" sz="2000" noProof="0" dirty="0">
                <a:ln>
                  <a:noFill/>
                </a:ln>
                <a:effectLst/>
                <a:uLnTx/>
                <a:uFillTx/>
                <a:latin typeface="+mj-lt"/>
                <a:ea typeface="+mj-ea"/>
                <a:cs typeface="+mj-cs"/>
                <a:sym typeface="+mn-ea"/>
              </a:rPr>
              <a:t>       </a:t>
            </a:r>
            <a:endParaRPr lang="zh-CN" altLang="en-US" sz="2000" noProof="0" dirty="0">
              <a:ln>
                <a:noFill/>
              </a:ln>
              <a:effectLst/>
              <a:uLnTx/>
              <a:uFillTx/>
              <a:latin typeface="+mj-lt"/>
              <a:ea typeface="+mj-ea"/>
              <a:cs typeface="+mj-cs"/>
              <a:sym typeface="+mn-ea"/>
            </a:endParaRPr>
          </a:p>
          <a:p>
            <a:pPr>
              <a:buNone/>
            </a:pPr>
            <a:r>
              <a:rPr lang="zh-CN" altLang="en-US" sz="2000" noProof="0" dirty="0">
                <a:ln>
                  <a:noFill/>
                </a:ln>
                <a:effectLst/>
                <a:uLnTx/>
                <a:uFillTx/>
                <a:latin typeface="+mj-lt"/>
                <a:ea typeface="+mj-ea"/>
                <a:cs typeface="+mj-cs"/>
                <a:sym typeface="+mn-ea"/>
              </a:rPr>
              <a:t>          </a:t>
            </a:r>
            <a:endParaRPr lang="zh-CN" altLang="en-US" sz="2000"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429260" y="428625"/>
            <a:ext cx="8150860" cy="121475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2.</a:t>
            </a:r>
            <a:r>
              <a:rPr lang="zh-CN" altLang="en-US" sz="3600" spc="100" dirty="0" smtClean="0">
                <a:latin typeface="微软雅黑" pitchFamily="34" charset="-122"/>
                <a:ea typeface="微软雅黑" pitchFamily="34" charset="-122"/>
                <a:sym typeface="+mn-ea"/>
              </a:rPr>
              <a:t> 专利申请流程</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j-lt"/>
                <a:ea typeface="+mj-ea"/>
                <a:cs typeface="+mj-cs"/>
              </a:rPr>
              <a:t>       </a:t>
            </a:r>
            <a:endParaRPr kumimoji="0" lang="zh-CN" altLang="en-US" sz="20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665744" y="3406388"/>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1" name="文本框 10"/>
          <p:cNvSpPr txBox="1"/>
          <p:nvPr/>
        </p:nvSpPr>
        <p:spPr>
          <a:xfrm>
            <a:off x="2145665" y="2436495"/>
            <a:ext cx="1377950" cy="398780"/>
          </a:xfrm>
          <a:prstGeom prst="rect">
            <a:avLst/>
          </a:prstGeom>
          <a:noFill/>
        </p:spPr>
        <p:txBody>
          <a:bodyPr wrap="square" rtlCol="0">
            <a:spAutoFit/>
          </a:bodyPr>
          <a:p>
            <a:r>
              <a:rPr lang="zh-CN" altLang="en-US" sz="2000">
                <a:solidFill>
                  <a:schemeClr val="bg1"/>
                </a:solidFill>
              </a:rPr>
              <a:t>专利</a:t>
            </a:r>
            <a:endParaRPr lang="zh-CN" altLang="en-US" sz="2000">
              <a:solidFill>
                <a:schemeClr val="bg1"/>
              </a:solidFill>
            </a:endParaRPr>
          </a:p>
        </p:txBody>
      </p:sp>
      <p:sp>
        <p:nvSpPr>
          <p:cNvPr id="16" name="文本框 15"/>
          <p:cNvSpPr txBox="1"/>
          <p:nvPr/>
        </p:nvSpPr>
        <p:spPr>
          <a:xfrm>
            <a:off x="4775835" y="1583055"/>
            <a:ext cx="898525" cy="398780"/>
          </a:xfrm>
          <a:prstGeom prst="rect">
            <a:avLst/>
          </a:prstGeom>
          <a:noFill/>
        </p:spPr>
        <p:txBody>
          <a:bodyPr wrap="square" rtlCol="0">
            <a:spAutoFit/>
          </a:bodyPr>
          <a:p>
            <a:r>
              <a:rPr lang="zh-CN" altLang="en-US" sz="2000">
                <a:solidFill>
                  <a:schemeClr val="bg1"/>
                </a:solidFill>
              </a:rPr>
              <a:t>发明</a:t>
            </a:r>
            <a:endParaRPr lang="zh-CN" altLang="en-US"/>
          </a:p>
        </p:txBody>
      </p:sp>
      <p:sp>
        <p:nvSpPr>
          <p:cNvPr id="21" name="文本框 20"/>
          <p:cNvSpPr txBox="1"/>
          <p:nvPr/>
        </p:nvSpPr>
        <p:spPr>
          <a:xfrm>
            <a:off x="4530725" y="2617470"/>
            <a:ext cx="944880" cy="398780"/>
          </a:xfrm>
          <a:prstGeom prst="rect">
            <a:avLst/>
          </a:prstGeom>
          <a:noFill/>
        </p:spPr>
        <p:txBody>
          <a:bodyPr wrap="none" rtlCol="0">
            <a:spAutoFit/>
          </a:bodyPr>
          <a:p>
            <a:r>
              <a:rPr lang="zh-CN" altLang="en-US" sz="2000">
                <a:solidFill>
                  <a:schemeClr val="bg1"/>
                </a:solidFill>
              </a:rPr>
              <a:t>实用型</a:t>
            </a:r>
            <a:endParaRPr lang="zh-CN" altLang="en-US"/>
          </a:p>
        </p:txBody>
      </p:sp>
      <p:sp>
        <p:nvSpPr>
          <p:cNvPr id="22" name="文本框 21"/>
          <p:cNvSpPr txBox="1"/>
          <p:nvPr/>
        </p:nvSpPr>
        <p:spPr>
          <a:xfrm>
            <a:off x="4577080" y="3793490"/>
            <a:ext cx="1198880" cy="398780"/>
          </a:xfrm>
          <a:prstGeom prst="rect">
            <a:avLst/>
          </a:prstGeom>
          <a:noFill/>
        </p:spPr>
        <p:txBody>
          <a:bodyPr wrap="none" rtlCol="0">
            <a:spAutoFit/>
          </a:bodyPr>
          <a:p>
            <a:r>
              <a:rPr lang="zh-CN" altLang="en-US" sz="2000">
                <a:solidFill>
                  <a:schemeClr val="bg1"/>
                </a:solidFill>
              </a:rPr>
              <a:t>外观设计</a:t>
            </a:r>
            <a:endParaRPr lang="zh-CN" altLang="en-US"/>
          </a:p>
        </p:txBody>
      </p:sp>
      <p:sp>
        <p:nvSpPr>
          <p:cNvPr id="2" name="文本框 1"/>
          <p:cNvSpPr txBox="1"/>
          <p:nvPr/>
        </p:nvSpPr>
        <p:spPr>
          <a:xfrm>
            <a:off x="819150" y="2225040"/>
            <a:ext cx="6805930" cy="1568450"/>
          </a:xfrm>
          <a:prstGeom prst="rect">
            <a:avLst/>
          </a:prstGeom>
          <a:noFill/>
        </p:spPr>
        <p:txBody>
          <a:bodyPr wrap="square" rtlCol="0">
            <a:spAutoFit/>
          </a:bodyPr>
          <a:p>
            <a:pPr algn="l"/>
            <a:r>
              <a:rPr lang="zh-CN" altLang="en-US" sz="2000" spc="100" dirty="0" smtClean="0">
                <a:latin typeface="微软雅黑" pitchFamily="34" charset="-122"/>
                <a:ea typeface="微软雅黑" pitchFamily="34" charset="-122"/>
                <a:sym typeface="+mn-ea"/>
              </a:rPr>
              <a:t>发明专利：</a:t>
            </a:r>
            <a:endParaRPr lang="zh-CN" altLang="en-US" sz="2000" spc="100" dirty="0" smtClean="0">
              <a:latin typeface="微软雅黑" pitchFamily="34" charset="-122"/>
              <a:ea typeface="微软雅黑" pitchFamily="34" charset="-122"/>
            </a:endParaRPr>
          </a:p>
          <a:p>
            <a:pPr algn="l">
              <a:buNone/>
            </a:pPr>
            <a:r>
              <a:rPr lang="zh-CN" altLang="en-US" sz="2000" spc="100" dirty="0" smtClean="0">
                <a:latin typeface="微软雅黑" pitchFamily="34" charset="-122"/>
                <a:ea typeface="微软雅黑" pitchFamily="34" charset="-122"/>
                <a:sym typeface="+mn-ea"/>
              </a:rPr>
              <a:t>申请 -→初步审查 -→公布-→实质审查-→授予专利权</a:t>
            </a:r>
            <a:endParaRPr lang="zh-CN" altLang="en-US" sz="2000" spc="100" dirty="0" smtClean="0">
              <a:latin typeface="微软雅黑" pitchFamily="34" charset="-122"/>
              <a:ea typeface="微软雅黑" pitchFamily="34" charset="-122"/>
              <a:sym typeface="+mn-ea"/>
            </a:endParaRPr>
          </a:p>
          <a:p>
            <a:pPr algn="l">
              <a:buNone/>
            </a:pPr>
            <a:r>
              <a:rPr lang="zh-CN" altLang="en-US" sz="2000" spc="100" dirty="0" smtClean="0">
                <a:latin typeface="微软雅黑" pitchFamily="34" charset="-122"/>
                <a:ea typeface="微软雅黑" pitchFamily="34" charset="-122"/>
                <a:sym typeface="+mn-ea"/>
              </a:rPr>
              <a:t>授权时间：2—5年</a:t>
            </a:r>
            <a:endParaRPr lang="zh-CN" altLang="en-US" sz="2000" dirty="0">
              <a:latin typeface="楷体_GB2312" panose="02010609030101010101" pitchFamily="1" charset="-122"/>
              <a:ea typeface="楷体_GB2312" panose="02010609030101010101" pitchFamily="1" charset="-122"/>
            </a:endParaRPr>
          </a:p>
          <a:p>
            <a:pPr>
              <a:buNone/>
            </a:pPr>
            <a:endParaRPr lang="zh-CN" altLang="en-US" dirty="0">
              <a:latin typeface="楷体_GB2312" panose="02010609030101010101" pitchFamily="1" charset="-122"/>
              <a:ea typeface="楷体_GB2312" panose="02010609030101010101" pitchFamily="1" charset="-122"/>
            </a:endParaRPr>
          </a:p>
          <a:p>
            <a:endParaRPr lang="zh-CN" altLang="en-US"/>
          </a:p>
        </p:txBody>
      </p:sp>
      <p:sp>
        <p:nvSpPr>
          <p:cNvPr id="9" name="文本框 8"/>
          <p:cNvSpPr txBox="1"/>
          <p:nvPr/>
        </p:nvSpPr>
        <p:spPr>
          <a:xfrm>
            <a:off x="811530" y="3498215"/>
            <a:ext cx="6695440" cy="1291590"/>
          </a:xfrm>
          <a:prstGeom prst="rect">
            <a:avLst/>
          </a:prstGeom>
          <a:noFill/>
        </p:spPr>
        <p:txBody>
          <a:bodyPr wrap="square" rtlCol="0">
            <a:spAutoFit/>
          </a:bodyPr>
          <a:p>
            <a:r>
              <a:rPr lang="zh-CN" altLang="en-US" sz="2000" spc="100" dirty="0" smtClean="0">
                <a:latin typeface="微软雅黑" pitchFamily="34" charset="-122"/>
                <a:ea typeface="微软雅黑" pitchFamily="34" charset="-122"/>
                <a:sym typeface="+mn-ea"/>
              </a:rPr>
              <a:t>实用新型专利：</a:t>
            </a:r>
            <a:endParaRPr lang="zh-CN" altLang="en-US" sz="2000" spc="100" dirty="0" smtClean="0">
              <a:latin typeface="微软雅黑" pitchFamily="34" charset="-122"/>
              <a:ea typeface="微软雅黑" pitchFamily="34" charset="-122"/>
              <a:sym typeface="+mn-ea"/>
            </a:endParaRPr>
          </a:p>
          <a:p>
            <a:r>
              <a:rPr lang="zh-CN" altLang="en-US" sz="2000" spc="100" dirty="0" smtClean="0">
                <a:latin typeface="微软雅黑" pitchFamily="34" charset="-122"/>
                <a:ea typeface="微软雅黑" pitchFamily="34" charset="-122"/>
                <a:sym typeface="+mn-ea"/>
              </a:rPr>
              <a:t>申请-→初步审查-→授予专利权 </a:t>
            </a:r>
            <a:endParaRPr lang="zh-CN" altLang="en-US" sz="2000" spc="100" dirty="0" smtClean="0">
              <a:latin typeface="微软雅黑" pitchFamily="34" charset="-122"/>
              <a:ea typeface="微软雅黑" pitchFamily="34" charset="-122"/>
            </a:endParaRPr>
          </a:p>
          <a:p>
            <a:pPr>
              <a:buNone/>
            </a:pPr>
            <a:r>
              <a:rPr lang="zh-CN" altLang="en-US" sz="2000" spc="100" dirty="0" smtClean="0">
                <a:latin typeface="微软雅黑" pitchFamily="34" charset="-122"/>
                <a:ea typeface="微软雅黑" pitchFamily="34" charset="-122"/>
                <a:sym typeface="+mn-ea"/>
              </a:rPr>
              <a:t>授权时间：6—12个月</a:t>
            </a:r>
            <a:endParaRPr lang="zh-CN" altLang="en-US" dirty="0">
              <a:latin typeface="楷体_GB2312" panose="02010609030101010101" pitchFamily="1" charset="-122"/>
              <a:ea typeface="楷体_GB2312" panose="02010609030101010101" pitchFamily="1" charset="-122"/>
            </a:endParaRPr>
          </a:p>
          <a:p>
            <a:endParaRPr lang="zh-CN" altLang="en-US"/>
          </a:p>
        </p:txBody>
      </p:sp>
      <p:sp>
        <p:nvSpPr>
          <p:cNvPr id="12" name="文本框 11"/>
          <p:cNvSpPr txBox="1"/>
          <p:nvPr/>
        </p:nvSpPr>
        <p:spPr>
          <a:xfrm>
            <a:off x="811530" y="4789805"/>
            <a:ext cx="5922010" cy="1568450"/>
          </a:xfrm>
          <a:prstGeom prst="rect">
            <a:avLst/>
          </a:prstGeom>
          <a:noFill/>
        </p:spPr>
        <p:txBody>
          <a:bodyPr wrap="square" rtlCol="0">
            <a:spAutoFit/>
          </a:bodyPr>
          <a:p>
            <a:r>
              <a:rPr lang="zh-CN" altLang="en-US" sz="2000" spc="100" dirty="0" smtClean="0">
                <a:latin typeface="微软雅黑" pitchFamily="34" charset="-122"/>
                <a:ea typeface="微软雅黑" pitchFamily="34" charset="-122"/>
                <a:sym typeface="+mn-ea"/>
              </a:rPr>
              <a:t>外观设计专利：</a:t>
            </a:r>
            <a:endParaRPr lang="zh-CN" altLang="en-US" sz="2000" spc="100" dirty="0" smtClean="0">
              <a:latin typeface="微软雅黑" pitchFamily="34" charset="-122"/>
              <a:ea typeface="微软雅黑" pitchFamily="34" charset="-122"/>
            </a:endParaRPr>
          </a:p>
          <a:p>
            <a:pPr>
              <a:buNone/>
            </a:pPr>
            <a:r>
              <a:rPr lang="zh-CN" altLang="en-US" sz="2000" spc="100" dirty="0" smtClean="0">
                <a:latin typeface="微软雅黑" pitchFamily="34" charset="-122"/>
                <a:ea typeface="微软雅黑" pitchFamily="34" charset="-122"/>
                <a:sym typeface="+mn-ea"/>
              </a:rPr>
              <a:t>申请-→初步审查-→授予专利权</a:t>
            </a:r>
            <a:endParaRPr lang="zh-CN" altLang="en-US" sz="2000" spc="100" dirty="0" smtClean="0">
              <a:latin typeface="微软雅黑" pitchFamily="34" charset="-122"/>
              <a:ea typeface="微软雅黑" pitchFamily="34" charset="-122"/>
              <a:sym typeface="+mn-ea"/>
            </a:endParaRPr>
          </a:p>
          <a:p>
            <a:pPr>
              <a:buNone/>
            </a:pPr>
            <a:r>
              <a:rPr lang="zh-CN" altLang="en-US" sz="2000" spc="100" dirty="0" smtClean="0">
                <a:latin typeface="微软雅黑" pitchFamily="34" charset="-122"/>
                <a:ea typeface="微软雅黑" pitchFamily="34" charset="-122"/>
                <a:sym typeface="+mn-ea"/>
              </a:rPr>
              <a:t>授权时间：4—12个月</a:t>
            </a:r>
            <a:endParaRPr lang="zh-CN" altLang="en-US" dirty="0">
              <a:latin typeface="楷体_GB2312" panose="02010609030101010101" pitchFamily="1" charset="-122"/>
              <a:ea typeface="楷体_GB2312" panose="02010609030101010101" pitchFamily="1" charset="-122"/>
            </a:endParaRPr>
          </a:p>
          <a:p>
            <a:endParaRPr lang="zh-CN" altLang="en-US" dirty="0"/>
          </a:p>
          <a:p>
            <a:endParaRPr lang="zh-CN" altLang="en-US"/>
          </a:p>
        </p:txBody>
      </p:sp>
      <p:sp>
        <p:nvSpPr>
          <p:cNvPr id="14" name="文本框 13"/>
          <p:cNvSpPr txBox="1"/>
          <p:nvPr/>
        </p:nvSpPr>
        <p:spPr>
          <a:xfrm>
            <a:off x="819150" y="1459865"/>
            <a:ext cx="4448175" cy="521970"/>
          </a:xfrm>
          <a:prstGeom prst="rect">
            <a:avLst/>
          </a:prstGeom>
          <a:noFill/>
        </p:spPr>
        <p:txBody>
          <a:bodyPr wrap="square" rtlCol="0">
            <a:spAutoFit/>
          </a:bodyPr>
          <a:p>
            <a:pPr algn="l">
              <a:buNone/>
            </a:pPr>
            <a:r>
              <a:rPr lang="zh-CN" altLang="en-US" sz="2800" spc="100" dirty="0" smtClean="0">
                <a:latin typeface="微软雅黑" pitchFamily="34" charset="-122"/>
                <a:ea typeface="微软雅黑" pitchFamily="34" charset="-122"/>
              </a:rPr>
              <a:t>后期专利审查流程</a:t>
            </a:r>
            <a:endParaRPr lang="zh-CN" altLang="en-US" sz="2800" spc="100" dirty="0" smtClean="0">
              <a:latin typeface="微软雅黑" pitchFamily="34" charset="-122"/>
              <a:ea typeface="微软雅黑" pitchFamily="34" charset="-122"/>
            </a:endParaRPr>
          </a:p>
        </p:txBody>
      </p:sp>
      <p:pic>
        <p:nvPicPr>
          <p:cNvPr id="17" name="图片 16"/>
          <p:cNvPicPr>
            <a:picLocks noChangeAspect="1"/>
          </p:cNvPicPr>
          <p:nvPr/>
        </p:nvPicPr>
        <p:blipFill>
          <a:blip r:embed="rId1"/>
          <a:stretch>
            <a:fillRect/>
          </a:stretch>
        </p:blipFill>
        <p:spPr>
          <a:xfrm>
            <a:off x="6187440" y="3759835"/>
            <a:ext cx="2480945" cy="248094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6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r>
              <a:rPr lang="zh-CN" altLang="en-US" sz="2000" noProof="0" dirty="0">
                <a:ln>
                  <a:noFill/>
                </a:ln>
                <a:effectLst/>
                <a:uLnTx/>
                <a:uFillTx/>
                <a:latin typeface="+mj-lt"/>
                <a:ea typeface="+mj-ea"/>
                <a:cs typeface="+mj-cs"/>
                <a:sym typeface="+mn-ea"/>
              </a:rPr>
              <a:t>       </a:t>
            </a:r>
            <a:endParaRPr lang="zh-CN" altLang="en-US" sz="2000" noProof="0" dirty="0">
              <a:ln>
                <a:noFill/>
              </a:ln>
              <a:effectLst/>
              <a:uLnTx/>
              <a:uFillTx/>
              <a:latin typeface="+mj-lt"/>
              <a:ea typeface="+mj-ea"/>
              <a:cs typeface="+mj-cs"/>
              <a:sym typeface="+mn-ea"/>
            </a:endParaRPr>
          </a:p>
          <a:p>
            <a:pPr>
              <a:buNone/>
            </a:pPr>
            <a:r>
              <a:rPr lang="zh-CN" altLang="en-US" sz="2000" noProof="0" dirty="0">
                <a:ln>
                  <a:noFill/>
                </a:ln>
                <a:effectLst/>
                <a:uLnTx/>
                <a:uFillTx/>
                <a:latin typeface="+mj-lt"/>
                <a:ea typeface="+mj-ea"/>
                <a:cs typeface="+mj-cs"/>
                <a:sym typeface="+mn-ea"/>
              </a:rPr>
              <a:t>          </a:t>
            </a:r>
            <a:endParaRPr lang="zh-CN" altLang="en-US" sz="2000"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429260" y="428625"/>
            <a:ext cx="8150860" cy="121475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2.</a:t>
            </a:r>
            <a:r>
              <a:rPr lang="zh-CN" altLang="en-US" sz="3600" spc="100" dirty="0" smtClean="0">
                <a:latin typeface="微软雅黑" pitchFamily="34" charset="-122"/>
                <a:ea typeface="微软雅黑" pitchFamily="34" charset="-122"/>
                <a:sym typeface="+mn-ea"/>
              </a:rPr>
              <a:t>  专利申请流程</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j-lt"/>
                <a:ea typeface="+mj-ea"/>
                <a:cs typeface="+mj-cs"/>
              </a:rPr>
              <a:t>       </a:t>
            </a:r>
            <a:endParaRPr kumimoji="0" lang="zh-CN" altLang="en-US" sz="20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665744" y="3406388"/>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1" name="文本框 10"/>
          <p:cNvSpPr txBox="1"/>
          <p:nvPr/>
        </p:nvSpPr>
        <p:spPr>
          <a:xfrm>
            <a:off x="2145665" y="2436495"/>
            <a:ext cx="1377950" cy="398780"/>
          </a:xfrm>
          <a:prstGeom prst="rect">
            <a:avLst/>
          </a:prstGeom>
          <a:noFill/>
        </p:spPr>
        <p:txBody>
          <a:bodyPr wrap="square" rtlCol="0">
            <a:spAutoFit/>
          </a:bodyPr>
          <a:p>
            <a:r>
              <a:rPr lang="zh-CN" altLang="en-US" sz="2000">
                <a:solidFill>
                  <a:schemeClr val="bg1"/>
                </a:solidFill>
              </a:rPr>
              <a:t>专利</a:t>
            </a:r>
            <a:endParaRPr lang="zh-CN" altLang="en-US" sz="2000">
              <a:solidFill>
                <a:schemeClr val="bg1"/>
              </a:solidFill>
            </a:endParaRPr>
          </a:p>
        </p:txBody>
      </p:sp>
      <p:sp>
        <p:nvSpPr>
          <p:cNvPr id="16" name="文本框 15"/>
          <p:cNvSpPr txBox="1"/>
          <p:nvPr/>
        </p:nvSpPr>
        <p:spPr>
          <a:xfrm>
            <a:off x="4775835" y="1583055"/>
            <a:ext cx="898525" cy="398780"/>
          </a:xfrm>
          <a:prstGeom prst="rect">
            <a:avLst/>
          </a:prstGeom>
          <a:noFill/>
        </p:spPr>
        <p:txBody>
          <a:bodyPr wrap="square" rtlCol="0">
            <a:spAutoFit/>
          </a:bodyPr>
          <a:p>
            <a:r>
              <a:rPr lang="zh-CN" altLang="en-US" sz="2000">
                <a:solidFill>
                  <a:schemeClr val="bg1"/>
                </a:solidFill>
              </a:rPr>
              <a:t>发明</a:t>
            </a:r>
            <a:endParaRPr lang="zh-CN" altLang="en-US"/>
          </a:p>
        </p:txBody>
      </p:sp>
      <p:sp>
        <p:nvSpPr>
          <p:cNvPr id="21" name="文本框 20"/>
          <p:cNvSpPr txBox="1"/>
          <p:nvPr/>
        </p:nvSpPr>
        <p:spPr>
          <a:xfrm>
            <a:off x="4530725" y="2617470"/>
            <a:ext cx="944880" cy="398780"/>
          </a:xfrm>
          <a:prstGeom prst="rect">
            <a:avLst/>
          </a:prstGeom>
          <a:noFill/>
        </p:spPr>
        <p:txBody>
          <a:bodyPr wrap="none" rtlCol="0">
            <a:spAutoFit/>
          </a:bodyPr>
          <a:p>
            <a:r>
              <a:rPr lang="zh-CN" altLang="en-US" sz="2000">
                <a:solidFill>
                  <a:schemeClr val="bg1"/>
                </a:solidFill>
              </a:rPr>
              <a:t>实用型</a:t>
            </a:r>
            <a:endParaRPr lang="zh-CN" altLang="en-US"/>
          </a:p>
        </p:txBody>
      </p:sp>
      <p:sp>
        <p:nvSpPr>
          <p:cNvPr id="22" name="文本框 21"/>
          <p:cNvSpPr txBox="1"/>
          <p:nvPr/>
        </p:nvSpPr>
        <p:spPr>
          <a:xfrm>
            <a:off x="4577080" y="3793490"/>
            <a:ext cx="1198880" cy="398780"/>
          </a:xfrm>
          <a:prstGeom prst="rect">
            <a:avLst/>
          </a:prstGeom>
          <a:noFill/>
        </p:spPr>
        <p:txBody>
          <a:bodyPr wrap="none" rtlCol="0">
            <a:spAutoFit/>
          </a:bodyPr>
          <a:p>
            <a:r>
              <a:rPr lang="zh-CN" altLang="en-US" sz="2000">
                <a:solidFill>
                  <a:schemeClr val="bg1"/>
                </a:solidFill>
              </a:rPr>
              <a:t>外观设计</a:t>
            </a:r>
            <a:endParaRPr lang="zh-CN" altLang="en-US"/>
          </a:p>
        </p:txBody>
      </p:sp>
      <p:pic>
        <p:nvPicPr>
          <p:cNvPr id="47108" name="Picture 4" descr="W020080418557521682140"/>
          <p:cNvPicPr>
            <a:picLocks noChangeAspect="1"/>
          </p:cNvPicPr>
          <p:nvPr/>
        </p:nvPicPr>
        <p:blipFill>
          <a:blip r:embed="rId1"/>
          <a:stretch>
            <a:fillRect/>
          </a:stretch>
        </p:blipFill>
        <p:spPr>
          <a:xfrm>
            <a:off x="256540" y="1249680"/>
            <a:ext cx="8072755" cy="4957445"/>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6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r>
              <a:rPr lang="zh-CN" altLang="en-US" sz="2000" noProof="0" dirty="0">
                <a:ln>
                  <a:noFill/>
                </a:ln>
                <a:effectLst/>
                <a:uLnTx/>
                <a:uFillTx/>
                <a:latin typeface="+mj-lt"/>
                <a:ea typeface="+mj-ea"/>
                <a:cs typeface="+mj-cs"/>
                <a:sym typeface="+mn-ea"/>
              </a:rPr>
              <a:t>       </a:t>
            </a:r>
            <a:endParaRPr lang="zh-CN" altLang="en-US" sz="2000" noProof="0" dirty="0">
              <a:ln>
                <a:noFill/>
              </a:ln>
              <a:effectLst/>
              <a:uLnTx/>
              <a:uFillTx/>
              <a:latin typeface="+mj-lt"/>
              <a:ea typeface="+mj-ea"/>
              <a:cs typeface="+mj-cs"/>
              <a:sym typeface="+mn-ea"/>
            </a:endParaRPr>
          </a:p>
          <a:p>
            <a:pPr>
              <a:buNone/>
            </a:pPr>
            <a:r>
              <a:rPr lang="zh-CN" altLang="en-US" sz="2000" noProof="0" dirty="0">
                <a:ln>
                  <a:noFill/>
                </a:ln>
                <a:effectLst/>
                <a:uLnTx/>
                <a:uFillTx/>
                <a:latin typeface="+mj-lt"/>
                <a:ea typeface="+mj-ea"/>
                <a:cs typeface="+mj-cs"/>
                <a:sym typeface="+mn-ea"/>
              </a:rPr>
              <a:t>          </a:t>
            </a:r>
            <a:endParaRPr lang="zh-CN" altLang="en-US" sz="2000"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429260" y="428625"/>
            <a:ext cx="8150860" cy="121475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2.</a:t>
            </a:r>
            <a:r>
              <a:rPr lang="zh-CN" altLang="en-US" sz="3600" spc="100" dirty="0" smtClean="0">
                <a:latin typeface="微软雅黑" pitchFamily="34" charset="-122"/>
                <a:ea typeface="微软雅黑" pitchFamily="34" charset="-122"/>
                <a:sym typeface="+mn-ea"/>
              </a:rPr>
              <a:t> 专利申请流程</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j-lt"/>
                <a:ea typeface="+mj-ea"/>
                <a:cs typeface="+mj-cs"/>
              </a:rPr>
              <a:t>       </a:t>
            </a:r>
            <a:endParaRPr kumimoji="0" lang="zh-CN" altLang="en-US" sz="20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665744" y="3406388"/>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1" name="文本框 10"/>
          <p:cNvSpPr txBox="1"/>
          <p:nvPr/>
        </p:nvSpPr>
        <p:spPr>
          <a:xfrm>
            <a:off x="2145665" y="2436495"/>
            <a:ext cx="1377950" cy="398780"/>
          </a:xfrm>
          <a:prstGeom prst="rect">
            <a:avLst/>
          </a:prstGeom>
          <a:noFill/>
        </p:spPr>
        <p:txBody>
          <a:bodyPr wrap="square" rtlCol="0">
            <a:spAutoFit/>
          </a:bodyPr>
          <a:p>
            <a:r>
              <a:rPr lang="zh-CN" altLang="en-US" sz="2000">
                <a:solidFill>
                  <a:schemeClr val="bg1"/>
                </a:solidFill>
              </a:rPr>
              <a:t>专利</a:t>
            </a:r>
            <a:endParaRPr lang="zh-CN" altLang="en-US" sz="2000">
              <a:solidFill>
                <a:schemeClr val="bg1"/>
              </a:solidFill>
            </a:endParaRPr>
          </a:p>
        </p:txBody>
      </p:sp>
      <p:sp>
        <p:nvSpPr>
          <p:cNvPr id="16" name="文本框 15"/>
          <p:cNvSpPr txBox="1"/>
          <p:nvPr/>
        </p:nvSpPr>
        <p:spPr>
          <a:xfrm>
            <a:off x="4775835" y="1583055"/>
            <a:ext cx="898525" cy="398780"/>
          </a:xfrm>
          <a:prstGeom prst="rect">
            <a:avLst/>
          </a:prstGeom>
          <a:noFill/>
        </p:spPr>
        <p:txBody>
          <a:bodyPr wrap="square" rtlCol="0">
            <a:spAutoFit/>
          </a:bodyPr>
          <a:p>
            <a:r>
              <a:rPr lang="zh-CN" altLang="en-US" sz="2000">
                <a:solidFill>
                  <a:schemeClr val="bg1"/>
                </a:solidFill>
              </a:rPr>
              <a:t>发明</a:t>
            </a:r>
            <a:endParaRPr lang="zh-CN" altLang="en-US"/>
          </a:p>
        </p:txBody>
      </p:sp>
      <p:sp>
        <p:nvSpPr>
          <p:cNvPr id="21" name="文本框 20"/>
          <p:cNvSpPr txBox="1"/>
          <p:nvPr/>
        </p:nvSpPr>
        <p:spPr>
          <a:xfrm>
            <a:off x="4530725" y="2617470"/>
            <a:ext cx="944880" cy="398780"/>
          </a:xfrm>
          <a:prstGeom prst="rect">
            <a:avLst/>
          </a:prstGeom>
          <a:noFill/>
        </p:spPr>
        <p:txBody>
          <a:bodyPr wrap="none" rtlCol="0">
            <a:spAutoFit/>
          </a:bodyPr>
          <a:p>
            <a:r>
              <a:rPr lang="zh-CN" altLang="en-US" sz="2000">
                <a:solidFill>
                  <a:schemeClr val="bg1"/>
                </a:solidFill>
              </a:rPr>
              <a:t>实用型</a:t>
            </a:r>
            <a:endParaRPr lang="zh-CN" altLang="en-US"/>
          </a:p>
        </p:txBody>
      </p:sp>
      <p:sp>
        <p:nvSpPr>
          <p:cNvPr id="22" name="文本框 21"/>
          <p:cNvSpPr txBox="1"/>
          <p:nvPr/>
        </p:nvSpPr>
        <p:spPr>
          <a:xfrm>
            <a:off x="4577080" y="3793490"/>
            <a:ext cx="1198880" cy="398780"/>
          </a:xfrm>
          <a:prstGeom prst="rect">
            <a:avLst/>
          </a:prstGeom>
          <a:noFill/>
        </p:spPr>
        <p:txBody>
          <a:bodyPr wrap="none" rtlCol="0">
            <a:spAutoFit/>
          </a:bodyPr>
          <a:p>
            <a:r>
              <a:rPr lang="zh-CN" altLang="en-US" sz="2000">
                <a:solidFill>
                  <a:schemeClr val="bg1"/>
                </a:solidFill>
              </a:rPr>
              <a:t>外观设计</a:t>
            </a:r>
            <a:endParaRPr lang="zh-CN" altLang="en-US"/>
          </a:p>
        </p:txBody>
      </p:sp>
      <p:sp>
        <p:nvSpPr>
          <p:cNvPr id="14" name="文本框 13"/>
          <p:cNvSpPr txBox="1"/>
          <p:nvPr/>
        </p:nvSpPr>
        <p:spPr>
          <a:xfrm>
            <a:off x="819150" y="1459865"/>
            <a:ext cx="4448175" cy="521970"/>
          </a:xfrm>
          <a:prstGeom prst="rect">
            <a:avLst/>
          </a:prstGeom>
          <a:noFill/>
        </p:spPr>
        <p:txBody>
          <a:bodyPr wrap="square" rtlCol="0">
            <a:spAutoFit/>
          </a:bodyPr>
          <a:p>
            <a:pPr algn="l">
              <a:buNone/>
            </a:pPr>
            <a:r>
              <a:rPr lang="zh-CN" altLang="en-US" sz="2800" spc="100" dirty="0" smtClean="0">
                <a:latin typeface="微软雅黑" pitchFamily="34" charset="-122"/>
                <a:ea typeface="微软雅黑" pitchFamily="34" charset="-122"/>
              </a:rPr>
              <a:t>申请阶段官费标准</a:t>
            </a:r>
            <a:endParaRPr lang="zh-CN" altLang="en-US" sz="2800" spc="100" dirty="0" smtClean="0">
              <a:latin typeface="微软雅黑" pitchFamily="34" charset="-122"/>
              <a:ea typeface="微软雅黑" pitchFamily="34" charset="-122"/>
            </a:endParaRPr>
          </a:p>
        </p:txBody>
      </p:sp>
      <p:pic>
        <p:nvPicPr>
          <p:cNvPr id="17" name="图片 16"/>
          <p:cNvPicPr>
            <a:picLocks noChangeAspect="1"/>
          </p:cNvPicPr>
          <p:nvPr/>
        </p:nvPicPr>
        <p:blipFill>
          <a:blip r:embed="rId1"/>
          <a:stretch>
            <a:fillRect/>
          </a:stretch>
        </p:blipFill>
        <p:spPr>
          <a:xfrm>
            <a:off x="6187440" y="3759835"/>
            <a:ext cx="2480945" cy="2480945"/>
          </a:xfrm>
          <a:prstGeom prst="rect">
            <a:avLst/>
          </a:prstGeom>
        </p:spPr>
      </p:pic>
      <p:graphicFrame>
        <p:nvGraphicFramePr>
          <p:cNvPr id="10" name="表格 9"/>
          <p:cNvGraphicFramePr/>
          <p:nvPr/>
        </p:nvGraphicFramePr>
        <p:xfrm>
          <a:off x="819150" y="2162810"/>
          <a:ext cx="6400165" cy="1524000"/>
        </p:xfrm>
        <a:graphic>
          <a:graphicData uri="http://schemas.openxmlformats.org/drawingml/2006/table">
            <a:tbl>
              <a:tblPr firstRow="1" bandRow="1">
                <a:tableStyleId>{5C22544A-7EE6-4342-B048-85BDC9FD1C3A}</a:tableStyleId>
              </a:tblPr>
              <a:tblGrid>
                <a:gridCol w="1599565"/>
                <a:gridCol w="1599565"/>
                <a:gridCol w="1599565"/>
                <a:gridCol w="1599565"/>
              </a:tblGrid>
              <a:tr h="381000">
                <a:tc>
                  <a:txBody>
                    <a:bodyPr/>
                    <a:p>
                      <a:pPr>
                        <a:buNone/>
                      </a:pPr>
                      <a:r>
                        <a:rPr lang="zh-CN" altLang="en-US"/>
                        <a:t>申请类型</a:t>
                      </a:r>
                      <a:endParaRPr lang="zh-CN" altLang="en-US"/>
                    </a:p>
                  </a:txBody>
                  <a:tcPr/>
                </a:tc>
                <a:tc>
                  <a:txBody>
                    <a:bodyPr/>
                    <a:p>
                      <a:pPr>
                        <a:buNone/>
                      </a:pPr>
                      <a:r>
                        <a:rPr lang="zh-CN" altLang="en-US"/>
                        <a:t>官费（全费）</a:t>
                      </a:r>
                      <a:endParaRPr lang="zh-CN" altLang="en-US"/>
                    </a:p>
                  </a:txBody>
                  <a:tcPr/>
                </a:tc>
                <a:tc>
                  <a:txBody>
                    <a:bodyPr/>
                    <a:p>
                      <a:pPr>
                        <a:buNone/>
                      </a:pPr>
                      <a:r>
                        <a:rPr lang="zh-CN" altLang="en-US"/>
                        <a:t>官费（减缴70%）</a:t>
                      </a:r>
                      <a:endParaRPr lang="zh-CN" altLang="en-US"/>
                    </a:p>
                  </a:txBody>
                  <a:tcPr/>
                </a:tc>
                <a:tc>
                  <a:txBody>
                    <a:bodyPr/>
                    <a:p>
                      <a:pPr>
                        <a:buNone/>
                      </a:pPr>
                      <a:r>
                        <a:rPr lang="zh-CN" altLang="en-US"/>
                        <a:t>官费（减缴85%）</a:t>
                      </a:r>
                      <a:endParaRPr lang="zh-CN" altLang="en-US"/>
                    </a:p>
                  </a:txBody>
                  <a:tcPr/>
                </a:tc>
              </a:tr>
              <a:tr h="381000">
                <a:tc>
                  <a:txBody>
                    <a:bodyPr/>
                    <a:p>
                      <a:pPr>
                        <a:buNone/>
                      </a:pPr>
                      <a:r>
                        <a:rPr lang="zh-CN" altLang="en-US"/>
                        <a:t>发明</a:t>
                      </a:r>
                      <a:endParaRPr lang="zh-CN" altLang="en-US"/>
                    </a:p>
                  </a:txBody>
                  <a:tcPr/>
                </a:tc>
                <a:tc>
                  <a:txBody>
                    <a:bodyPr/>
                    <a:p>
                      <a:pPr>
                        <a:buNone/>
                      </a:pPr>
                      <a:r>
                        <a:rPr lang="zh-CN" altLang="en-US"/>
                        <a:t>3450元/件</a:t>
                      </a:r>
                      <a:endParaRPr lang="zh-CN" altLang="en-US"/>
                    </a:p>
                  </a:txBody>
                  <a:tcPr/>
                </a:tc>
                <a:tc>
                  <a:txBody>
                    <a:bodyPr/>
                    <a:p>
                      <a:pPr>
                        <a:buNone/>
                      </a:pPr>
                      <a:r>
                        <a:rPr lang="zh-CN" altLang="en-US"/>
                        <a:t>1070元/件</a:t>
                      </a:r>
                      <a:endParaRPr lang="zh-CN" altLang="en-US"/>
                    </a:p>
                  </a:txBody>
                  <a:tcPr/>
                </a:tc>
                <a:tc>
                  <a:txBody>
                    <a:bodyPr/>
                    <a:p>
                      <a:pPr>
                        <a:buNone/>
                      </a:pPr>
                      <a:r>
                        <a:rPr lang="zh-CN" altLang="en-US"/>
                        <a:t>560元/件</a:t>
                      </a:r>
                      <a:endParaRPr lang="zh-CN" altLang="en-US"/>
                    </a:p>
                  </a:txBody>
                  <a:tcPr/>
                </a:tc>
              </a:tr>
              <a:tr h="381000">
                <a:tc>
                  <a:txBody>
                    <a:bodyPr/>
                    <a:p>
                      <a:pPr>
                        <a:buNone/>
                      </a:pPr>
                      <a:r>
                        <a:rPr lang="zh-CN" altLang="en-US"/>
                        <a:t>实用新型</a:t>
                      </a:r>
                      <a:endParaRPr lang="zh-CN" altLang="en-US"/>
                    </a:p>
                  </a:txBody>
                  <a:tcPr/>
                </a:tc>
                <a:tc>
                  <a:txBody>
                    <a:bodyPr/>
                    <a:p>
                      <a:pPr>
                        <a:buNone/>
                      </a:pPr>
                      <a:r>
                        <a:rPr lang="zh-CN" altLang="en-US"/>
                        <a:t>500元/件</a:t>
                      </a:r>
                      <a:endParaRPr lang="zh-CN" altLang="en-US"/>
                    </a:p>
                  </a:txBody>
                  <a:tcPr/>
                </a:tc>
                <a:tc>
                  <a:txBody>
                    <a:bodyPr/>
                    <a:p>
                      <a:pPr>
                        <a:buNone/>
                      </a:pPr>
                      <a:r>
                        <a:rPr lang="zh-CN" altLang="en-US"/>
                        <a:t>150元/件</a:t>
                      </a:r>
                      <a:endParaRPr lang="zh-CN" altLang="en-US"/>
                    </a:p>
                  </a:txBody>
                  <a:tcPr/>
                </a:tc>
                <a:tc>
                  <a:txBody>
                    <a:bodyPr/>
                    <a:p>
                      <a:pPr>
                        <a:buNone/>
                      </a:pPr>
                      <a:r>
                        <a:rPr lang="zh-CN" altLang="en-US"/>
                        <a:t>75元/件</a:t>
                      </a:r>
                      <a:endParaRPr lang="zh-CN" altLang="en-US"/>
                    </a:p>
                  </a:txBody>
                  <a:tcPr/>
                </a:tc>
              </a:tr>
              <a:tr h="381000">
                <a:tc>
                  <a:txBody>
                    <a:bodyPr/>
                    <a:p>
                      <a:pPr>
                        <a:buNone/>
                      </a:pPr>
                      <a:r>
                        <a:rPr lang="zh-CN" altLang="en-US"/>
                        <a:t>外观设计</a:t>
                      </a:r>
                      <a:endParaRPr lang="zh-CN" altLang="en-US"/>
                    </a:p>
                  </a:txBody>
                  <a:tcPr/>
                </a:tc>
                <a:tc>
                  <a:txBody>
                    <a:bodyPr/>
                    <a:p>
                      <a:pPr>
                        <a:buNone/>
                      </a:pPr>
                      <a:r>
                        <a:rPr lang="zh-CN" altLang="en-US"/>
                        <a:t>500元/件</a:t>
                      </a:r>
                      <a:endParaRPr lang="zh-CN" altLang="en-US"/>
                    </a:p>
                  </a:txBody>
                  <a:tcPr/>
                </a:tc>
                <a:tc>
                  <a:txBody>
                    <a:bodyPr/>
                    <a:p>
                      <a:pPr>
                        <a:buNone/>
                      </a:pPr>
                      <a:r>
                        <a:rPr lang="zh-CN" altLang="en-US"/>
                        <a:t>150元/件</a:t>
                      </a:r>
                      <a:endParaRPr lang="zh-CN" altLang="en-US"/>
                    </a:p>
                  </a:txBody>
                  <a:tcPr/>
                </a:tc>
                <a:tc>
                  <a:txBody>
                    <a:bodyPr/>
                    <a:p>
                      <a:pPr>
                        <a:buNone/>
                      </a:pPr>
                      <a:r>
                        <a:rPr lang="zh-CN" altLang="en-US"/>
                        <a:t>75元/件</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6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r>
              <a:rPr lang="zh-CN" altLang="en-US" sz="2000" noProof="0" dirty="0">
                <a:ln>
                  <a:noFill/>
                </a:ln>
                <a:effectLst/>
                <a:uLnTx/>
                <a:uFillTx/>
                <a:latin typeface="+mj-lt"/>
                <a:ea typeface="+mj-ea"/>
                <a:cs typeface="+mj-cs"/>
                <a:sym typeface="+mn-ea"/>
              </a:rPr>
              <a:t>       </a:t>
            </a:r>
            <a:endParaRPr lang="zh-CN" altLang="en-US" sz="2000" noProof="0" dirty="0">
              <a:ln>
                <a:noFill/>
              </a:ln>
              <a:effectLst/>
              <a:uLnTx/>
              <a:uFillTx/>
              <a:latin typeface="+mj-lt"/>
              <a:ea typeface="+mj-ea"/>
              <a:cs typeface="+mj-cs"/>
              <a:sym typeface="+mn-ea"/>
            </a:endParaRPr>
          </a:p>
          <a:p>
            <a:pPr>
              <a:buNone/>
            </a:pPr>
            <a:r>
              <a:rPr lang="zh-CN" altLang="en-US" sz="2000" noProof="0" dirty="0">
                <a:ln>
                  <a:noFill/>
                </a:ln>
                <a:effectLst/>
                <a:uLnTx/>
                <a:uFillTx/>
                <a:latin typeface="+mj-lt"/>
                <a:ea typeface="+mj-ea"/>
                <a:cs typeface="+mj-cs"/>
                <a:sym typeface="+mn-ea"/>
              </a:rPr>
              <a:t>          </a:t>
            </a:r>
            <a:endParaRPr lang="zh-CN" altLang="en-US" sz="2000"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429260" y="428625"/>
            <a:ext cx="8150860" cy="121475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2.</a:t>
            </a:r>
            <a:r>
              <a:rPr lang="zh-CN" altLang="en-US" sz="3600" spc="100" dirty="0" smtClean="0">
                <a:latin typeface="微软雅黑" pitchFamily="34" charset="-122"/>
                <a:ea typeface="微软雅黑" pitchFamily="34" charset="-122"/>
                <a:sym typeface="+mn-ea"/>
              </a:rPr>
              <a:t> 专利申请流程</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j-lt"/>
                <a:ea typeface="+mj-ea"/>
                <a:cs typeface="+mj-cs"/>
              </a:rPr>
              <a:t>       </a:t>
            </a:r>
            <a:endParaRPr kumimoji="0" lang="zh-CN" altLang="en-US" sz="20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665744" y="3406388"/>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1" name="文本框 10"/>
          <p:cNvSpPr txBox="1"/>
          <p:nvPr/>
        </p:nvSpPr>
        <p:spPr>
          <a:xfrm>
            <a:off x="2145665" y="2436495"/>
            <a:ext cx="1377950" cy="398780"/>
          </a:xfrm>
          <a:prstGeom prst="rect">
            <a:avLst/>
          </a:prstGeom>
          <a:noFill/>
        </p:spPr>
        <p:txBody>
          <a:bodyPr wrap="square" rtlCol="0">
            <a:spAutoFit/>
          </a:bodyPr>
          <a:p>
            <a:r>
              <a:rPr lang="zh-CN" altLang="en-US" sz="2000">
                <a:solidFill>
                  <a:schemeClr val="bg1"/>
                </a:solidFill>
              </a:rPr>
              <a:t>专利</a:t>
            </a:r>
            <a:endParaRPr lang="zh-CN" altLang="en-US" sz="2000">
              <a:solidFill>
                <a:schemeClr val="bg1"/>
              </a:solidFill>
            </a:endParaRPr>
          </a:p>
        </p:txBody>
      </p:sp>
      <p:sp>
        <p:nvSpPr>
          <p:cNvPr id="16" name="文本框 15"/>
          <p:cNvSpPr txBox="1"/>
          <p:nvPr/>
        </p:nvSpPr>
        <p:spPr>
          <a:xfrm>
            <a:off x="4775835" y="1583055"/>
            <a:ext cx="898525" cy="398780"/>
          </a:xfrm>
          <a:prstGeom prst="rect">
            <a:avLst/>
          </a:prstGeom>
          <a:noFill/>
        </p:spPr>
        <p:txBody>
          <a:bodyPr wrap="square" rtlCol="0">
            <a:spAutoFit/>
          </a:bodyPr>
          <a:p>
            <a:r>
              <a:rPr lang="zh-CN" altLang="en-US" sz="2000">
                <a:solidFill>
                  <a:schemeClr val="bg1"/>
                </a:solidFill>
              </a:rPr>
              <a:t>发明</a:t>
            </a:r>
            <a:endParaRPr lang="zh-CN" altLang="en-US"/>
          </a:p>
        </p:txBody>
      </p:sp>
      <p:sp>
        <p:nvSpPr>
          <p:cNvPr id="21" name="文本框 20"/>
          <p:cNvSpPr txBox="1"/>
          <p:nvPr/>
        </p:nvSpPr>
        <p:spPr>
          <a:xfrm>
            <a:off x="4530725" y="2617470"/>
            <a:ext cx="944880" cy="398780"/>
          </a:xfrm>
          <a:prstGeom prst="rect">
            <a:avLst/>
          </a:prstGeom>
          <a:noFill/>
        </p:spPr>
        <p:txBody>
          <a:bodyPr wrap="none" rtlCol="0">
            <a:spAutoFit/>
          </a:bodyPr>
          <a:p>
            <a:r>
              <a:rPr lang="zh-CN" altLang="en-US" sz="2000">
                <a:solidFill>
                  <a:schemeClr val="bg1"/>
                </a:solidFill>
              </a:rPr>
              <a:t>实用型</a:t>
            </a:r>
            <a:endParaRPr lang="zh-CN" altLang="en-US"/>
          </a:p>
        </p:txBody>
      </p:sp>
      <p:sp>
        <p:nvSpPr>
          <p:cNvPr id="22" name="文本框 21"/>
          <p:cNvSpPr txBox="1"/>
          <p:nvPr/>
        </p:nvSpPr>
        <p:spPr>
          <a:xfrm>
            <a:off x="4577080" y="3793490"/>
            <a:ext cx="1198880" cy="398780"/>
          </a:xfrm>
          <a:prstGeom prst="rect">
            <a:avLst/>
          </a:prstGeom>
          <a:noFill/>
        </p:spPr>
        <p:txBody>
          <a:bodyPr wrap="none" rtlCol="0">
            <a:spAutoFit/>
          </a:bodyPr>
          <a:p>
            <a:r>
              <a:rPr lang="zh-CN" altLang="en-US" sz="2000">
                <a:solidFill>
                  <a:schemeClr val="bg1"/>
                </a:solidFill>
              </a:rPr>
              <a:t>外观设计</a:t>
            </a:r>
            <a:endParaRPr lang="zh-CN" altLang="en-US"/>
          </a:p>
        </p:txBody>
      </p:sp>
      <p:sp>
        <p:nvSpPr>
          <p:cNvPr id="14" name="文本框 13"/>
          <p:cNvSpPr txBox="1"/>
          <p:nvPr/>
        </p:nvSpPr>
        <p:spPr>
          <a:xfrm>
            <a:off x="819150" y="1459865"/>
            <a:ext cx="4448175" cy="521970"/>
          </a:xfrm>
          <a:prstGeom prst="rect">
            <a:avLst/>
          </a:prstGeom>
          <a:noFill/>
        </p:spPr>
        <p:txBody>
          <a:bodyPr wrap="square" rtlCol="0">
            <a:spAutoFit/>
          </a:bodyPr>
          <a:p>
            <a:pPr algn="l">
              <a:buNone/>
            </a:pPr>
            <a:r>
              <a:rPr lang="zh-CN" altLang="zh-CN" sz="2800" spc="100" dirty="0" smtClean="0">
                <a:latin typeface="微软雅黑" pitchFamily="34" charset="-122"/>
                <a:ea typeface="宋体" panose="02010600030101010101" pitchFamily="2" charset="-122"/>
              </a:rPr>
              <a:t>申报信息</a:t>
            </a:r>
            <a:endParaRPr lang="zh-CN" altLang="zh-CN" sz="2800" spc="100" dirty="0" smtClean="0">
              <a:latin typeface="微软雅黑" pitchFamily="34" charset="-122"/>
              <a:ea typeface="宋体" panose="02010600030101010101" pitchFamily="2" charset="-122"/>
            </a:endParaRPr>
          </a:p>
        </p:txBody>
      </p:sp>
      <p:pic>
        <p:nvPicPr>
          <p:cNvPr id="17" name="图片 16"/>
          <p:cNvPicPr>
            <a:picLocks noChangeAspect="1"/>
          </p:cNvPicPr>
          <p:nvPr/>
        </p:nvPicPr>
        <p:blipFill>
          <a:blip r:embed="rId1"/>
          <a:stretch>
            <a:fillRect/>
          </a:stretch>
        </p:blipFill>
        <p:spPr>
          <a:xfrm>
            <a:off x="6187440" y="3759835"/>
            <a:ext cx="2480945" cy="2480945"/>
          </a:xfrm>
          <a:prstGeom prst="rect">
            <a:avLst/>
          </a:prstGeom>
        </p:spPr>
      </p:pic>
      <p:sp>
        <p:nvSpPr>
          <p:cNvPr id="4" name="文本框 3"/>
          <p:cNvSpPr txBox="1"/>
          <p:nvPr/>
        </p:nvSpPr>
        <p:spPr>
          <a:xfrm>
            <a:off x="819150" y="2162175"/>
            <a:ext cx="5675630" cy="2245360"/>
          </a:xfrm>
          <a:prstGeom prst="rect">
            <a:avLst/>
          </a:prstGeom>
          <a:noFill/>
        </p:spPr>
        <p:txBody>
          <a:bodyPr wrap="square" rtlCol="0">
            <a:spAutoFit/>
          </a:bodyPr>
          <a:p>
            <a:pPr marL="285750" indent="-285750">
              <a:buFont typeface="Arial" panose="020B0604020202020204" pitchFamily="34" charset="0"/>
              <a:buChar char="•"/>
            </a:pPr>
            <a:r>
              <a:rPr lang="zh-CN" altLang="en-US" sz="2000"/>
              <a:t>申请人信息：申请人名称、地址、邮编、社会统一信用代码</a:t>
            </a:r>
            <a:endParaRPr lang="zh-CN" altLang="en-US" sz="2000"/>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r>
              <a:rPr lang="zh-CN" altLang="en-US" sz="2000"/>
              <a:t>发明人信息：发明人排序、发明人姓名、第一发明人的身份证号</a:t>
            </a:r>
            <a:endParaRPr lang="zh-CN" altLang="en-US" sz="2000"/>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r>
              <a:rPr lang="zh-CN" altLang="en-US" sz="2000"/>
              <a:t>是否提前公开</a:t>
            </a:r>
            <a:endParaRPr lang="zh-CN" alt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218" y="1966267"/>
            <a:ext cx="8229600" cy="4525963"/>
          </a:xfrm>
        </p:spPr>
        <p:txBody>
          <a:bodyPr>
            <a:normAutofit/>
          </a:bodyPr>
          <a:lstStyle/>
          <a:p>
            <a:pPr marL="360045">
              <a:lnSpc>
                <a:spcPct val="150000"/>
              </a:lnSpc>
            </a:pPr>
            <a:r>
              <a:rPr lang="en-US" altLang="zh-CN" sz="2800" b="1" spc="100" dirty="0" smtClean="0">
                <a:solidFill>
                  <a:schemeClr val="tx1">
                    <a:lumMod val="50000"/>
                    <a:lumOff val="50000"/>
                  </a:schemeClr>
                </a:solidFill>
                <a:latin typeface="Arial Unicode MS" pitchFamily="34" charset="-122"/>
                <a:ea typeface="Arial Unicode MS" pitchFamily="34" charset="-122"/>
                <a:cs typeface="Arial Unicode MS" pitchFamily="34" charset="-122"/>
              </a:rPr>
              <a:t>1.</a:t>
            </a:r>
            <a:r>
              <a:rPr lang="zh-CN" altLang="en-US" sz="2800" spc="100" dirty="0" smtClean="0">
                <a:latin typeface="微软雅黑" pitchFamily="34" charset="-122"/>
                <a:ea typeface="微软雅黑" pitchFamily="34" charset="-122"/>
              </a:rPr>
              <a:t>专利基础知识</a:t>
            </a:r>
            <a:endParaRPr lang="zh-CN" altLang="en-US" sz="2800" spc="100" dirty="0" smtClean="0">
              <a:latin typeface="微软雅黑" pitchFamily="34" charset="-122"/>
              <a:ea typeface="微软雅黑" pitchFamily="34" charset="-122"/>
            </a:endParaRPr>
          </a:p>
          <a:p>
            <a:pPr marL="360045">
              <a:lnSpc>
                <a:spcPct val="150000"/>
              </a:lnSpc>
            </a:pPr>
            <a:r>
              <a:rPr lang="en-US" altLang="zh-CN" sz="2800" b="1" spc="100" dirty="0" smtClean="0">
                <a:solidFill>
                  <a:schemeClr val="tx1">
                    <a:lumMod val="50000"/>
                    <a:lumOff val="50000"/>
                  </a:schemeClr>
                </a:solidFill>
                <a:latin typeface="Arial Unicode MS" pitchFamily="34" charset="-122"/>
                <a:ea typeface="Arial Unicode MS" pitchFamily="34" charset="-122"/>
                <a:cs typeface="Arial Unicode MS" pitchFamily="34" charset="-122"/>
              </a:rPr>
              <a:t>2.</a:t>
            </a:r>
            <a:r>
              <a:rPr lang="zh-CN" altLang="en-US" sz="2800" spc="100" dirty="0" smtClean="0">
                <a:latin typeface="微软雅黑" pitchFamily="34" charset="-122"/>
                <a:ea typeface="微软雅黑" pitchFamily="34" charset="-122"/>
              </a:rPr>
              <a:t>专利申请流程</a:t>
            </a:r>
            <a:endParaRPr lang="zh-CN" altLang="en-US" sz="2800" spc="100" dirty="0" smtClean="0">
              <a:latin typeface="微软雅黑" pitchFamily="34" charset="-122"/>
              <a:ea typeface="微软雅黑" pitchFamily="34" charset="-122"/>
            </a:endParaRPr>
          </a:p>
          <a:p>
            <a:pPr marL="360045">
              <a:lnSpc>
                <a:spcPct val="150000"/>
              </a:lnSpc>
            </a:pPr>
            <a:r>
              <a:rPr lang="en-US" altLang="zh-CN" sz="2800" b="1" spc="100" dirty="0" smtClean="0">
                <a:solidFill>
                  <a:schemeClr val="tx1">
                    <a:lumMod val="50000"/>
                    <a:lumOff val="50000"/>
                  </a:schemeClr>
                </a:solidFill>
                <a:latin typeface="Arial Unicode MS" pitchFamily="34" charset="-122"/>
                <a:ea typeface="Arial Unicode MS" pitchFamily="34" charset="-122"/>
                <a:cs typeface="Arial Unicode MS" pitchFamily="34" charset="-122"/>
              </a:rPr>
              <a:t>3.</a:t>
            </a:r>
            <a:r>
              <a:rPr lang="zh-CN" altLang="en-US" sz="2800" spc="100" dirty="0" smtClean="0">
                <a:latin typeface="微软雅黑" pitchFamily="34" charset="-122"/>
                <a:ea typeface="微软雅黑" pitchFamily="34" charset="-122"/>
              </a:rPr>
              <a:t>专利技术交底书的准备</a:t>
            </a:r>
            <a:endParaRPr lang="zh-CN" altLang="en-US" sz="2800" spc="100" dirty="0" smtClean="0">
              <a:latin typeface="微软雅黑" pitchFamily="34" charset="-122"/>
              <a:ea typeface="微软雅黑" pitchFamily="34" charset="-122"/>
            </a:endParaRPr>
          </a:p>
          <a:p>
            <a:pPr marL="360045">
              <a:lnSpc>
                <a:spcPct val="150000"/>
              </a:lnSpc>
            </a:pPr>
            <a:r>
              <a:rPr lang="en-US" altLang="zh-CN" sz="2800" b="1" spc="100" dirty="0" smtClean="0">
                <a:solidFill>
                  <a:schemeClr val="tx1">
                    <a:lumMod val="50000"/>
                    <a:lumOff val="50000"/>
                  </a:schemeClr>
                </a:solidFill>
                <a:latin typeface="Arial Unicode MS" pitchFamily="34" charset="-122"/>
                <a:ea typeface="Arial Unicode MS" pitchFamily="34" charset="-122"/>
                <a:cs typeface="Arial Unicode MS" pitchFamily="34" charset="-122"/>
              </a:rPr>
              <a:t>4.</a:t>
            </a:r>
            <a:r>
              <a:rPr lang="zh-CN" altLang="en-US" sz="2800" spc="100" dirty="0" smtClean="0">
                <a:latin typeface="微软雅黑" pitchFamily="34" charset="-122"/>
                <a:ea typeface="微软雅黑" pitchFamily="34" charset="-122"/>
              </a:rPr>
              <a:t>专利申请存在的几大误区</a:t>
            </a:r>
            <a:endParaRPr lang="zh-CN" altLang="en-US" sz="2800" spc="100" dirty="0" smtClean="0">
              <a:latin typeface="微软雅黑" pitchFamily="34" charset="-122"/>
              <a:ea typeface="微软雅黑" pitchFamily="34" charset="-122"/>
            </a:endParaRPr>
          </a:p>
          <a:p>
            <a:pPr marL="360045">
              <a:lnSpc>
                <a:spcPct val="150000"/>
              </a:lnSpc>
            </a:pPr>
            <a:r>
              <a:rPr lang="en-US" altLang="zh-CN" sz="2800" b="1" spc="100" dirty="0" smtClean="0">
                <a:solidFill>
                  <a:schemeClr val="tx1">
                    <a:lumMod val="50000"/>
                    <a:lumOff val="50000"/>
                  </a:schemeClr>
                </a:solidFill>
                <a:latin typeface="Arial Unicode MS" pitchFamily="34" charset="-122"/>
                <a:ea typeface="Arial Unicode MS" pitchFamily="34" charset="-122"/>
                <a:cs typeface="Arial Unicode MS" pitchFamily="34" charset="-122"/>
              </a:rPr>
              <a:t>5.</a:t>
            </a:r>
            <a:r>
              <a:rPr lang="zh-CN" altLang="en-US" sz="2800" spc="100" dirty="0" smtClean="0">
                <a:latin typeface="微软雅黑" pitchFamily="34" charset="-122"/>
                <a:ea typeface="微软雅黑" pitchFamily="34" charset="-122"/>
              </a:rPr>
              <a:t>问题提问</a:t>
            </a:r>
            <a:endParaRPr lang="en-US" altLang="zh-CN" sz="2800" b="1" spc="100" dirty="0" smtClean="0">
              <a:solidFill>
                <a:schemeClr val="tx1">
                  <a:lumMod val="50000"/>
                  <a:lumOff val="50000"/>
                </a:schemeClr>
              </a:solidFill>
              <a:latin typeface="Arial Unicode MS" pitchFamily="34" charset="-122"/>
              <a:ea typeface="Arial Unicode MS" pitchFamily="34" charset="-122"/>
              <a:cs typeface="Arial Unicode MS" pitchFamily="34" charset="-122"/>
            </a:endParaRPr>
          </a:p>
          <a:p>
            <a:pPr>
              <a:buNone/>
            </a:pP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6" name="矩形 5"/>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TextBox 9"/>
          <p:cNvSpPr txBox="1"/>
          <p:nvPr/>
        </p:nvSpPr>
        <p:spPr>
          <a:xfrm>
            <a:off x="1285852" y="714356"/>
            <a:ext cx="2800767" cy="1077218"/>
          </a:xfrm>
          <a:prstGeom prst="rect">
            <a:avLst/>
          </a:prstGeom>
          <a:noFill/>
        </p:spPr>
        <p:txBody>
          <a:bodyPr wrap="none" rtlCol="0">
            <a:spAutoFit/>
          </a:bodyPr>
          <a:lstStyle/>
          <a:p>
            <a:r>
              <a:rPr lang="zh-CN" altLang="en-US" sz="2800" b="1" dirty="0" smtClean="0">
                <a:solidFill>
                  <a:schemeClr val="tx1">
                    <a:lumMod val="50000"/>
                    <a:lumOff val="50000"/>
                  </a:schemeClr>
                </a:solidFill>
                <a:latin typeface="黑体" panose="02010600030101010101" pitchFamily="2" charset="-122"/>
                <a:ea typeface="黑体" panose="02010600030101010101" pitchFamily="2" charset="-122"/>
              </a:rPr>
              <a:t>要点概况</a:t>
            </a:r>
            <a:endParaRPr lang="en-US" altLang="zh-CN" sz="2800" b="1" dirty="0" smtClean="0">
              <a:solidFill>
                <a:schemeClr val="tx1">
                  <a:lumMod val="50000"/>
                  <a:lumOff val="50000"/>
                </a:schemeClr>
              </a:solidFill>
              <a:latin typeface="黑体" panose="02010600030101010101" pitchFamily="2" charset="-122"/>
              <a:ea typeface="黑体" panose="02010600030101010101" pitchFamily="2" charset="-122"/>
            </a:endParaRPr>
          </a:p>
          <a:p>
            <a:r>
              <a:rPr lang="en-US" altLang="zh-CN" sz="3600" b="1" u="sng" dirty="0" smtClean="0">
                <a:latin typeface="Arial Unicode MS" pitchFamily="34" charset="-122"/>
                <a:ea typeface="Arial Unicode MS" pitchFamily="34" charset="-122"/>
                <a:cs typeface="Arial Unicode MS" pitchFamily="34" charset="-122"/>
              </a:rPr>
              <a:t>AIN POINTS</a:t>
            </a:r>
            <a:endParaRPr lang="zh-CN" altLang="en-US" sz="3600" b="1" u="sng" dirty="0">
              <a:latin typeface="Arial Unicode MS" pitchFamily="34" charset="-122"/>
              <a:ea typeface="Arial Unicode MS" pitchFamily="34" charset="-122"/>
              <a:cs typeface="Arial Unicode MS" pitchFamily="34" charset="-122"/>
            </a:endParaRPr>
          </a:p>
        </p:txBody>
      </p:sp>
      <p:sp>
        <p:nvSpPr>
          <p:cNvPr id="11" name="矩形 10"/>
          <p:cNvSpPr/>
          <p:nvPr/>
        </p:nvSpPr>
        <p:spPr>
          <a:xfrm>
            <a:off x="357158" y="642918"/>
            <a:ext cx="1039067" cy="1323439"/>
          </a:xfrm>
          <a:prstGeom prst="rect">
            <a:avLst/>
          </a:prstGeom>
          <a:noFill/>
        </p:spPr>
        <p:txBody>
          <a:bodyPr wrap="none" lIns="91440" tIns="45720" rIns="91440" bIns="45720">
            <a:spAutoFit/>
          </a:bodyPr>
          <a:lstStyle/>
          <a:p>
            <a:pPr algn="ctr"/>
            <a:r>
              <a:rPr lang="en-US" altLang="zh-CN" sz="8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Arial Unicode MS" pitchFamily="34" charset="-122"/>
                <a:ea typeface="Arial Unicode MS" pitchFamily="34" charset="-122"/>
                <a:cs typeface="Arial Unicode MS" pitchFamily="34" charset="-122"/>
              </a:rPr>
              <a:t>M</a:t>
            </a:r>
            <a:endParaRPr lang="zh-CN" altLang="en-US" sz="8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Arial Unicode MS" pitchFamily="34" charset="-122"/>
              <a:ea typeface="Arial Unicode MS" pitchFamily="34" charset="-122"/>
              <a:cs typeface="Arial Unicode MS" pitchFamily="34" charset="-122"/>
            </a:endParaRPr>
          </a:p>
        </p:txBody>
      </p:sp>
      <p:cxnSp>
        <p:nvCxnSpPr>
          <p:cNvPr id="13" name="直接连接符 12"/>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3" name="图片 12" descr="1.jpg"/>
          <p:cNvPicPr>
            <a:picLocks noChangeAspect="1"/>
          </p:cNvPicPr>
          <p:nvPr/>
        </p:nvPicPr>
        <p:blipFill>
          <a:blip r:embed="rId1" cstate="print"/>
          <a:stretch>
            <a:fillRect/>
          </a:stretch>
        </p:blipFill>
        <p:spPr>
          <a:xfrm>
            <a:off x="7625130" y="4958586"/>
            <a:ext cx="1214414" cy="1282224"/>
          </a:xfrm>
          <a:prstGeom prst="rect">
            <a:avLst/>
          </a:prstGeom>
        </p:spPr>
      </p:pic>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1047750" y="1412875"/>
            <a:ext cx="7349490" cy="2787015"/>
          </a:xfrm>
          <a:prstGeom prst="rect">
            <a:avLst/>
          </a:prstGeom>
          <a:noFill/>
        </p:spPr>
        <p:txBody>
          <a:bodyPr wrap="square" rtlCol="0">
            <a:spAutoFit/>
          </a:bodyPr>
          <a:p>
            <a:pPr>
              <a:lnSpc>
                <a:spcPct val="90000"/>
              </a:lnSpc>
            </a:pPr>
            <a:r>
              <a:rPr lang="zh-CN" altLang="zh-CN" sz="2800" spc="100" dirty="0" smtClean="0">
                <a:latin typeface="微软雅黑" pitchFamily="34" charset="-122"/>
                <a:ea typeface="宋体" panose="02010600030101010101" pitchFamily="2" charset="-122"/>
              </a:rPr>
              <a:t>一份完整的专利申请文件包括：</a:t>
            </a:r>
            <a:endParaRPr lang="zh-CN" altLang="zh-CN" sz="2800" spc="100" dirty="0" smtClean="0">
              <a:latin typeface="微软雅黑" pitchFamily="34" charset="-122"/>
              <a:ea typeface="宋体" panose="02010600030101010101" pitchFamily="2" charset="-122"/>
            </a:endParaRPr>
          </a:p>
          <a:p>
            <a:pPr marL="342900" indent="-342900" fontAlgn="auto">
              <a:lnSpc>
                <a:spcPct val="150000"/>
              </a:lnSpc>
              <a:buFont typeface="Arial" panose="020B0604020202020204" pitchFamily="34" charset="0"/>
              <a:buChar char="•"/>
            </a:pPr>
            <a:r>
              <a:rPr lang="zh-CN" altLang="zh-CN" sz="2000" b="1" spc="100" dirty="0" smtClean="0">
                <a:latin typeface="微软雅黑" pitchFamily="34" charset="-122"/>
                <a:ea typeface="宋体" panose="02010600030101010101" pitchFamily="2" charset="-122"/>
              </a:rPr>
              <a:t>说明书</a:t>
            </a:r>
            <a:endParaRPr lang="zh-CN" altLang="zh-CN" sz="2000" b="1" spc="100" dirty="0" smtClean="0">
              <a:latin typeface="微软雅黑" pitchFamily="34" charset="-122"/>
              <a:ea typeface="宋体" panose="02010600030101010101" pitchFamily="2" charset="-122"/>
            </a:endParaRPr>
          </a:p>
          <a:p>
            <a:pPr marL="342900" indent="-342900" fontAlgn="auto">
              <a:lnSpc>
                <a:spcPct val="150000"/>
              </a:lnSpc>
              <a:buFont typeface="Arial" panose="020B0604020202020204" pitchFamily="34" charset="0"/>
              <a:buChar char="•"/>
            </a:pPr>
            <a:r>
              <a:rPr lang="zh-CN" altLang="zh-CN" sz="2000" b="1" spc="100" dirty="0" smtClean="0">
                <a:latin typeface="微软雅黑" pitchFamily="34" charset="-122"/>
                <a:ea typeface="宋体" panose="02010600030101010101" pitchFamily="2" charset="-122"/>
              </a:rPr>
              <a:t>说明书附图</a:t>
            </a:r>
            <a:endParaRPr lang="zh-CN" altLang="zh-CN" sz="2000" b="1" spc="100" dirty="0" smtClean="0">
              <a:latin typeface="微软雅黑" pitchFamily="34" charset="-122"/>
              <a:ea typeface="宋体" panose="02010600030101010101" pitchFamily="2" charset="-122"/>
            </a:endParaRPr>
          </a:p>
          <a:p>
            <a:pPr marL="342900" indent="-342900" fontAlgn="auto">
              <a:lnSpc>
                <a:spcPct val="150000"/>
              </a:lnSpc>
              <a:buFont typeface="Arial" panose="020B0604020202020204" pitchFamily="34" charset="0"/>
              <a:buChar char="•"/>
            </a:pPr>
            <a:r>
              <a:rPr lang="zh-CN" altLang="zh-CN" sz="2000" spc="100" dirty="0" smtClean="0">
                <a:latin typeface="微软雅黑" pitchFamily="34" charset="-122"/>
                <a:ea typeface="宋体" panose="02010600030101010101" pitchFamily="2" charset="-122"/>
              </a:rPr>
              <a:t>摘要附图</a:t>
            </a:r>
            <a:endParaRPr lang="zh-CN" altLang="zh-CN" sz="2000" spc="100" dirty="0" smtClean="0">
              <a:latin typeface="微软雅黑" pitchFamily="34" charset="-122"/>
              <a:ea typeface="宋体" panose="02010600030101010101" pitchFamily="2" charset="-122"/>
            </a:endParaRPr>
          </a:p>
          <a:p>
            <a:pPr marL="342900" indent="-342900" fontAlgn="auto">
              <a:lnSpc>
                <a:spcPct val="150000"/>
              </a:lnSpc>
              <a:buFont typeface="Arial" panose="020B0604020202020204" pitchFamily="34" charset="0"/>
              <a:buChar char="•"/>
            </a:pPr>
            <a:r>
              <a:rPr lang="zh-CN" altLang="zh-CN" sz="2000" spc="100" dirty="0" smtClean="0">
                <a:latin typeface="微软雅黑" pitchFamily="34" charset="-122"/>
                <a:ea typeface="宋体" panose="02010600030101010101" pitchFamily="2" charset="-122"/>
              </a:rPr>
              <a:t>说明书摘要</a:t>
            </a:r>
            <a:endParaRPr lang="zh-CN" altLang="zh-CN" sz="2000" spc="100" dirty="0" smtClean="0">
              <a:latin typeface="微软雅黑" pitchFamily="34" charset="-122"/>
              <a:ea typeface="宋体" panose="02010600030101010101" pitchFamily="2" charset="-122"/>
            </a:endParaRPr>
          </a:p>
          <a:p>
            <a:pPr marL="342900" indent="-342900" fontAlgn="auto">
              <a:lnSpc>
                <a:spcPct val="150000"/>
              </a:lnSpc>
              <a:buFont typeface="Arial" panose="020B0604020202020204" pitchFamily="34" charset="0"/>
              <a:buChar char="•"/>
            </a:pPr>
            <a:r>
              <a:rPr lang="zh-CN" altLang="zh-CN" sz="2000" spc="100" dirty="0" smtClean="0">
                <a:latin typeface="微软雅黑" pitchFamily="34" charset="-122"/>
                <a:ea typeface="宋体" panose="02010600030101010101" pitchFamily="2" charset="-122"/>
              </a:rPr>
              <a:t>权利要求书</a:t>
            </a:r>
            <a:endParaRPr lang="zh-CN" altLang="zh-CN" sz="2000" spc="100" dirty="0" smtClean="0">
              <a:latin typeface="微软雅黑" pitchFamily="34"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3" name="图片 12" descr="1.jpg"/>
          <p:cNvPicPr>
            <a:picLocks noChangeAspect="1"/>
          </p:cNvPicPr>
          <p:nvPr/>
        </p:nvPicPr>
        <p:blipFill>
          <a:blip r:embed="rId1" cstate="print"/>
          <a:stretch>
            <a:fillRect/>
          </a:stretch>
        </p:blipFill>
        <p:spPr>
          <a:xfrm>
            <a:off x="7625130" y="4958586"/>
            <a:ext cx="1214414" cy="1282224"/>
          </a:xfrm>
          <a:prstGeom prst="rect">
            <a:avLst/>
          </a:prstGeom>
        </p:spPr>
      </p:pic>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1047750" y="1412875"/>
            <a:ext cx="7349490" cy="4633595"/>
          </a:xfrm>
          <a:prstGeom prst="rect">
            <a:avLst/>
          </a:prstGeom>
          <a:noFill/>
        </p:spPr>
        <p:txBody>
          <a:bodyPr wrap="square" rtlCol="0">
            <a:spAutoFit/>
          </a:bodyPr>
          <a:p>
            <a:pPr fontAlgn="auto">
              <a:lnSpc>
                <a:spcPct val="150000"/>
              </a:lnSpc>
            </a:pPr>
            <a:r>
              <a:rPr lang="zh-CN" altLang="en-US" sz="2000" spc="100" dirty="0" smtClean="0">
                <a:latin typeface="微软雅黑" pitchFamily="34" charset="-122"/>
                <a:ea typeface="微软雅黑" pitchFamily="34" charset="-122"/>
                <a:sym typeface="+mn-ea"/>
              </a:rPr>
              <a:t>(1)名称：申请专利确定的名称</a:t>
            </a:r>
            <a:endParaRPr lang="zh-CN" altLang="en-US" sz="2000" spc="100" dirty="0" smtClean="0">
              <a:latin typeface="微软雅黑" pitchFamily="34" charset="-122"/>
              <a:ea typeface="微软雅黑" pitchFamily="34" charset="-122"/>
            </a:endParaRPr>
          </a:p>
          <a:p>
            <a:pPr fontAlgn="auto">
              <a:lnSpc>
                <a:spcPct val="150000"/>
              </a:lnSpc>
            </a:pPr>
            <a:r>
              <a:rPr lang="zh-CN" altLang="en-US" sz="2000" spc="100" dirty="0" smtClean="0">
                <a:latin typeface="微软雅黑" pitchFamily="34" charset="-122"/>
                <a:ea typeface="微软雅黑" pitchFamily="34" charset="-122"/>
                <a:sym typeface="+mn-ea"/>
              </a:rPr>
              <a:t>(</a:t>
            </a:r>
            <a:r>
              <a:rPr lang="en-US" altLang="zh-CN" sz="2000" spc="100" dirty="0" smtClean="0">
                <a:latin typeface="微软雅黑" pitchFamily="34" charset="-122"/>
                <a:ea typeface="微软雅黑" pitchFamily="34" charset="-122"/>
                <a:sym typeface="+mn-ea"/>
              </a:rPr>
              <a:t>2</a:t>
            </a:r>
            <a:r>
              <a:rPr lang="zh-CN" altLang="en-US" sz="2000" spc="100" dirty="0" smtClean="0">
                <a:latin typeface="微软雅黑" pitchFamily="34" charset="-122"/>
                <a:ea typeface="微软雅黑" pitchFamily="34" charset="-122"/>
                <a:sym typeface="+mn-ea"/>
              </a:rPr>
              <a:t>)技术领域：该专利所属的技术领域</a:t>
            </a:r>
            <a:endParaRPr lang="zh-CN" altLang="en-US" sz="2000" spc="100" dirty="0" smtClean="0">
              <a:latin typeface="微软雅黑" pitchFamily="34" charset="-122"/>
              <a:ea typeface="微软雅黑" pitchFamily="34" charset="-122"/>
            </a:endParaRPr>
          </a:p>
          <a:p>
            <a:pPr fontAlgn="auto">
              <a:lnSpc>
                <a:spcPct val="150000"/>
              </a:lnSpc>
            </a:pPr>
            <a:r>
              <a:rPr lang="zh-CN" altLang="en-US" sz="2000" spc="100" dirty="0" smtClean="0">
                <a:latin typeface="微软雅黑" pitchFamily="34" charset="-122"/>
                <a:ea typeface="微软雅黑" pitchFamily="34" charset="-122"/>
                <a:sym typeface="+mn-ea"/>
              </a:rPr>
              <a:t>(</a:t>
            </a:r>
            <a:r>
              <a:rPr lang="en-US" altLang="zh-CN" sz="2000" spc="100" dirty="0" smtClean="0">
                <a:latin typeface="微软雅黑" pitchFamily="34" charset="-122"/>
                <a:ea typeface="微软雅黑" pitchFamily="34" charset="-122"/>
                <a:sym typeface="+mn-ea"/>
              </a:rPr>
              <a:t>3</a:t>
            </a:r>
            <a:r>
              <a:rPr lang="zh-CN" altLang="en-US" sz="2000" spc="100" dirty="0" smtClean="0">
                <a:latin typeface="微软雅黑" pitchFamily="34" charset="-122"/>
                <a:ea typeface="微软雅黑" pitchFamily="34" charset="-122"/>
                <a:sym typeface="+mn-ea"/>
              </a:rPr>
              <a:t>)背景技术：与本专利最接近的现有技术(包括现有技术中存在的技术问题、或者存在的缺陷等)  </a:t>
            </a:r>
            <a:endParaRPr lang="zh-CN" altLang="en-US" sz="2000" spc="100" dirty="0" smtClean="0">
              <a:latin typeface="微软雅黑" pitchFamily="34" charset="-122"/>
              <a:ea typeface="微软雅黑" pitchFamily="34" charset="-122"/>
            </a:endParaRPr>
          </a:p>
          <a:p>
            <a:pPr fontAlgn="auto">
              <a:lnSpc>
                <a:spcPct val="150000"/>
              </a:lnSpc>
            </a:pPr>
            <a:r>
              <a:rPr lang="zh-CN" altLang="en-US" sz="2000" spc="100" dirty="0" smtClean="0">
                <a:latin typeface="微软雅黑" pitchFamily="34" charset="-122"/>
                <a:ea typeface="微软雅黑" pitchFamily="34" charset="-122"/>
                <a:sym typeface="+mn-ea"/>
              </a:rPr>
              <a:t>(</a:t>
            </a:r>
            <a:r>
              <a:rPr lang="en-US" altLang="zh-CN" sz="2000" spc="100" dirty="0" smtClean="0">
                <a:latin typeface="微软雅黑" pitchFamily="34" charset="-122"/>
                <a:ea typeface="微软雅黑" pitchFamily="34" charset="-122"/>
                <a:sym typeface="+mn-ea"/>
              </a:rPr>
              <a:t>4</a:t>
            </a:r>
            <a:r>
              <a:rPr lang="zh-CN" altLang="en-US" sz="2000" spc="100" dirty="0" smtClean="0">
                <a:latin typeface="微软雅黑" pitchFamily="34" charset="-122"/>
                <a:ea typeface="微软雅黑" pitchFamily="34" charset="-122"/>
                <a:sym typeface="+mn-ea"/>
              </a:rPr>
              <a:t>)发明内容</a:t>
            </a:r>
            <a:r>
              <a:rPr lang="zh-CN" altLang="en-US" sz="2000" spc="100" dirty="0" smtClean="0">
                <a:latin typeface="微软雅黑" pitchFamily="34" charset="-122"/>
                <a:ea typeface="微软雅黑" pitchFamily="34" charset="-122"/>
                <a:sym typeface="Wingdings" panose="05000000000000000000" pitchFamily="2" charset="2"/>
              </a:rPr>
              <a:t>：</a:t>
            </a:r>
            <a:r>
              <a:rPr lang="zh-CN" altLang="en-US" sz="2000" spc="100" dirty="0" smtClean="0">
                <a:latin typeface="Calibri" charset="0"/>
                <a:ea typeface="Calibri" charset="0"/>
                <a:sym typeface="Wingdings" panose="05000000000000000000" pitchFamily="2" charset="2"/>
              </a:rPr>
              <a:t>①</a:t>
            </a:r>
            <a:r>
              <a:rPr lang="zh-CN" altLang="en-US" sz="2000" spc="100" dirty="0" smtClean="0">
                <a:latin typeface="微软雅黑" pitchFamily="34" charset="-122"/>
                <a:ea typeface="微软雅黑" pitchFamily="34" charset="-122"/>
                <a:sym typeface="Wingdings" panose="05000000000000000000" pitchFamily="2" charset="2"/>
              </a:rPr>
              <a:t>要解决的技术问题</a:t>
            </a:r>
            <a:endParaRPr lang="zh-CN" altLang="en-US" sz="2000" spc="100" dirty="0" smtClean="0">
              <a:latin typeface="微软雅黑" pitchFamily="34" charset="-122"/>
              <a:ea typeface="微软雅黑" pitchFamily="34" charset="-122"/>
              <a:sym typeface="Wingdings" panose="05000000000000000000" pitchFamily="2" charset="2"/>
            </a:endParaRPr>
          </a:p>
          <a:p>
            <a:pPr fontAlgn="auto">
              <a:lnSpc>
                <a:spcPct val="150000"/>
              </a:lnSpc>
              <a:buNone/>
            </a:pPr>
            <a:r>
              <a:rPr lang="zh-CN" altLang="en-US" sz="2000" spc="100" dirty="0" smtClean="0">
                <a:latin typeface="微软雅黑" pitchFamily="34" charset="-122"/>
                <a:ea typeface="微软雅黑" pitchFamily="34" charset="-122"/>
                <a:sym typeface="Wingdings" panose="05000000000000000000" pitchFamily="2" charset="2"/>
              </a:rPr>
              <a:t>                    </a:t>
            </a:r>
            <a:r>
              <a:rPr lang="zh-CN" altLang="en-US" sz="2000" spc="100" dirty="0" smtClean="0">
                <a:latin typeface="Calibri" charset="0"/>
                <a:ea typeface="Calibri" charset="0"/>
                <a:sym typeface="Wingdings" panose="05000000000000000000" pitchFamily="2" charset="2"/>
              </a:rPr>
              <a:t>②</a:t>
            </a:r>
            <a:r>
              <a:rPr lang="zh-CN" altLang="en-US" sz="2000" spc="100" dirty="0" smtClean="0">
                <a:latin typeface="微软雅黑" pitchFamily="34" charset="-122"/>
                <a:ea typeface="微软雅黑" pitchFamily="34" charset="-122"/>
                <a:sym typeface="Wingdings" panose="05000000000000000000" pitchFamily="2" charset="2"/>
              </a:rPr>
              <a:t>解决上述技术问题采用的方案</a:t>
            </a:r>
            <a:endParaRPr lang="zh-CN" altLang="en-US" sz="2000" spc="100" dirty="0" smtClean="0">
              <a:latin typeface="微软雅黑" pitchFamily="34" charset="-122"/>
              <a:ea typeface="微软雅黑" pitchFamily="34" charset="-122"/>
              <a:sym typeface="Wingdings" panose="05000000000000000000" pitchFamily="2" charset="2"/>
            </a:endParaRPr>
          </a:p>
          <a:p>
            <a:pPr fontAlgn="auto">
              <a:lnSpc>
                <a:spcPct val="150000"/>
              </a:lnSpc>
              <a:buNone/>
            </a:pPr>
            <a:r>
              <a:rPr lang="zh-CN" altLang="en-US" sz="2000" spc="100" dirty="0" smtClean="0">
                <a:latin typeface="微软雅黑" pitchFamily="34" charset="-122"/>
                <a:ea typeface="微软雅黑" pitchFamily="34" charset="-122"/>
                <a:sym typeface="Wingdings" panose="05000000000000000000" pitchFamily="2" charset="2"/>
              </a:rPr>
              <a:t>                    </a:t>
            </a:r>
            <a:r>
              <a:rPr lang="zh-CN" altLang="en-US" sz="2000" spc="100" dirty="0" smtClean="0">
                <a:latin typeface="Calibri" charset="0"/>
                <a:ea typeface="Calibri" charset="0"/>
                <a:sym typeface="Wingdings" panose="05000000000000000000" pitchFamily="2" charset="2"/>
              </a:rPr>
              <a:t>③</a:t>
            </a:r>
            <a:r>
              <a:rPr lang="zh-CN" altLang="en-US" sz="2000" spc="100" dirty="0" smtClean="0">
                <a:latin typeface="微软雅黑" pitchFamily="34" charset="-122"/>
                <a:ea typeface="微软雅黑" pitchFamily="34" charset="-122"/>
                <a:sym typeface="Wingdings" panose="05000000000000000000" pitchFamily="2" charset="2"/>
              </a:rPr>
              <a:t>有益效果</a:t>
            </a:r>
            <a:endParaRPr lang="zh-CN" altLang="en-US" sz="2000" spc="100" dirty="0" smtClean="0">
              <a:latin typeface="微软雅黑" pitchFamily="34" charset="-122"/>
              <a:ea typeface="微软雅黑" pitchFamily="34" charset="-122"/>
              <a:sym typeface="Wingdings" panose="05000000000000000000" pitchFamily="2" charset="2"/>
            </a:endParaRPr>
          </a:p>
          <a:p>
            <a:pPr fontAlgn="auto">
              <a:lnSpc>
                <a:spcPct val="150000"/>
              </a:lnSpc>
              <a:buNone/>
            </a:pPr>
            <a:r>
              <a:rPr lang="en-US" altLang="zh-CN" sz="2000" spc="100" dirty="0" smtClean="0">
                <a:latin typeface="微软雅黑" pitchFamily="34" charset="-122"/>
                <a:ea typeface="微软雅黑" pitchFamily="34" charset="-122"/>
                <a:sym typeface="Wingdings" panose="05000000000000000000" pitchFamily="2" charset="2"/>
              </a:rPr>
              <a:t>(5)</a:t>
            </a:r>
            <a:r>
              <a:rPr lang="zh-CN" altLang="en-US" sz="2000" spc="100" dirty="0" smtClean="0">
                <a:latin typeface="微软雅黑" pitchFamily="34" charset="-122"/>
                <a:ea typeface="宋体" panose="02010600030101010101" pitchFamily="2" charset="-122"/>
                <a:sym typeface="Wingdings" panose="05000000000000000000" pitchFamily="2" charset="2"/>
              </a:rPr>
              <a:t>附图说明</a:t>
            </a:r>
            <a:endParaRPr lang="zh-CN" altLang="en-US" sz="2000" spc="100" dirty="0" smtClean="0">
              <a:latin typeface="微软雅黑" pitchFamily="34" charset="-122"/>
              <a:ea typeface="宋体" panose="02010600030101010101" pitchFamily="2" charset="-122"/>
              <a:sym typeface="Wingdings" panose="05000000000000000000" pitchFamily="2" charset="2"/>
            </a:endParaRPr>
          </a:p>
          <a:p>
            <a:pPr fontAlgn="auto">
              <a:lnSpc>
                <a:spcPct val="150000"/>
              </a:lnSpc>
            </a:pPr>
            <a:r>
              <a:rPr lang="zh-CN" altLang="en-US" sz="2000" spc="100" dirty="0" smtClean="0">
                <a:latin typeface="微软雅黑" pitchFamily="34" charset="-122"/>
                <a:ea typeface="微软雅黑" pitchFamily="34" charset="-122"/>
                <a:sym typeface="+mn-ea"/>
              </a:rPr>
              <a:t>(</a:t>
            </a:r>
            <a:r>
              <a:rPr lang="en-US" altLang="zh-CN" sz="2000" spc="100" dirty="0" smtClean="0">
                <a:latin typeface="微软雅黑" pitchFamily="34" charset="-122"/>
                <a:ea typeface="微软雅黑" pitchFamily="34" charset="-122"/>
                <a:sym typeface="+mn-ea"/>
              </a:rPr>
              <a:t>6</a:t>
            </a:r>
            <a:r>
              <a:rPr lang="zh-CN" altLang="en-US" sz="2000" spc="100" dirty="0" smtClean="0">
                <a:latin typeface="微软雅黑" pitchFamily="34" charset="-122"/>
                <a:ea typeface="微软雅黑" pitchFamily="34" charset="-122"/>
                <a:sym typeface="+mn-ea"/>
              </a:rPr>
              <a:t>) 具体实施方式</a:t>
            </a:r>
            <a:endParaRPr lang="zh-CN" altLang="en-US" sz="2000" dirty="0">
              <a:latin typeface="楷体_GB2312" panose="02010609030101010101" pitchFamily="1" charset="-122"/>
              <a:ea typeface="楷体_GB2312" panose="02010609030101010101" pitchFamily="1" charset="-122"/>
            </a:endParaRPr>
          </a:p>
          <a:p>
            <a:pPr>
              <a:lnSpc>
                <a:spcPct val="90000"/>
              </a:lnSpc>
            </a:pPr>
            <a:endParaRPr lang="zh-CN" altLang="en-US" sz="2800" spc="1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3" name="图片 12" descr="1.jpg"/>
          <p:cNvPicPr>
            <a:picLocks noChangeAspect="1"/>
          </p:cNvPicPr>
          <p:nvPr/>
        </p:nvPicPr>
        <p:blipFill>
          <a:blip r:embed="rId1" cstate="print"/>
          <a:stretch>
            <a:fillRect/>
          </a:stretch>
        </p:blipFill>
        <p:spPr>
          <a:xfrm>
            <a:off x="7625130" y="4958586"/>
            <a:ext cx="1214414" cy="1282224"/>
          </a:xfrm>
          <a:prstGeom prst="rect">
            <a:avLst/>
          </a:prstGeom>
        </p:spPr>
      </p:pic>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1049655" y="1300480"/>
            <a:ext cx="7349490" cy="737235"/>
          </a:xfrm>
          <a:prstGeom prst="rect">
            <a:avLst/>
          </a:prstGeom>
          <a:noFill/>
        </p:spPr>
        <p:txBody>
          <a:bodyPr wrap="square" rtlCol="0">
            <a:spAutoFit/>
          </a:bodyPr>
          <a:p>
            <a:pPr fontAlgn="auto">
              <a:lnSpc>
                <a:spcPct val="150000"/>
              </a:lnSpc>
            </a:pPr>
            <a:r>
              <a:rPr lang="zh-CN" altLang="en-US" sz="2800" spc="100" dirty="0" smtClean="0">
                <a:latin typeface="微软雅黑" pitchFamily="34" charset="-122"/>
                <a:ea typeface="微软雅黑" pitchFamily="34" charset="-122"/>
                <a:sym typeface="+mn-ea"/>
              </a:rPr>
              <a:t>名称</a:t>
            </a:r>
            <a:endParaRPr lang="zh-CN" altLang="en-US" sz="2800" spc="100" dirty="0" smtClean="0">
              <a:latin typeface="微软雅黑" pitchFamily="34" charset="-122"/>
              <a:ea typeface="微软雅黑" pitchFamily="34" charset="-122"/>
            </a:endParaRPr>
          </a:p>
        </p:txBody>
      </p:sp>
      <p:sp>
        <p:nvSpPr>
          <p:cNvPr id="2" name="文本框 1"/>
          <p:cNvSpPr txBox="1"/>
          <p:nvPr/>
        </p:nvSpPr>
        <p:spPr>
          <a:xfrm>
            <a:off x="1049655" y="2037715"/>
            <a:ext cx="7789545" cy="2122805"/>
          </a:xfrm>
          <a:prstGeom prst="rect">
            <a:avLst/>
          </a:prstGeom>
          <a:noFill/>
        </p:spPr>
        <p:txBody>
          <a:bodyPr wrap="square" rtlCol="0">
            <a:spAutoFit/>
          </a:bodyPr>
          <a:p>
            <a:r>
              <a:rPr lang="zh-CN" altLang="en-US" sz="2000" b="1" dirty="0">
                <a:sym typeface="+mn-ea"/>
              </a:rPr>
              <a:t>清楚、简要、全面</a:t>
            </a:r>
            <a:r>
              <a:rPr lang="zh-CN" altLang="en-US" sz="2000" dirty="0">
                <a:sym typeface="+mn-ea"/>
              </a:rPr>
              <a:t>的反应要求保护的发明或者实用新型的</a:t>
            </a:r>
            <a:r>
              <a:rPr lang="zh-CN" altLang="en-US" sz="2000" b="1" dirty="0">
                <a:sym typeface="+mn-ea"/>
              </a:rPr>
              <a:t>主题或者类型（产品或者方法）</a:t>
            </a:r>
            <a:r>
              <a:rPr lang="zh-CN" altLang="en-US" sz="2000" dirty="0">
                <a:sym typeface="+mn-ea"/>
              </a:rPr>
              <a:t>，一般不得超过</a:t>
            </a:r>
            <a:r>
              <a:rPr lang="en-US" altLang="x-none" sz="2000" dirty="0">
                <a:sym typeface="+mn-ea"/>
              </a:rPr>
              <a:t>25</a:t>
            </a:r>
            <a:r>
              <a:rPr lang="zh-CN" altLang="en-US" sz="2000" dirty="0">
                <a:sym typeface="+mn-ea"/>
              </a:rPr>
              <a:t>个字，特殊的如化学领域，可以允许多到</a:t>
            </a:r>
            <a:r>
              <a:rPr lang="en-US" altLang="x-none" sz="2000" dirty="0">
                <a:sym typeface="+mn-ea"/>
              </a:rPr>
              <a:t>40</a:t>
            </a:r>
            <a:r>
              <a:rPr lang="zh-CN" altLang="en-US" sz="2000" dirty="0">
                <a:sym typeface="+mn-ea"/>
              </a:rPr>
              <a:t>个字。</a:t>
            </a:r>
            <a:endParaRPr lang="zh-CN" altLang="en-US" sz="2000" dirty="0"/>
          </a:p>
          <a:p>
            <a:pPr>
              <a:buNone/>
            </a:pPr>
            <a:r>
              <a:rPr lang="zh-CN" altLang="en-US" dirty="0">
                <a:sym typeface="+mn-ea"/>
              </a:rPr>
              <a:t> 例如：</a:t>
            </a:r>
            <a:endParaRPr lang="zh-CN" altLang="en-US" dirty="0"/>
          </a:p>
          <a:p>
            <a:pPr>
              <a:buNone/>
            </a:pPr>
            <a:r>
              <a:rPr lang="zh-CN" altLang="en-US" dirty="0">
                <a:sym typeface="+mn-ea"/>
              </a:rPr>
              <a:t>            </a:t>
            </a:r>
            <a:endParaRPr lang="zh-CN" altLang="en-US" dirty="0"/>
          </a:p>
          <a:p>
            <a:endParaRPr lang="zh-CN" altLang="en-US" dirty="0"/>
          </a:p>
          <a:p>
            <a:endParaRPr lang="zh-CN" altLang="en-US"/>
          </a:p>
        </p:txBody>
      </p:sp>
      <p:pic>
        <p:nvPicPr>
          <p:cNvPr id="31748" name="图片 31747"/>
          <p:cNvPicPr>
            <a:picLocks noChangeAspect="1"/>
          </p:cNvPicPr>
          <p:nvPr/>
        </p:nvPicPr>
        <p:blipFill>
          <a:blip r:embed="rId2"/>
          <a:stretch>
            <a:fillRect/>
          </a:stretch>
        </p:blipFill>
        <p:spPr>
          <a:xfrm>
            <a:off x="2145665" y="3273425"/>
            <a:ext cx="2704465" cy="3084830"/>
          </a:xfrm>
          <a:prstGeom prst="rect">
            <a:avLst/>
          </a:prstGeom>
          <a:noFill/>
          <a:ln w="9525">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3" name="图片 12" descr="1.jpg"/>
          <p:cNvPicPr>
            <a:picLocks noChangeAspect="1"/>
          </p:cNvPicPr>
          <p:nvPr/>
        </p:nvPicPr>
        <p:blipFill>
          <a:blip r:embed="rId1" cstate="print"/>
          <a:stretch>
            <a:fillRect/>
          </a:stretch>
        </p:blipFill>
        <p:spPr>
          <a:xfrm>
            <a:off x="7625130" y="4958586"/>
            <a:ext cx="1214414" cy="1282224"/>
          </a:xfrm>
          <a:prstGeom prst="rect">
            <a:avLst/>
          </a:prstGeom>
        </p:spPr>
      </p:pic>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1049655" y="1300480"/>
            <a:ext cx="7349490" cy="737235"/>
          </a:xfrm>
          <a:prstGeom prst="rect">
            <a:avLst/>
          </a:prstGeom>
          <a:noFill/>
        </p:spPr>
        <p:txBody>
          <a:bodyPr wrap="square" rtlCol="0">
            <a:spAutoFit/>
          </a:bodyPr>
          <a:p>
            <a:pPr fontAlgn="auto">
              <a:lnSpc>
                <a:spcPct val="150000"/>
              </a:lnSpc>
            </a:pPr>
            <a:r>
              <a:rPr lang="zh-CN" altLang="en-US" sz="2800" spc="100" dirty="0" smtClean="0">
                <a:latin typeface="微软雅黑" pitchFamily="34" charset="-122"/>
                <a:ea typeface="微软雅黑" pitchFamily="34" charset="-122"/>
                <a:sym typeface="+mn-ea"/>
              </a:rPr>
              <a:t>技术领域</a:t>
            </a:r>
            <a:endParaRPr lang="zh-CN" altLang="en-US" sz="2800" spc="100" dirty="0" smtClean="0">
              <a:latin typeface="微软雅黑" pitchFamily="34" charset="-122"/>
              <a:ea typeface="微软雅黑" pitchFamily="34" charset="-122"/>
            </a:endParaRPr>
          </a:p>
        </p:txBody>
      </p:sp>
      <p:sp>
        <p:nvSpPr>
          <p:cNvPr id="2" name="文本框 1"/>
          <p:cNvSpPr txBox="1"/>
          <p:nvPr/>
        </p:nvSpPr>
        <p:spPr>
          <a:xfrm>
            <a:off x="1049655" y="2037715"/>
            <a:ext cx="7789545" cy="4092575"/>
          </a:xfrm>
          <a:prstGeom prst="rect">
            <a:avLst/>
          </a:prstGeom>
          <a:noFill/>
        </p:spPr>
        <p:txBody>
          <a:bodyPr wrap="square" rtlCol="0">
            <a:spAutoFit/>
          </a:bodyPr>
          <a:p>
            <a:r>
              <a:rPr lang="zh-CN" altLang="en-US" sz="2000">
                <a:sym typeface="+mn-ea"/>
              </a:rPr>
              <a:t>应当是要求保护的发明或者实用新型技术方案所属或者直接应用的具体技术领域。</a:t>
            </a:r>
            <a:endParaRPr lang="zh-CN" altLang="en-US" sz="2000">
              <a:sym typeface="+mn-ea"/>
            </a:endParaRPr>
          </a:p>
          <a:p>
            <a:r>
              <a:rPr lang="zh-CN" altLang="en-US" sz="2000"/>
              <a:t>例如：</a:t>
            </a:r>
            <a:endParaRPr lang="zh-CN" altLang="en-US" sz="2000"/>
          </a:p>
          <a:p>
            <a:endParaRPr lang="zh-CN" altLang="en-US" sz="2000"/>
          </a:p>
          <a:p>
            <a:endParaRPr lang="zh-CN" altLang="en-US"/>
          </a:p>
          <a:p>
            <a:endParaRPr lang="zh-CN" altLang="en-US"/>
          </a:p>
          <a:p>
            <a:endParaRPr lang="zh-CN" altLang="en-US"/>
          </a:p>
          <a:p>
            <a:endParaRPr lang="zh-CN" altLang="en-US"/>
          </a:p>
          <a:p>
            <a:endParaRPr lang="zh-CN" altLang="en-US"/>
          </a:p>
          <a:p>
            <a:endParaRPr lang="zh-CN" altLang="en-US"/>
          </a:p>
          <a:p>
            <a:endParaRPr lang="zh-CN" altLang="en-US" dirty="0"/>
          </a:p>
          <a:p>
            <a:pPr>
              <a:buNone/>
            </a:pPr>
            <a:r>
              <a:rPr lang="zh-CN" altLang="en-US" dirty="0">
                <a:sym typeface="+mn-ea"/>
              </a:rPr>
              <a:t>            </a:t>
            </a:r>
            <a:endParaRPr lang="zh-CN" altLang="en-US" dirty="0"/>
          </a:p>
          <a:p>
            <a:endParaRPr lang="zh-CN" altLang="en-US" dirty="0"/>
          </a:p>
          <a:p>
            <a:endParaRPr lang="zh-CN" altLang="en-US"/>
          </a:p>
        </p:txBody>
      </p:sp>
      <p:pic>
        <p:nvPicPr>
          <p:cNvPr id="4" name="图片 3"/>
          <p:cNvPicPr>
            <a:picLocks noChangeAspect="1"/>
          </p:cNvPicPr>
          <p:nvPr/>
        </p:nvPicPr>
        <p:blipFill>
          <a:blip r:embed="rId2"/>
          <a:stretch>
            <a:fillRect/>
          </a:stretch>
        </p:blipFill>
        <p:spPr>
          <a:xfrm>
            <a:off x="1103630" y="3081655"/>
            <a:ext cx="7295515" cy="695325"/>
          </a:xfrm>
          <a:prstGeom prst="rect">
            <a:avLst/>
          </a:prstGeom>
        </p:spPr>
      </p:pic>
      <p:pic>
        <p:nvPicPr>
          <p:cNvPr id="10" name="图片 9"/>
          <p:cNvPicPr>
            <a:picLocks noChangeAspect="1"/>
          </p:cNvPicPr>
          <p:nvPr/>
        </p:nvPicPr>
        <p:blipFill>
          <a:blip r:embed="rId3"/>
          <a:stretch>
            <a:fillRect/>
          </a:stretch>
        </p:blipFill>
        <p:spPr>
          <a:xfrm>
            <a:off x="1079500" y="3776980"/>
            <a:ext cx="7343140" cy="90043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3" name="图片 12" descr="1.jpg"/>
          <p:cNvPicPr>
            <a:picLocks noChangeAspect="1"/>
          </p:cNvPicPr>
          <p:nvPr/>
        </p:nvPicPr>
        <p:blipFill>
          <a:blip r:embed="rId1" cstate="print"/>
          <a:stretch>
            <a:fillRect/>
          </a:stretch>
        </p:blipFill>
        <p:spPr>
          <a:xfrm>
            <a:off x="7625130" y="4958586"/>
            <a:ext cx="1214414" cy="1282224"/>
          </a:xfrm>
          <a:prstGeom prst="rect">
            <a:avLst/>
          </a:prstGeom>
        </p:spPr>
      </p:pic>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1049655" y="1300480"/>
            <a:ext cx="7349490" cy="737235"/>
          </a:xfrm>
          <a:prstGeom prst="rect">
            <a:avLst/>
          </a:prstGeom>
          <a:noFill/>
        </p:spPr>
        <p:txBody>
          <a:bodyPr wrap="square" rtlCol="0">
            <a:spAutoFit/>
          </a:bodyPr>
          <a:p>
            <a:pPr fontAlgn="auto">
              <a:lnSpc>
                <a:spcPct val="150000"/>
              </a:lnSpc>
            </a:pPr>
            <a:r>
              <a:rPr lang="zh-CN" altLang="en-US" sz="2800" spc="100" dirty="0" smtClean="0">
                <a:latin typeface="微软雅黑" pitchFamily="34" charset="-122"/>
                <a:ea typeface="微软雅黑" pitchFamily="34" charset="-122"/>
                <a:sym typeface="+mn-ea"/>
              </a:rPr>
              <a:t>背景技术</a:t>
            </a:r>
            <a:endParaRPr lang="zh-CN" altLang="en-US" sz="2800" spc="100" dirty="0" smtClean="0">
              <a:latin typeface="微软雅黑" pitchFamily="34" charset="-122"/>
              <a:ea typeface="微软雅黑" pitchFamily="34" charset="-122"/>
            </a:endParaRPr>
          </a:p>
        </p:txBody>
      </p:sp>
      <p:sp>
        <p:nvSpPr>
          <p:cNvPr id="9" name="文本框 8"/>
          <p:cNvSpPr txBox="1"/>
          <p:nvPr/>
        </p:nvSpPr>
        <p:spPr>
          <a:xfrm>
            <a:off x="1049655" y="2037715"/>
            <a:ext cx="7607935" cy="2553335"/>
          </a:xfrm>
          <a:prstGeom prst="rect">
            <a:avLst/>
          </a:prstGeom>
          <a:noFill/>
        </p:spPr>
        <p:txBody>
          <a:bodyPr wrap="square" rtlCol="0">
            <a:spAutoFit/>
          </a:bodyPr>
          <a:p>
            <a:r>
              <a:rPr lang="zh-CN" altLang="en-US" sz="2000"/>
              <a:t>背景技术部分应当写明对发明或者实用新型的理解、检索、审查</a:t>
            </a:r>
            <a:r>
              <a:rPr lang="zh-CN" altLang="en-US" sz="2000" b="1"/>
              <a:t>有用的</a:t>
            </a:r>
            <a:r>
              <a:rPr lang="zh-CN" altLang="en-US" sz="2000"/>
              <a:t>背景技术，并且引证反映这些背景技术的文件。</a:t>
            </a:r>
            <a:endParaRPr lang="zh-CN" altLang="en-US" sz="2000"/>
          </a:p>
          <a:p>
            <a:r>
              <a:rPr lang="zh-CN" altLang="en-US" sz="2000"/>
              <a:t>尤其要引证包含发明或者实用新型专利申请</a:t>
            </a:r>
            <a:r>
              <a:rPr lang="zh-CN" altLang="en-US" sz="2000" b="1"/>
              <a:t>最接近的现有技术文件</a:t>
            </a:r>
            <a:r>
              <a:rPr lang="zh-CN" altLang="en-US" sz="2000"/>
              <a:t>，如可能说明这些技术所采用的技术方案。</a:t>
            </a:r>
            <a:endParaRPr lang="zh-CN" altLang="en-US" sz="2000"/>
          </a:p>
          <a:p>
            <a:r>
              <a:rPr lang="zh-CN" altLang="en-US" sz="2000"/>
              <a:t>此外，还要</a:t>
            </a:r>
            <a:r>
              <a:rPr lang="zh-CN" altLang="en-US" sz="2000" b="1"/>
              <a:t>客观地</a:t>
            </a:r>
            <a:r>
              <a:rPr lang="zh-CN" altLang="en-US" sz="2000"/>
              <a:t>指出背景技术中存在的</a:t>
            </a:r>
            <a:r>
              <a:rPr lang="zh-CN" altLang="en-US" sz="2000" b="1"/>
              <a:t>问题和缺点</a:t>
            </a:r>
            <a:r>
              <a:rPr lang="zh-CN" altLang="en-US" sz="2000"/>
              <a:t>，但是，仅限于涉及由发明或者实用新型的技术方案所解决的问题和缺点。</a:t>
            </a:r>
            <a:endParaRPr lang="zh-CN" altLang="en-US" sz="2000"/>
          </a:p>
          <a:p>
            <a:r>
              <a:rPr lang="zh-CN" altLang="en-US" sz="2000"/>
              <a:t>在可能的情况下，说明存在这种问题和缺点的原因以及解决这些问题时曾经</a:t>
            </a:r>
            <a:r>
              <a:rPr lang="zh-CN" altLang="en-US" sz="2000" b="1"/>
              <a:t>遇到的困难</a:t>
            </a:r>
            <a:r>
              <a:rPr lang="zh-CN" altLang="en-US" sz="2000"/>
              <a:t>。</a:t>
            </a:r>
            <a:endParaRPr lang="zh-CN" altLang="en-US" sz="2000"/>
          </a:p>
        </p:txBody>
      </p:sp>
      <p:sp>
        <p:nvSpPr>
          <p:cNvPr id="11" name="文本框 10"/>
          <p:cNvSpPr txBox="1"/>
          <p:nvPr/>
        </p:nvSpPr>
        <p:spPr>
          <a:xfrm>
            <a:off x="1049655" y="4591050"/>
            <a:ext cx="2332355" cy="398780"/>
          </a:xfrm>
          <a:prstGeom prst="rect">
            <a:avLst/>
          </a:prstGeom>
          <a:noFill/>
        </p:spPr>
        <p:txBody>
          <a:bodyPr wrap="square" rtlCol="0">
            <a:spAutoFit/>
          </a:bodyPr>
          <a:p>
            <a:r>
              <a:rPr lang="zh-CN" altLang="en-US" sz="2000"/>
              <a:t>例如：</a:t>
            </a:r>
            <a:endParaRPr lang="zh-CN" altLang="en-US" sz="2000"/>
          </a:p>
        </p:txBody>
      </p:sp>
      <p:pic>
        <p:nvPicPr>
          <p:cNvPr id="12" name="图片 11"/>
          <p:cNvPicPr>
            <a:picLocks noChangeAspect="1"/>
          </p:cNvPicPr>
          <p:nvPr/>
        </p:nvPicPr>
        <p:blipFill>
          <a:blip r:embed="rId2"/>
          <a:stretch>
            <a:fillRect/>
          </a:stretch>
        </p:blipFill>
        <p:spPr>
          <a:xfrm>
            <a:off x="1857375" y="4646930"/>
            <a:ext cx="4714240" cy="3429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1049655" y="1300480"/>
            <a:ext cx="7349490" cy="737235"/>
          </a:xfrm>
          <a:prstGeom prst="rect">
            <a:avLst/>
          </a:prstGeom>
          <a:noFill/>
        </p:spPr>
        <p:txBody>
          <a:bodyPr wrap="square" rtlCol="0">
            <a:spAutoFit/>
          </a:bodyPr>
          <a:p>
            <a:pPr fontAlgn="auto">
              <a:lnSpc>
                <a:spcPct val="150000"/>
              </a:lnSpc>
            </a:pPr>
            <a:r>
              <a:rPr lang="zh-CN" altLang="en-US" sz="2800" spc="100" dirty="0" smtClean="0">
                <a:latin typeface="微软雅黑" pitchFamily="34" charset="-122"/>
                <a:ea typeface="微软雅黑" pitchFamily="34" charset="-122"/>
                <a:sym typeface="+mn-ea"/>
              </a:rPr>
              <a:t>背景技术</a:t>
            </a:r>
            <a:endParaRPr lang="zh-CN" altLang="en-US" sz="2800" spc="100" dirty="0" smtClean="0">
              <a:latin typeface="微软雅黑" pitchFamily="34" charset="-122"/>
              <a:ea typeface="微软雅黑" pitchFamily="34" charset="-122"/>
            </a:endParaRPr>
          </a:p>
        </p:txBody>
      </p:sp>
      <p:pic>
        <p:nvPicPr>
          <p:cNvPr id="2" name="图片 1"/>
          <p:cNvPicPr>
            <a:picLocks noChangeAspect="1"/>
          </p:cNvPicPr>
          <p:nvPr/>
        </p:nvPicPr>
        <p:blipFill>
          <a:blip r:embed="rId1"/>
          <a:stretch>
            <a:fillRect/>
          </a:stretch>
        </p:blipFill>
        <p:spPr>
          <a:xfrm>
            <a:off x="1049655" y="2037715"/>
            <a:ext cx="6553200" cy="421830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897255" y="1287780"/>
            <a:ext cx="7349490" cy="737235"/>
          </a:xfrm>
          <a:prstGeom prst="rect">
            <a:avLst/>
          </a:prstGeom>
          <a:noFill/>
        </p:spPr>
        <p:txBody>
          <a:bodyPr wrap="square" rtlCol="0">
            <a:spAutoFit/>
          </a:bodyPr>
          <a:p>
            <a:pPr fontAlgn="auto">
              <a:lnSpc>
                <a:spcPct val="150000"/>
              </a:lnSpc>
            </a:pPr>
            <a:r>
              <a:rPr lang="zh-CN" altLang="en-US" sz="2800" spc="100" dirty="0" smtClean="0">
                <a:latin typeface="微软雅黑" pitchFamily="34" charset="-122"/>
                <a:ea typeface="微软雅黑" pitchFamily="34" charset="-122"/>
                <a:sym typeface="+mn-ea"/>
              </a:rPr>
              <a:t>发明内容</a:t>
            </a:r>
            <a:endParaRPr lang="zh-CN" altLang="en-US" sz="2800" spc="100" dirty="0" smtClean="0">
              <a:latin typeface="微软雅黑" pitchFamily="34" charset="-122"/>
              <a:ea typeface="微软雅黑" pitchFamily="34" charset="-122"/>
            </a:endParaRPr>
          </a:p>
        </p:txBody>
      </p:sp>
      <p:sp>
        <p:nvSpPr>
          <p:cNvPr id="4" name="文本框 3"/>
          <p:cNvSpPr txBox="1"/>
          <p:nvPr/>
        </p:nvSpPr>
        <p:spPr>
          <a:xfrm>
            <a:off x="861060" y="2025015"/>
            <a:ext cx="7421245" cy="2553335"/>
          </a:xfrm>
          <a:prstGeom prst="rect">
            <a:avLst/>
          </a:prstGeom>
          <a:noFill/>
        </p:spPr>
        <p:txBody>
          <a:bodyPr wrap="square" rtlCol="0">
            <a:spAutoFit/>
          </a:bodyPr>
          <a:p>
            <a:r>
              <a:rPr lang="zh-CN" altLang="en-US" sz="2000"/>
              <a:t>具体、详细地介绍该发明的技术内容，以</a:t>
            </a:r>
            <a:r>
              <a:rPr lang="zh-CN" altLang="en-US" sz="2000" b="1"/>
              <a:t>同行业的一般技术人员在阅读该说明后能够实现</a:t>
            </a:r>
            <a:r>
              <a:rPr lang="zh-CN" altLang="en-US" sz="2000"/>
              <a:t>，但不一定达到最佳效果。</a:t>
            </a:r>
            <a:endParaRPr lang="zh-CN" altLang="en-US" sz="2000"/>
          </a:p>
          <a:p>
            <a:r>
              <a:rPr lang="zh-CN" altLang="en-US" sz="2000"/>
              <a:t>如：该发明所采用的具体的结构，或</a:t>
            </a:r>
            <a:endParaRPr lang="zh-CN" altLang="en-US" sz="2000"/>
          </a:p>
          <a:p>
            <a:r>
              <a:rPr lang="zh-CN" altLang="en-US" sz="2000"/>
              <a:t>该发明的工艺步骤，或</a:t>
            </a:r>
            <a:endParaRPr lang="zh-CN" altLang="en-US" sz="2000"/>
          </a:p>
          <a:p>
            <a:r>
              <a:rPr lang="zh-CN" altLang="en-US" sz="2000"/>
              <a:t>该发明的具体组成，</a:t>
            </a:r>
            <a:endParaRPr lang="zh-CN" altLang="en-US" sz="2000"/>
          </a:p>
          <a:p>
            <a:r>
              <a:rPr lang="zh-CN" altLang="en-US" sz="2000"/>
              <a:t>当其中涉及到参数时，最好能够提供可以实现发明目的、可用的范围值；</a:t>
            </a:r>
            <a:endParaRPr lang="zh-CN" altLang="en-US" sz="2000"/>
          </a:p>
          <a:p>
            <a:r>
              <a:rPr lang="zh-CN" altLang="en-US" sz="2000"/>
              <a:t>结合技术内容说明该发明的优点，并尽量全面、充实。</a:t>
            </a:r>
            <a:endParaRPr lang="zh-CN" altLang="en-US" sz="2000"/>
          </a:p>
        </p:txBody>
      </p:sp>
      <p:pic>
        <p:nvPicPr>
          <p:cNvPr id="13" name="图片 12" descr="1.jpg"/>
          <p:cNvPicPr>
            <a:picLocks noChangeAspect="1"/>
          </p:cNvPicPr>
          <p:nvPr/>
        </p:nvPicPr>
        <p:blipFill>
          <a:blip r:embed="rId1" cstate="print"/>
          <a:stretch>
            <a:fillRect/>
          </a:stretch>
        </p:blipFill>
        <p:spPr>
          <a:xfrm>
            <a:off x="7625130" y="4958586"/>
            <a:ext cx="1214414" cy="128222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897255" y="1287780"/>
            <a:ext cx="7349490" cy="737235"/>
          </a:xfrm>
          <a:prstGeom prst="rect">
            <a:avLst/>
          </a:prstGeom>
          <a:noFill/>
        </p:spPr>
        <p:txBody>
          <a:bodyPr wrap="square" rtlCol="0">
            <a:spAutoFit/>
          </a:bodyPr>
          <a:p>
            <a:pPr fontAlgn="auto">
              <a:lnSpc>
                <a:spcPct val="150000"/>
              </a:lnSpc>
            </a:pPr>
            <a:r>
              <a:rPr lang="zh-CN" altLang="en-US" sz="2800" spc="100" dirty="0" smtClean="0">
                <a:latin typeface="微软雅黑" pitchFamily="34" charset="-122"/>
                <a:ea typeface="微软雅黑" pitchFamily="34" charset="-122"/>
                <a:sym typeface="+mn-ea"/>
              </a:rPr>
              <a:t>发明内容</a:t>
            </a:r>
            <a:endParaRPr lang="zh-CN" altLang="en-US" sz="2800" spc="100" dirty="0" smtClean="0">
              <a:latin typeface="微软雅黑" pitchFamily="34" charset="-122"/>
              <a:ea typeface="微软雅黑" pitchFamily="34" charset="-122"/>
            </a:endParaRPr>
          </a:p>
        </p:txBody>
      </p:sp>
      <p:sp>
        <p:nvSpPr>
          <p:cNvPr id="4" name="文本框 3"/>
          <p:cNvSpPr txBox="1"/>
          <p:nvPr/>
        </p:nvSpPr>
        <p:spPr>
          <a:xfrm>
            <a:off x="861060" y="2025015"/>
            <a:ext cx="7421245" cy="3784600"/>
          </a:xfrm>
          <a:prstGeom prst="rect">
            <a:avLst/>
          </a:prstGeom>
          <a:noFill/>
        </p:spPr>
        <p:txBody>
          <a:bodyPr wrap="square" rtlCol="0">
            <a:spAutoFit/>
          </a:bodyPr>
          <a:p>
            <a:pPr fontAlgn="auto">
              <a:lnSpc>
                <a:spcPct val="100000"/>
              </a:lnSpc>
            </a:pPr>
            <a:r>
              <a:rPr lang="zh-CN" altLang="en-US" sz="2000" b="1" dirty="0">
                <a:latin typeface="宋体" panose="02010600030101010101" pitchFamily="2" charset="-122"/>
                <a:ea typeface="宋体" panose="02010600030101010101" pitchFamily="2" charset="-122"/>
                <a:sym typeface="+mn-ea"/>
              </a:rPr>
              <a:t>机械产品的具体结构</a:t>
            </a:r>
            <a:r>
              <a:rPr lang="zh-CN" altLang="en-US" sz="2000" dirty="0">
                <a:latin typeface="宋体" panose="02010600030101010101" pitchFamily="2" charset="-122"/>
                <a:ea typeface="宋体" panose="02010600030101010101" pitchFamily="2" charset="-122"/>
                <a:sym typeface="+mn-ea"/>
              </a:rPr>
              <a:t>，包括各零部件的名称，各部件之间通过何种方式连接的，以及产品的工作原理及具体的工作过程，工作过程结合</a:t>
            </a:r>
            <a:r>
              <a:rPr lang="zh-CN" altLang="en-US" sz="2000" dirty="0">
                <a:solidFill>
                  <a:schemeClr val="tx1"/>
                </a:solidFill>
                <a:latin typeface="宋体" panose="02010600030101010101" pitchFamily="2" charset="-122"/>
                <a:ea typeface="宋体" panose="02010600030101010101" pitchFamily="2" charset="-122"/>
                <a:sym typeface="+mn-ea"/>
              </a:rPr>
              <a:t>部件名称详细完整的进行描述。所有的相关部件和作用都要介绍清楚。</a:t>
            </a:r>
            <a:endParaRPr lang="zh-CN" altLang="en-US" sz="2000" dirty="0">
              <a:solidFill>
                <a:schemeClr val="tx1"/>
              </a:solidFill>
              <a:latin typeface="宋体" panose="02010600030101010101" pitchFamily="2" charset="-122"/>
              <a:ea typeface="宋体" panose="02010600030101010101" pitchFamily="2" charset="-122"/>
              <a:sym typeface="+mn-ea"/>
            </a:endParaRPr>
          </a:p>
          <a:p>
            <a:pPr fontAlgn="auto">
              <a:lnSpc>
                <a:spcPct val="100000"/>
              </a:lnSpc>
            </a:pPr>
            <a:r>
              <a:rPr lang="zh-CN" altLang="en-US" sz="2000" b="1" dirty="0">
                <a:latin typeface="宋体" panose="02010600030101010101" pitchFamily="2" charset="-122"/>
                <a:ea typeface="宋体" panose="02010600030101010101" pitchFamily="2" charset="-122"/>
                <a:sym typeface="+mn-ea"/>
              </a:rPr>
              <a:t>涉及电子方面产品</a:t>
            </a:r>
            <a:r>
              <a:rPr lang="zh-CN" altLang="en-US" sz="2000" dirty="0">
                <a:latin typeface="宋体" panose="02010600030101010101" pitchFamily="2" charset="-122"/>
                <a:ea typeface="宋体" panose="02010600030101010101" pitchFamily="2" charset="-122"/>
                <a:sym typeface="+mn-ea"/>
              </a:rPr>
              <a:t>，请提供各组成的元器件、各部件之间的连接关系或信号传递关系，工作原理及工作过程，功能实现的完整描述。</a:t>
            </a:r>
            <a:endParaRPr lang="zh-CN" altLang="en-US" sz="2000" dirty="0">
              <a:latin typeface="宋体" panose="02010600030101010101" pitchFamily="2" charset="-122"/>
              <a:ea typeface="宋体" panose="02010600030101010101" pitchFamily="2" charset="-122"/>
            </a:endParaRPr>
          </a:p>
          <a:p>
            <a:pPr fontAlgn="auto">
              <a:lnSpc>
                <a:spcPct val="100000"/>
              </a:lnSpc>
            </a:pPr>
            <a:r>
              <a:rPr lang="zh-CN" altLang="en-US" sz="2000" b="1" dirty="0">
                <a:latin typeface="宋体" panose="02010600030101010101" pitchFamily="2" charset="-122"/>
                <a:ea typeface="宋体" panose="02010600030101010101" pitchFamily="2" charset="-122"/>
                <a:sym typeface="+mn-ea"/>
              </a:rPr>
              <a:t>涉及工艺方法的，</a:t>
            </a:r>
            <a:r>
              <a:rPr lang="zh-CN" altLang="en-US" sz="2000" dirty="0">
                <a:latin typeface="宋体" panose="02010600030101010101" pitchFamily="2" charset="-122"/>
                <a:ea typeface="宋体" panose="02010600030101010101" pitchFamily="2" charset="-122"/>
                <a:sym typeface="+mn-ea"/>
              </a:rPr>
              <a:t>请提供完整的工艺流程，相关的工艺参数。尤其需详细指出改进的工艺步骤及相关工艺参数。</a:t>
            </a:r>
            <a:endParaRPr lang="zh-CN" altLang="en-US" sz="2000" dirty="0">
              <a:latin typeface="宋体" panose="02010600030101010101" pitchFamily="2" charset="-122"/>
              <a:ea typeface="宋体" panose="02010600030101010101" pitchFamily="2" charset="-122"/>
            </a:endParaRPr>
          </a:p>
          <a:p>
            <a:pPr fontAlgn="auto">
              <a:lnSpc>
                <a:spcPct val="100000"/>
              </a:lnSpc>
            </a:pPr>
            <a:r>
              <a:rPr lang="zh-CN" altLang="en-US" sz="2000" b="1" dirty="0">
                <a:latin typeface="宋体" panose="02010600030101010101" pitchFamily="2" charset="-122"/>
                <a:ea typeface="宋体" panose="02010600030101010101" pitchFamily="2" charset="-122"/>
                <a:sym typeface="+mn-ea"/>
              </a:rPr>
              <a:t>涉及计算机程序的</a:t>
            </a:r>
            <a:r>
              <a:rPr lang="zh-CN" altLang="en-US" sz="2000" dirty="0">
                <a:latin typeface="宋体" panose="02010600030101010101" pitchFamily="2" charset="-122"/>
                <a:ea typeface="宋体" panose="02010600030101010101" pitchFamily="2" charset="-122"/>
                <a:sym typeface="+mn-ea"/>
              </a:rPr>
              <a:t>，请指出计算机软件的程序流程图</a:t>
            </a:r>
            <a:r>
              <a:rPr lang="en-US" altLang="x-none" sz="2000" dirty="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描述该程序流程的工作过程。一定要结合硬件来描述。</a:t>
            </a:r>
            <a:r>
              <a:rPr lang="zh-CN" altLang="en-US" sz="2000" b="1" dirty="0">
                <a:latin typeface="宋体" panose="02010600030101010101" pitchFamily="2" charset="-122"/>
                <a:ea typeface="宋体" panose="02010600030101010101" pitchFamily="2" charset="-122"/>
                <a:sym typeface="+mn-ea"/>
              </a:rPr>
              <a:t>（单独的计算机软件是不能申请专利的）</a:t>
            </a:r>
            <a:endParaRPr lang="zh-CN" altLang="en-US" sz="20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897255" y="1287780"/>
            <a:ext cx="7349490" cy="737235"/>
          </a:xfrm>
          <a:prstGeom prst="rect">
            <a:avLst/>
          </a:prstGeom>
          <a:noFill/>
        </p:spPr>
        <p:txBody>
          <a:bodyPr wrap="square" rtlCol="0">
            <a:spAutoFit/>
          </a:bodyPr>
          <a:p>
            <a:pPr fontAlgn="auto">
              <a:lnSpc>
                <a:spcPct val="150000"/>
              </a:lnSpc>
            </a:pPr>
            <a:r>
              <a:rPr lang="zh-CN" altLang="en-US" sz="2800" spc="100" dirty="0" smtClean="0">
                <a:latin typeface="微软雅黑" pitchFamily="34" charset="-122"/>
                <a:ea typeface="宋体" panose="02010600030101010101" pitchFamily="2" charset="-122"/>
                <a:sym typeface="+mn-ea"/>
              </a:rPr>
              <a:t>附图说明</a:t>
            </a:r>
            <a:endParaRPr lang="en-US" altLang="zh-CN" sz="2800" spc="100" dirty="0" smtClean="0">
              <a:latin typeface="微软雅黑" pitchFamily="34" charset="-122"/>
              <a:ea typeface="微软雅黑" pitchFamily="34" charset="-122"/>
              <a:sym typeface="+mn-ea"/>
            </a:endParaRPr>
          </a:p>
        </p:txBody>
      </p:sp>
      <p:sp>
        <p:nvSpPr>
          <p:cNvPr id="4" name="文本框 3"/>
          <p:cNvSpPr txBox="1"/>
          <p:nvPr/>
        </p:nvSpPr>
        <p:spPr>
          <a:xfrm>
            <a:off x="861060" y="2025015"/>
            <a:ext cx="7421245" cy="3322955"/>
          </a:xfrm>
          <a:prstGeom prst="rect">
            <a:avLst/>
          </a:prstGeom>
          <a:noFill/>
        </p:spPr>
        <p:txBody>
          <a:bodyPr wrap="square" rtlCol="0">
            <a:spAutoFit/>
          </a:bodyPr>
          <a:p>
            <a:pPr algn="l" fontAlgn="auto">
              <a:lnSpc>
                <a:spcPct val="150000"/>
              </a:lnSpc>
            </a:pPr>
            <a:r>
              <a:rPr lang="zh-CN" altLang="en-US" sz="2000" spc="100" dirty="0" smtClean="0">
                <a:latin typeface="微软雅黑" pitchFamily="34" charset="-122"/>
                <a:ea typeface="宋体" panose="02010600030101010101" pitchFamily="2" charset="-122"/>
                <a:sym typeface="+mn-ea"/>
              </a:rPr>
              <a:t>涉及</a:t>
            </a:r>
            <a:r>
              <a:rPr lang="zh-CN" altLang="en-US" sz="2000" b="1" spc="100" dirty="0" smtClean="0">
                <a:latin typeface="微软雅黑" pitchFamily="34" charset="-122"/>
                <a:ea typeface="宋体" panose="02010600030101010101" pitchFamily="2" charset="-122"/>
                <a:sym typeface="+mn-ea"/>
              </a:rPr>
              <a:t>产品</a:t>
            </a:r>
            <a:r>
              <a:rPr lang="zh-CN" altLang="en-US" sz="2000" spc="100" dirty="0" smtClean="0">
                <a:latin typeface="微软雅黑" pitchFamily="34" charset="-122"/>
                <a:ea typeface="宋体" panose="02010600030101010101" pitchFamily="2" charset="-122"/>
                <a:sym typeface="+mn-ea"/>
              </a:rPr>
              <a:t>的专利申请，必须提供相应的机械图，装配总图以及主要部分的局部视图或剖面图，自行设计或改进零部件的零件图，即有创意或创新的零部件。（电脑CAD绘制）。</a:t>
            </a:r>
            <a:endParaRPr lang="zh-CN" altLang="en-US" sz="2000" spc="100" dirty="0" smtClean="0">
              <a:latin typeface="微软雅黑" pitchFamily="34" charset="-122"/>
              <a:ea typeface="宋体" panose="02010600030101010101" pitchFamily="2" charset="-122"/>
            </a:endParaRPr>
          </a:p>
          <a:p>
            <a:pPr algn="l" fontAlgn="auto">
              <a:lnSpc>
                <a:spcPct val="150000"/>
              </a:lnSpc>
            </a:pPr>
            <a:r>
              <a:rPr lang="zh-CN" altLang="en-US" sz="2000" spc="100" dirty="0" smtClean="0">
                <a:latin typeface="微软雅黑" pitchFamily="34" charset="-122"/>
                <a:ea typeface="宋体" panose="02010600030101010101" pitchFamily="2" charset="-122"/>
                <a:sym typeface="+mn-ea"/>
              </a:rPr>
              <a:t>涉及</a:t>
            </a:r>
            <a:r>
              <a:rPr lang="zh-CN" altLang="en-US" sz="2000" b="1" spc="100" dirty="0" smtClean="0">
                <a:latin typeface="微软雅黑" pitchFamily="34" charset="-122"/>
                <a:ea typeface="宋体" panose="02010600030101010101" pitchFamily="2" charset="-122"/>
                <a:sym typeface="+mn-ea"/>
              </a:rPr>
              <a:t>电子产品</a:t>
            </a:r>
            <a:r>
              <a:rPr lang="zh-CN" altLang="en-US" sz="2000" spc="100" dirty="0" smtClean="0">
                <a:latin typeface="微软雅黑" pitchFamily="34" charset="-122"/>
                <a:ea typeface="宋体" panose="02010600030101010101" pitchFamily="2" charset="-122"/>
                <a:sym typeface="+mn-ea"/>
              </a:rPr>
              <a:t>的需提供电路图。</a:t>
            </a:r>
            <a:endParaRPr lang="zh-CN" altLang="en-US" sz="2000" spc="100" dirty="0" smtClean="0">
              <a:latin typeface="微软雅黑" pitchFamily="34" charset="-122"/>
              <a:ea typeface="宋体" panose="02010600030101010101" pitchFamily="2" charset="-122"/>
            </a:endParaRPr>
          </a:p>
          <a:p>
            <a:pPr algn="l" fontAlgn="auto">
              <a:lnSpc>
                <a:spcPct val="150000"/>
              </a:lnSpc>
            </a:pPr>
            <a:r>
              <a:rPr lang="zh-CN" altLang="en-US" sz="2000" spc="100" dirty="0" smtClean="0">
                <a:latin typeface="微软雅黑" pitchFamily="34" charset="-122"/>
                <a:ea typeface="宋体" panose="02010600030101010101" pitchFamily="2" charset="-122"/>
                <a:sym typeface="+mn-ea"/>
              </a:rPr>
              <a:t>涉及</a:t>
            </a:r>
            <a:r>
              <a:rPr lang="zh-CN" altLang="en-US" sz="2000" b="1" spc="100" dirty="0" smtClean="0">
                <a:latin typeface="微软雅黑" pitchFamily="34" charset="-122"/>
                <a:ea typeface="宋体" panose="02010600030101010101" pitchFamily="2" charset="-122"/>
                <a:sym typeface="+mn-ea"/>
              </a:rPr>
              <a:t>工艺方法</a:t>
            </a:r>
            <a:r>
              <a:rPr lang="zh-CN" altLang="en-US" sz="2000" spc="100" dirty="0" smtClean="0">
                <a:latin typeface="微软雅黑" pitchFamily="34" charset="-122"/>
                <a:ea typeface="宋体" panose="02010600030101010101" pitchFamily="2" charset="-122"/>
                <a:sym typeface="+mn-ea"/>
              </a:rPr>
              <a:t>的可提供工艺流程图。</a:t>
            </a:r>
            <a:endParaRPr lang="zh-CN" altLang="en-US" sz="2000" spc="100" dirty="0" smtClean="0">
              <a:latin typeface="微软雅黑" pitchFamily="34" charset="-122"/>
              <a:ea typeface="宋体" panose="02010600030101010101" pitchFamily="2" charset="-122"/>
              <a:sym typeface="+mn-ea"/>
            </a:endParaRPr>
          </a:p>
          <a:p>
            <a:pPr algn="l" fontAlgn="auto">
              <a:lnSpc>
                <a:spcPct val="150000"/>
              </a:lnSpc>
            </a:pPr>
            <a:r>
              <a:rPr lang="zh-CN" altLang="en-US" sz="2000" spc="100" dirty="0" smtClean="0">
                <a:latin typeface="微软雅黑" pitchFamily="34" charset="-122"/>
                <a:ea typeface="宋体" panose="02010600030101010101" pitchFamily="2" charset="-122"/>
              </a:rPr>
              <a:t>注意：</a:t>
            </a:r>
            <a:r>
              <a:rPr lang="zh-CN" altLang="en-US" sz="2000" b="1" spc="100" dirty="0" smtClean="0">
                <a:latin typeface="微软雅黑" pitchFamily="34" charset="-122"/>
                <a:ea typeface="宋体" panose="02010600030101010101" pitchFamily="2" charset="-122"/>
              </a:rPr>
              <a:t>各图中同一零部件采用同一标号，并附上各个零部件的名称</a:t>
            </a:r>
            <a:endParaRPr lang="zh-CN" altLang="en-US" sz="2000" b="1" spc="100" dirty="0" smtClean="0">
              <a:latin typeface="微软雅黑" pitchFamily="34" charset="-122"/>
              <a:ea typeface="宋体" panose="02010600030101010101" pitchFamily="2" charset="-122"/>
            </a:endParaRPr>
          </a:p>
        </p:txBody>
      </p:sp>
      <p:pic>
        <p:nvPicPr>
          <p:cNvPr id="13" name="图片 12" descr="1.jpg"/>
          <p:cNvPicPr>
            <a:picLocks noChangeAspect="1"/>
          </p:cNvPicPr>
          <p:nvPr/>
        </p:nvPicPr>
        <p:blipFill>
          <a:blip r:embed="rId1" cstate="print"/>
          <a:stretch>
            <a:fillRect/>
          </a:stretch>
        </p:blipFill>
        <p:spPr>
          <a:xfrm>
            <a:off x="7625130" y="4958586"/>
            <a:ext cx="1214414" cy="128222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897255" y="1287780"/>
            <a:ext cx="7349490" cy="737235"/>
          </a:xfrm>
          <a:prstGeom prst="rect">
            <a:avLst/>
          </a:prstGeom>
          <a:noFill/>
        </p:spPr>
        <p:txBody>
          <a:bodyPr wrap="square" rtlCol="0">
            <a:spAutoFit/>
          </a:bodyPr>
          <a:p>
            <a:pPr fontAlgn="auto">
              <a:lnSpc>
                <a:spcPct val="150000"/>
              </a:lnSpc>
            </a:pPr>
            <a:r>
              <a:rPr lang="en-US" altLang="zh-CN" sz="2800" spc="100" dirty="0" smtClean="0">
                <a:latin typeface="微软雅黑" pitchFamily="34" charset="-122"/>
                <a:ea typeface="宋体" panose="02010600030101010101" pitchFamily="2" charset="-122"/>
                <a:sym typeface="+mn-ea"/>
              </a:rPr>
              <a:t>  </a:t>
            </a:r>
            <a:r>
              <a:rPr lang="zh-CN" altLang="en-US" sz="2800" spc="100" dirty="0" smtClean="0">
                <a:latin typeface="微软雅黑" pitchFamily="34" charset="-122"/>
                <a:ea typeface="宋体" panose="02010600030101010101" pitchFamily="2" charset="-122"/>
                <a:sym typeface="+mn-ea"/>
              </a:rPr>
              <a:t>附图说明</a:t>
            </a:r>
            <a:endParaRPr lang="en-US" altLang="zh-CN" sz="2800" spc="100" dirty="0" smtClean="0">
              <a:latin typeface="微软雅黑" pitchFamily="34" charset="-122"/>
              <a:ea typeface="微软雅黑" pitchFamily="34" charset="-122"/>
              <a:sym typeface="+mn-ea"/>
            </a:endParaRPr>
          </a:p>
        </p:txBody>
      </p:sp>
      <p:pic>
        <p:nvPicPr>
          <p:cNvPr id="13" name="图片 12" descr="1.jpg"/>
          <p:cNvPicPr>
            <a:picLocks noChangeAspect="1"/>
          </p:cNvPicPr>
          <p:nvPr/>
        </p:nvPicPr>
        <p:blipFill>
          <a:blip r:embed="rId1" cstate="print"/>
          <a:stretch>
            <a:fillRect/>
          </a:stretch>
        </p:blipFill>
        <p:spPr>
          <a:xfrm>
            <a:off x="7625130" y="4958586"/>
            <a:ext cx="1214414" cy="1282224"/>
          </a:xfrm>
          <a:prstGeom prst="rect">
            <a:avLst/>
          </a:prstGeom>
        </p:spPr>
      </p:pic>
      <p:pic>
        <p:nvPicPr>
          <p:cNvPr id="9" name="图片 8"/>
          <p:cNvPicPr>
            <a:picLocks noChangeAspect="1"/>
          </p:cNvPicPr>
          <p:nvPr/>
        </p:nvPicPr>
        <p:blipFill>
          <a:blip r:embed="rId2"/>
          <a:stretch>
            <a:fillRect/>
          </a:stretch>
        </p:blipFill>
        <p:spPr>
          <a:xfrm>
            <a:off x="1389380" y="2387600"/>
            <a:ext cx="6151245" cy="3474085"/>
          </a:xfrm>
          <a:prstGeom prst="rect">
            <a:avLst/>
          </a:prstGeom>
        </p:spPr>
      </p:pic>
      <p:sp>
        <p:nvSpPr>
          <p:cNvPr id="10" name="文本框 9"/>
          <p:cNvSpPr txBox="1"/>
          <p:nvPr/>
        </p:nvSpPr>
        <p:spPr>
          <a:xfrm>
            <a:off x="1121410" y="2016760"/>
            <a:ext cx="6906895" cy="368300"/>
          </a:xfrm>
          <a:prstGeom prst="rect">
            <a:avLst/>
          </a:prstGeom>
          <a:noFill/>
        </p:spPr>
        <p:txBody>
          <a:bodyPr wrap="square" rtlCol="0">
            <a:spAutoFit/>
          </a:bodyPr>
          <a:p>
            <a:r>
              <a:rPr lang="zh-CN" altLang="en-US"/>
              <a:t>例</a:t>
            </a:r>
            <a:r>
              <a:rPr lang="en-US" altLang="zh-CN"/>
              <a:t>1</a:t>
            </a:r>
            <a:r>
              <a:rPr lang="zh-CN" altLang="en-US"/>
              <a:t>：</a:t>
            </a:r>
            <a:endParaRPr lang="zh-CN" altLang="en-US"/>
          </a:p>
        </p:txBody>
      </p:sp>
      <p:pic>
        <p:nvPicPr>
          <p:cNvPr id="11" name="图片 10"/>
          <p:cNvPicPr>
            <a:picLocks noChangeAspect="1"/>
          </p:cNvPicPr>
          <p:nvPr/>
        </p:nvPicPr>
        <p:blipFill>
          <a:blip r:embed="rId3"/>
          <a:stretch>
            <a:fillRect/>
          </a:stretch>
        </p:blipFill>
        <p:spPr>
          <a:xfrm>
            <a:off x="1739265" y="2016760"/>
            <a:ext cx="3913505" cy="3683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t>1.</a:t>
            </a:r>
            <a:r>
              <a:rPr lang="zh-CN" altLang="en-US" sz="3600" spc="100" dirty="0" smtClean="0">
                <a:latin typeface="微软雅黑" pitchFamily="34" charset="-122"/>
                <a:ea typeface="微软雅黑" pitchFamily="34" charset="-122"/>
                <a:sym typeface="+mn-ea"/>
              </a:rPr>
              <a:t>关于专利的基本知识</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1008380" y="1714500"/>
            <a:ext cx="5863590" cy="2934335"/>
          </a:xfrm>
          <a:prstGeom prst="rect">
            <a:avLst/>
          </a:prstGeom>
          <a:noFill/>
        </p:spPr>
        <p:txBody>
          <a:bodyPr wrap="square" rtlCol="0">
            <a:spAutoFit/>
          </a:bodyPr>
          <a:p>
            <a:pPr marL="360045" indent="-342900" algn="l" fontAlgn="auto">
              <a:lnSpc>
                <a:spcPct val="150000"/>
              </a:lnSpc>
              <a:spcBef>
                <a:spcPct val="20000"/>
              </a:spcBef>
              <a:buNone/>
            </a:pPr>
            <a:r>
              <a:rPr lang="en-US" altLang="zh-CN" sz="2800"/>
              <a:t>1.1  </a:t>
            </a:r>
            <a:r>
              <a:rPr lang="zh-CN" altLang="en-US" sz="2800" spc="100" dirty="0" smtClean="0">
                <a:latin typeface="微软雅黑" pitchFamily="34" charset="-122"/>
                <a:ea typeface="微软雅黑" pitchFamily="34" charset="-122"/>
              </a:rPr>
              <a:t>专利的基本概念</a:t>
            </a:r>
            <a:endParaRPr lang="zh-CN" altLang="en-US" sz="2800" spc="100" dirty="0" smtClean="0">
              <a:latin typeface="微软雅黑" pitchFamily="34" charset="-122"/>
              <a:ea typeface="微软雅黑" pitchFamily="34" charset="-122"/>
            </a:endParaRPr>
          </a:p>
          <a:p>
            <a:pPr marL="360045" indent="-342900" algn="l" fontAlgn="auto">
              <a:lnSpc>
                <a:spcPct val="150000"/>
              </a:lnSpc>
              <a:spcBef>
                <a:spcPct val="20000"/>
              </a:spcBef>
              <a:buNone/>
            </a:pPr>
            <a:r>
              <a:rPr lang="zh-CN" altLang="en-US" sz="2800" spc="100" dirty="0" smtClean="0">
                <a:latin typeface="微软雅黑" pitchFamily="34" charset="-122"/>
                <a:ea typeface="微软雅黑" pitchFamily="34" charset="-122"/>
              </a:rPr>
              <a:t>1.2  专利保护的意义</a:t>
            </a:r>
            <a:endParaRPr lang="zh-CN" altLang="en-US" sz="2800" spc="100" dirty="0" smtClean="0">
              <a:latin typeface="微软雅黑" pitchFamily="34" charset="-122"/>
              <a:ea typeface="微软雅黑" pitchFamily="34" charset="-122"/>
            </a:endParaRPr>
          </a:p>
          <a:p>
            <a:pPr marL="360045" indent="-342900" algn="l" fontAlgn="auto">
              <a:lnSpc>
                <a:spcPct val="150000"/>
              </a:lnSpc>
              <a:spcBef>
                <a:spcPct val="20000"/>
              </a:spcBef>
              <a:buNone/>
            </a:pPr>
            <a:r>
              <a:rPr lang="zh-CN" altLang="en-US" sz="2800" spc="100" dirty="0" smtClean="0">
                <a:latin typeface="微软雅黑" pitchFamily="34" charset="-122"/>
                <a:ea typeface="微软雅黑" pitchFamily="34" charset="-122"/>
              </a:rPr>
              <a:t>1.3  </a:t>
            </a:r>
            <a:r>
              <a:rPr lang="zh-CN" altLang="en-US" sz="2800" spc="100" dirty="0" smtClean="0">
                <a:latin typeface="微软雅黑" pitchFamily="34" charset="-122"/>
                <a:ea typeface="微软雅黑" pitchFamily="34" charset="-122"/>
                <a:sym typeface="+mn-ea"/>
              </a:rPr>
              <a:t>专利类型</a:t>
            </a:r>
            <a:endParaRPr lang="zh-CN" altLang="en-US" sz="2800" spc="100" dirty="0" smtClean="0">
              <a:latin typeface="微软雅黑" pitchFamily="34" charset="-122"/>
              <a:ea typeface="微软雅黑" pitchFamily="34" charset="-122"/>
            </a:endParaRPr>
          </a:p>
          <a:p>
            <a:pPr marL="360045" indent="-342900" algn="l" fontAlgn="auto">
              <a:lnSpc>
                <a:spcPct val="150000"/>
              </a:lnSpc>
              <a:spcBef>
                <a:spcPct val="20000"/>
              </a:spcBef>
              <a:buNone/>
            </a:pPr>
            <a:r>
              <a:rPr lang="zh-CN" altLang="en-US" sz="2800" spc="100" dirty="0" smtClean="0">
                <a:latin typeface="微软雅黑" pitchFamily="34" charset="-122"/>
                <a:ea typeface="微软雅黑" pitchFamily="34" charset="-122"/>
              </a:rPr>
              <a:t>1.4  </a:t>
            </a:r>
            <a:r>
              <a:rPr lang="zh-CN" altLang="en-US" sz="2800" spc="100" dirty="0" smtClean="0">
                <a:latin typeface="微软雅黑" pitchFamily="34" charset="-122"/>
                <a:ea typeface="微软雅黑" pitchFamily="34" charset="-122"/>
                <a:sym typeface="+mn-ea"/>
              </a:rPr>
              <a:t>专利保护期限</a:t>
            </a:r>
            <a:endParaRPr lang="zh-CN" altLang="en-US" sz="2800" spc="100"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 calcmode="lin" valueType="num">
                                      <p:cBhvr additive="base">
                                        <p:cTn id="25"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897255" y="1287780"/>
            <a:ext cx="7349490" cy="737235"/>
          </a:xfrm>
          <a:prstGeom prst="rect">
            <a:avLst/>
          </a:prstGeom>
          <a:noFill/>
        </p:spPr>
        <p:txBody>
          <a:bodyPr wrap="square" rtlCol="0">
            <a:spAutoFit/>
          </a:bodyPr>
          <a:p>
            <a:pPr fontAlgn="auto">
              <a:lnSpc>
                <a:spcPct val="150000"/>
              </a:lnSpc>
            </a:pPr>
            <a:r>
              <a:rPr lang="en-US" altLang="zh-CN" sz="2800" spc="100" dirty="0" smtClean="0">
                <a:latin typeface="微软雅黑" pitchFamily="34" charset="-122"/>
                <a:ea typeface="宋体" panose="02010600030101010101" pitchFamily="2" charset="-122"/>
                <a:sym typeface="+mn-ea"/>
              </a:rPr>
              <a:t>  </a:t>
            </a:r>
            <a:r>
              <a:rPr lang="zh-CN" altLang="en-US" sz="2800" spc="100" dirty="0" smtClean="0">
                <a:latin typeface="微软雅黑" pitchFamily="34" charset="-122"/>
                <a:ea typeface="宋体" panose="02010600030101010101" pitchFamily="2" charset="-122"/>
                <a:sym typeface="+mn-ea"/>
              </a:rPr>
              <a:t>附图说明</a:t>
            </a:r>
            <a:endParaRPr lang="en-US" altLang="zh-CN" sz="2800" spc="100" dirty="0" smtClean="0">
              <a:latin typeface="微软雅黑" pitchFamily="34" charset="-122"/>
              <a:ea typeface="微软雅黑" pitchFamily="34" charset="-122"/>
              <a:sym typeface="+mn-ea"/>
            </a:endParaRPr>
          </a:p>
        </p:txBody>
      </p:sp>
      <p:pic>
        <p:nvPicPr>
          <p:cNvPr id="13" name="图片 12" descr="1.jpg"/>
          <p:cNvPicPr>
            <a:picLocks noChangeAspect="1"/>
          </p:cNvPicPr>
          <p:nvPr/>
        </p:nvPicPr>
        <p:blipFill>
          <a:blip r:embed="rId1" cstate="print"/>
          <a:stretch>
            <a:fillRect/>
          </a:stretch>
        </p:blipFill>
        <p:spPr>
          <a:xfrm>
            <a:off x="7625130" y="4958586"/>
            <a:ext cx="1214414" cy="1282224"/>
          </a:xfrm>
          <a:prstGeom prst="rect">
            <a:avLst/>
          </a:prstGeom>
        </p:spPr>
      </p:pic>
      <p:sp>
        <p:nvSpPr>
          <p:cNvPr id="10" name="文本框 9"/>
          <p:cNvSpPr txBox="1"/>
          <p:nvPr/>
        </p:nvSpPr>
        <p:spPr>
          <a:xfrm>
            <a:off x="1121410" y="2016760"/>
            <a:ext cx="6906895" cy="368300"/>
          </a:xfrm>
          <a:prstGeom prst="rect">
            <a:avLst/>
          </a:prstGeom>
          <a:noFill/>
        </p:spPr>
        <p:txBody>
          <a:bodyPr wrap="square" rtlCol="0">
            <a:spAutoFit/>
          </a:bodyPr>
          <a:p>
            <a:r>
              <a:rPr lang="zh-CN" altLang="en-US"/>
              <a:t>例</a:t>
            </a:r>
            <a:r>
              <a:rPr lang="en-US" altLang="zh-CN"/>
              <a:t>2</a:t>
            </a:r>
            <a:r>
              <a:rPr lang="zh-CN" altLang="en-US"/>
              <a:t>：一种新型IGBT驱动保护电路</a:t>
            </a:r>
            <a:endParaRPr lang="zh-CN" altLang="en-US"/>
          </a:p>
        </p:txBody>
      </p:sp>
      <p:pic>
        <p:nvPicPr>
          <p:cNvPr id="17" name="图片 16"/>
          <p:cNvPicPr>
            <a:picLocks noChangeAspect="1"/>
          </p:cNvPicPr>
          <p:nvPr/>
        </p:nvPicPr>
        <p:blipFill>
          <a:blip r:embed="rId2"/>
          <a:stretch>
            <a:fillRect/>
          </a:stretch>
        </p:blipFill>
        <p:spPr>
          <a:xfrm>
            <a:off x="1224280" y="2542540"/>
            <a:ext cx="3829685" cy="369824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897255" y="1287780"/>
            <a:ext cx="7349490" cy="737235"/>
          </a:xfrm>
          <a:prstGeom prst="rect">
            <a:avLst/>
          </a:prstGeom>
          <a:noFill/>
        </p:spPr>
        <p:txBody>
          <a:bodyPr wrap="square" rtlCol="0">
            <a:spAutoFit/>
          </a:bodyPr>
          <a:p>
            <a:pPr fontAlgn="auto">
              <a:lnSpc>
                <a:spcPct val="150000"/>
              </a:lnSpc>
            </a:pPr>
            <a:r>
              <a:rPr lang="en-US" altLang="zh-CN" sz="2800" spc="100" dirty="0" smtClean="0">
                <a:latin typeface="微软雅黑" pitchFamily="34" charset="-122"/>
                <a:ea typeface="宋体" panose="02010600030101010101" pitchFamily="2" charset="-122"/>
                <a:sym typeface="+mn-ea"/>
              </a:rPr>
              <a:t>  </a:t>
            </a:r>
            <a:r>
              <a:rPr lang="zh-CN" altLang="en-US" sz="2800" spc="100" dirty="0" smtClean="0">
                <a:latin typeface="微软雅黑" pitchFamily="34" charset="-122"/>
                <a:ea typeface="宋体" panose="02010600030101010101" pitchFamily="2" charset="-122"/>
                <a:sym typeface="+mn-ea"/>
              </a:rPr>
              <a:t>附图说明</a:t>
            </a:r>
            <a:endParaRPr lang="en-US" altLang="zh-CN" sz="2800" spc="100" dirty="0" smtClean="0">
              <a:latin typeface="微软雅黑" pitchFamily="34" charset="-122"/>
              <a:ea typeface="微软雅黑" pitchFamily="34" charset="-122"/>
              <a:sym typeface="+mn-ea"/>
            </a:endParaRPr>
          </a:p>
        </p:txBody>
      </p:sp>
      <p:pic>
        <p:nvPicPr>
          <p:cNvPr id="13" name="图片 12" descr="1.jpg"/>
          <p:cNvPicPr>
            <a:picLocks noChangeAspect="1"/>
          </p:cNvPicPr>
          <p:nvPr/>
        </p:nvPicPr>
        <p:blipFill>
          <a:blip r:embed="rId1" cstate="print"/>
          <a:stretch>
            <a:fillRect/>
          </a:stretch>
        </p:blipFill>
        <p:spPr>
          <a:xfrm>
            <a:off x="7625130" y="4958586"/>
            <a:ext cx="1214414" cy="1282224"/>
          </a:xfrm>
          <a:prstGeom prst="rect">
            <a:avLst/>
          </a:prstGeom>
        </p:spPr>
      </p:pic>
      <p:sp>
        <p:nvSpPr>
          <p:cNvPr id="10" name="文本框 9"/>
          <p:cNvSpPr txBox="1"/>
          <p:nvPr/>
        </p:nvSpPr>
        <p:spPr>
          <a:xfrm>
            <a:off x="1121410" y="1941830"/>
            <a:ext cx="7718425" cy="706755"/>
          </a:xfrm>
          <a:prstGeom prst="rect">
            <a:avLst/>
          </a:prstGeom>
          <a:noFill/>
        </p:spPr>
        <p:txBody>
          <a:bodyPr wrap="square" rtlCol="0">
            <a:spAutoFit/>
          </a:bodyPr>
          <a:p>
            <a:r>
              <a:rPr lang="zh-CN" altLang="en-US" sz="2000"/>
              <a:t>例</a:t>
            </a:r>
            <a:r>
              <a:rPr lang="en-US" altLang="zh-CN" sz="2000"/>
              <a:t>3</a:t>
            </a:r>
            <a:r>
              <a:rPr lang="zh-CN" altLang="en-US" sz="2000"/>
              <a:t>：一种利用电子地图寻找非法电台位置的网络融合处理装置及其工作方法</a:t>
            </a:r>
            <a:endParaRPr lang="zh-CN" altLang="en-US" sz="2000"/>
          </a:p>
        </p:txBody>
      </p:sp>
      <p:pic>
        <p:nvPicPr>
          <p:cNvPr id="4" name="图片 3"/>
          <p:cNvPicPr>
            <a:picLocks noChangeAspect="1"/>
          </p:cNvPicPr>
          <p:nvPr/>
        </p:nvPicPr>
        <p:blipFill>
          <a:blip r:embed="rId2"/>
          <a:stretch>
            <a:fillRect/>
          </a:stretch>
        </p:blipFill>
        <p:spPr>
          <a:xfrm>
            <a:off x="2458085" y="2305685"/>
            <a:ext cx="4670425" cy="393763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897255" y="1287780"/>
            <a:ext cx="7349490" cy="737235"/>
          </a:xfrm>
          <a:prstGeom prst="rect">
            <a:avLst/>
          </a:prstGeom>
          <a:noFill/>
        </p:spPr>
        <p:txBody>
          <a:bodyPr wrap="square" rtlCol="0">
            <a:spAutoFit/>
          </a:bodyPr>
          <a:p>
            <a:pPr fontAlgn="auto">
              <a:lnSpc>
                <a:spcPct val="150000"/>
              </a:lnSpc>
            </a:pPr>
            <a:r>
              <a:rPr lang="zh-CN" altLang="en-US" sz="2800" spc="100" dirty="0" smtClean="0">
                <a:latin typeface="微软雅黑" pitchFamily="34" charset="-122"/>
                <a:ea typeface="宋体" panose="02010600030101010101" pitchFamily="2" charset="-122"/>
                <a:sym typeface="+mn-ea"/>
              </a:rPr>
              <a:t>具体实施方式</a:t>
            </a:r>
            <a:endParaRPr lang="en-US" altLang="zh-CN" sz="2800" spc="100" dirty="0" smtClean="0">
              <a:latin typeface="微软雅黑" pitchFamily="34" charset="-122"/>
              <a:ea typeface="微软雅黑" pitchFamily="34" charset="-122"/>
              <a:sym typeface="+mn-ea"/>
            </a:endParaRPr>
          </a:p>
        </p:txBody>
      </p:sp>
      <p:sp>
        <p:nvSpPr>
          <p:cNvPr id="4" name="文本框 3"/>
          <p:cNvSpPr txBox="1"/>
          <p:nvPr/>
        </p:nvSpPr>
        <p:spPr>
          <a:xfrm>
            <a:off x="861060" y="2025015"/>
            <a:ext cx="7421245" cy="2399665"/>
          </a:xfrm>
          <a:prstGeom prst="rect">
            <a:avLst/>
          </a:prstGeom>
          <a:noFill/>
        </p:spPr>
        <p:txBody>
          <a:bodyPr wrap="square" rtlCol="0">
            <a:spAutoFit/>
          </a:bodyPr>
          <a:p>
            <a:pPr algn="l" fontAlgn="auto">
              <a:lnSpc>
                <a:spcPct val="150000"/>
              </a:lnSpc>
            </a:pPr>
            <a:r>
              <a:rPr lang="zh-CN" altLang="en-US" sz="2000" spc="100" dirty="0" smtClean="0">
                <a:latin typeface="微软雅黑" pitchFamily="34" charset="-122"/>
                <a:ea typeface="宋体" panose="02010600030101010101" pitchFamily="2" charset="-122"/>
                <a:sym typeface="+mn-ea"/>
              </a:rPr>
              <a:t>详细写明申请人认为实现发明或者实用新型的实施方式；必要时，举例说明；</a:t>
            </a:r>
            <a:endParaRPr lang="zh-CN" altLang="en-US" sz="2000" spc="100" dirty="0" smtClean="0">
              <a:latin typeface="微软雅黑" pitchFamily="34" charset="-122"/>
              <a:ea typeface="宋体" panose="02010600030101010101" pitchFamily="2" charset="-122"/>
              <a:sym typeface="+mn-ea"/>
            </a:endParaRPr>
          </a:p>
          <a:p>
            <a:pPr algn="l" fontAlgn="auto">
              <a:lnSpc>
                <a:spcPct val="150000"/>
              </a:lnSpc>
            </a:pPr>
            <a:r>
              <a:rPr lang="zh-CN" altLang="en-US" sz="2000" spc="100" dirty="0" smtClean="0">
                <a:latin typeface="微软雅黑" pitchFamily="34" charset="-122"/>
                <a:ea typeface="宋体" panose="02010600030101010101" pitchFamily="2" charset="-122"/>
              </a:rPr>
              <a:t>实施例是对发明或实用新型的优选的具体实施方式的举例说明。实施例的数量应当根据发明或实用新型的性质、所属技术领域、现有技术状况以及要求保护的范围来确定。</a:t>
            </a:r>
            <a:endParaRPr lang="zh-CN" altLang="en-US" sz="2000" spc="100" dirty="0" smtClean="0">
              <a:latin typeface="微软雅黑" pitchFamily="34" charset="-122"/>
              <a:ea typeface="宋体" panose="02010600030101010101" pitchFamily="2" charset="-122"/>
            </a:endParaRPr>
          </a:p>
        </p:txBody>
      </p:sp>
      <p:pic>
        <p:nvPicPr>
          <p:cNvPr id="13" name="图片 12" descr="1.jpg"/>
          <p:cNvPicPr>
            <a:picLocks noChangeAspect="1"/>
          </p:cNvPicPr>
          <p:nvPr/>
        </p:nvPicPr>
        <p:blipFill>
          <a:blip r:embed="rId1" cstate="print"/>
          <a:stretch>
            <a:fillRect/>
          </a:stretch>
        </p:blipFill>
        <p:spPr>
          <a:xfrm>
            <a:off x="7625130" y="4958586"/>
            <a:ext cx="1214414" cy="128222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rPr>
              <a:t>3.</a:t>
            </a:r>
            <a:r>
              <a:rPr lang="zh-CN" altLang="en-US" sz="3600" spc="100" dirty="0" smtClean="0">
                <a:latin typeface="微软雅黑" pitchFamily="34" charset="-122"/>
                <a:ea typeface="微软雅黑" pitchFamily="34" charset="-122"/>
                <a:sym typeface="+mn-ea"/>
              </a:rPr>
              <a:t>专利技术交底书的准备</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a:hlinkClick r:id="rId1" action="ppaction://hlinkfile"/>
          </p:cNvPr>
          <p:cNvSpPr txBox="1"/>
          <p:nvPr/>
        </p:nvSpPr>
        <p:spPr>
          <a:xfrm>
            <a:off x="897255" y="1287780"/>
            <a:ext cx="7349490" cy="737235"/>
          </a:xfrm>
          <a:prstGeom prst="rect">
            <a:avLst/>
          </a:prstGeom>
          <a:noFill/>
        </p:spPr>
        <p:txBody>
          <a:bodyPr wrap="square" rtlCol="0">
            <a:spAutoFit/>
          </a:bodyPr>
          <a:p>
            <a:pPr fontAlgn="auto">
              <a:lnSpc>
                <a:spcPct val="150000"/>
              </a:lnSpc>
            </a:pPr>
            <a:r>
              <a:rPr lang="zh-CN" altLang="en-US" sz="2800" spc="100" dirty="0" smtClean="0">
                <a:latin typeface="微软雅黑" pitchFamily="34" charset="-122"/>
                <a:ea typeface="宋体" panose="02010600030101010101" pitchFamily="2" charset="-122"/>
                <a:sym typeface="+mn-ea"/>
              </a:rPr>
              <a:t>案例分析</a:t>
            </a:r>
            <a:endParaRPr lang="zh-CN" altLang="en-US" sz="2800" spc="100" dirty="0" smtClean="0">
              <a:latin typeface="微软雅黑" pitchFamily="34" charset="-122"/>
              <a:ea typeface="宋体" panose="02010600030101010101" pitchFamily="2" charset="-122"/>
              <a:sym typeface="+mn-ea"/>
            </a:endParaRPr>
          </a:p>
        </p:txBody>
      </p:sp>
      <p:sp>
        <p:nvSpPr>
          <p:cNvPr id="4" name="文本框 3"/>
          <p:cNvSpPr txBox="1"/>
          <p:nvPr/>
        </p:nvSpPr>
        <p:spPr>
          <a:xfrm>
            <a:off x="861060" y="2025015"/>
            <a:ext cx="7421245" cy="1014730"/>
          </a:xfrm>
          <a:prstGeom prst="rect">
            <a:avLst/>
          </a:prstGeom>
          <a:noFill/>
        </p:spPr>
        <p:txBody>
          <a:bodyPr wrap="square" rtlCol="0">
            <a:spAutoFit/>
          </a:bodyPr>
          <a:p>
            <a:pPr algn="l" fontAlgn="auto">
              <a:lnSpc>
                <a:spcPct val="150000"/>
              </a:lnSpc>
            </a:pPr>
            <a:r>
              <a:rPr lang="zh-CN" altLang="en-US" sz="2000" spc="100" dirty="0" smtClean="0">
                <a:latin typeface="微软雅黑" pitchFamily="34" charset="-122"/>
                <a:ea typeface="宋体" panose="02010600030101010101" pitchFamily="2" charset="-122"/>
                <a:hlinkClick r:id="rId2" action="ppaction://hlinkfile"/>
              </a:rPr>
              <a:t>一种基于UWB、RFID、INS多源联合定位技术的定位系统及定位方法</a:t>
            </a:r>
            <a:endParaRPr lang="zh-CN" altLang="en-US" sz="2000" spc="100" dirty="0" smtClean="0">
              <a:latin typeface="微软雅黑" pitchFamily="34" charset="-122"/>
              <a:ea typeface="宋体" panose="02010600030101010101" pitchFamily="2" charset="-122"/>
            </a:endParaRPr>
          </a:p>
        </p:txBody>
      </p:sp>
      <p:pic>
        <p:nvPicPr>
          <p:cNvPr id="13" name="图片 12" descr="1.jpg"/>
          <p:cNvPicPr>
            <a:picLocks noChangeAspect="1"/>
          </p:cNvPicPr>
          <p:nvPr/>
        </p:nvPicPr>
        <p:blipFill>
          <a:blip r:embed="rId3" cstate="print"/>
          <a:stretch>
            <a:fillRect/>
          </a:stretch>
        </p:blipFill>
        <p:spPr>
          <a:xfrm>
            <a:off x="7625130" y="4958586"/>
            <a:ext cx="1214414" cy="128222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spc="100" dirty="0" smtClean="0">
                <a:solidFill>
                  <a:schemeClr val="tx1">
                    <a:lumMod val="50000"/>
                    <a:lumOff val="50000"/>
                  </a:schemeClr>
                </a:solidFill>
                <a:latin typeface="Arial Unicode MS" pitchFamily="34" charset="-122"/>
                <a:ea typeface="Arial Unicode MS" pitchFamily="34" charset="-122"/>
                <a:cs typeface="Arial Unicode MS" pitchFamily="34" charset="-122"/>
                <a:sym typeface="+mn-ea"/>
              </a:rPr>
              <a:t>4.</a:t>
            </a:r>
            <a:r>
              <a:rPr lang="zh-CN" altLang="en-US" sz="3600" spc="100" dirty="0" smtClean="0">
                <a:latin typeface="微软雅黑" pitchFamily="34" charset="-122"/>
                <a:ea typeface="微软雅黑" pitchFamily="34" charset="-122"/>
                <a:sym typeface="+mn-ea"/>
              </a:rPr>
              <a:t>专利申请存在的几大误区</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932815" y="1489710"/>
            <a:ext cx="7349490" cy="645160"/>
          </a:xfrm>
          <a:prstGeom prst="rect">
            <a:avLst/>
          </a:prstGeom>
          <a:noFill/>
        </p:spPr>
        <p:txBody>
          <a:bodyPr wrap="square" rtlCol="0">
            <a:spAutoFit/>
          </a:bodyPr>
          <a:p>
            <a:pPr fontAlgn="auto">
              <a:lnSpc>
                <a:spcPct val="150000"/>
              </a:lnSpc>
            </a:pPr>
            <a:r>
              <a:rPr lang="zh-CN" altLang="en-US" sz="2400" b="1" dirty="0" smtClean="0">
                <a:ea typeface="微软雅黑" pitchFamily="34" charset="-122"/>
                <a:sym typeface="+mn-ea"/>
              </a:rPr>
              <a:t>不想公开核心方案，技术方案一笔带过</a:t>
            </a:r>
            <a:r>
              <a:rPr lang="zh-CN" altLang="en-US" sz="2400" b="1" dirty="0" smtClean="0">
                <a:solidFill>
                  <a:srgbClr val="FF0000"/>
                </a:solidFill>
                <a:ea typeface="微软雅黑" pitchFamily="34" charset="-122"/>
                <a:sym typeface="+mn-ea"/>
              </a:rPr>
              <a:t>（应当记载）</a:t>
            </a:r>
            <a:endParaRPr lang="en-US" altLang="zh-CN" sz="2400" b="1" spc="100" dirty="0" smtClean="0">
              <a:latin typeface="微软雅黑" pitchFamily="34" charset="-122"/>
              <a:ea typeface="微软雅黑" pitchFamily="34" charset="-122"/>
              <a:sym typeface="+mn-ea"/>
            </a:endParaRPr>
          </a:p>
        </p:txBody>
      </p:sp>
      <p:sp>
        <p:nvSpPr>
          <p:cNvPr id="4" name="文本框 3"/>
          <p:cNvSpPr txBox="1"/>
          <p:nvPr/>
        </p:nvSpPr>
        <p:spPr>
          <a:xfrm>
            <a:off x="754380" y="1833880"/>
            <a:ext cx="7421245" cy="2861310"/>
          </a:xfrm>
          <a:prstGeom prst="rect">
            <a:avLst/>
          </a:prstGeom>
          <a:noFill/>
        </p:spPr>
        <p:txBody>
          <a:bodyPr wrap="square" rtlCol="0">
            <a:spAutoFit/>
          </a:bodyPr>
          <a:p>
            <a:pPr>
              <a:lnSpc>
                <a:spcPct val="150000"/>
              </a:lnSpc>
            </a:pPr>
            <a:endParaRPr lang="zh-CN" altLang="en-US" sz="2000" dirty="0" smtClean="0">
              <a:ea typeface="微软雅黑" pitchFamily="34" charset="-122"/>
              <a:sym typeface="+mn-ea"/>
            </a:endParaRPr>
          </a:p>
          <a:p>
            <a:pPr>
              <a:lnSpc>
                <a:spcPct val="150000"/>
              </a:lnSpc>
            </a:pPr>
            <a:r>
              <a:rPr lang="zh-CN" altLang="en-US" sz="2000" dirty="0" smtClean="0">
                <a:ea typeface="微软雅黑" pitchFamily="34" charset="-122"/>
                <a:sym typeface="+mn-ea"/>
              </a:rPr>
              <a:t>专利制度的基本理念：公开换保护</a:t>
            </a:r>
            <a:endParaRPr lang="en-US" altLang="zh-CN" sz="2000" dirty="0" smtClean="0">
              <a:ea typeface="微软雅黑" pitchFamily="34" charset="-122"/>
            </a:endParaRPr>
          </a:p>
          <a:p>
            <a:pPr>
              <a:lnSpc>
                <a:spcPct val="150000"/>
              </a:lnSpc>
            </a:pPr>
            <a:r>
              <a:rPr lang="zh-CN" altLang="en-US" sz="2000" dirty="0" smtClean="0">
                <a:ea typeface="微软雅黑" pitchFamily="34" charset="-122"/>
                <a:sym typeface="+mn-ea"/>
              </a:rPr>
              <a:t>公开的基本要求，要使本领域技术人员能够实现为准，如果核心方案不公布，有可能造成公开不充分的问题，进而影响到授权。所以说核心方案应当记载在申请文件。</a:t>
            </a:r>
            <a:endParaRPr lang="en-US" altLang="zh-CN" sz="2000" dirty="0" smtClean="0">
              <a:ea typeface="微软雅黑" pitchFamily="34" charset="-122"/>
            </a:endParaRPr>
          </a:p>
          <a:p>
            <a:pPr>
              <a:lnSpc>
                <a:spcPct val="150000"/>
              </a:lnSpc>
            </a:pPr>
            <a:endParaRPr lang="zh-CN" altLang="en-US" sz="2000" spc="100" dirty="0" smtClean="0">
              <a:latin typeface="微软雅黑" pitchFamily="34"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2979420" y="4145280"/>
            <a:ext cx="2971165" cy="20955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spc="100" dirty="0" smtClean="0">
                <a:solidFill>
                  <a:schemeClr val="tx1">
                    <a:lumMod val="50000"/>
                    <a:lumOff val="50000"/>
                  </a:schemeClr>
                </a:solidFill>
                <a:latin typeface="Arial Unicode MS" pitchFamily="34" charset="-122"/>
                <a:ea typeface="Arial Unicode MS" pitchFamily="34" charset="-122"/>
                <a:cs typeface="Arial Unicode MS" pitchFamily="34" charset="-122"/>
                <a:sym typeface="+mn-ea"/>
              </a:rPr>
              <a:t>4.</a:t>
            </a:r>
            <a:r>
              <a:rPr lang="zh-CN" altLang="en-US" sz="3600" spc="100" dirty="0" smtClean="0">
                <a:latin typeface="微软雅黑" pitchFamily="34" charset="-122"/>
                <a:ea typeface="微软雅黑" pitchFamily="34" charset="-122"/>
                <a:sym typeface="+mn-ea"/>
              </a:rPr>
              <a:t>专利申请存在的几大误区</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932815" y="1489710"/>
            <a:ext cx="7349490" cy="645160"/>
          </a:xfrm>
          <a:prstGeom prst="rect">
            <a:avLst/>
          </a:prstGeom>
          <a:noFill/>
        </p:spPr>
        <p:txBody>
          <a:bodyPr wrap="square" rtlCol="0">
            <a:spAutoFit/>
          </a:bodyPr>
          <a:p>
            <a:pPr fontAlgn="auto">
              <a:lnSpc>
                <a:spcPct val="150000"/>
              </a:lnSpc>
            </a:pPr>
            <a:r>
              <a:rPr lang="zh-CN" altLang="en-US" sz="2400" b="1" dirty="0" smtClean="0">
                <a:ea typeface="微软雅黑" pitchFamily="34" charset="-122"/>
                <a:sym typeface="+mn-ea"/>
              </a:rPr>
              <a:t>论文与专利的关系</a:t>
            </a:r>
            <a:r>
              <a:rPr lang="zh-CN" altLang="en-US" sz="2400" b="1" dirty="0" smtClean="0">
                <a:solidFill>
                  <a:srgbClr val="FF0000"/>
                </a:solidFill>
                <a:ea typeface="微软雅黑" pitchFamily="34" charset="-122"/>
                <a:sym typeface="+mn-ea"/>
              </a:rPr>
              <a:t>（先专利后论文）</a:t>
            </a:r>
            <a:endParaRPr lang="en-US" altLang="zh-CN" sz="2400" b="1" spc="100" dirty="0" smtClean="0">
              <a:latin typeface="微软雅黑" pitchFamily="34" charset="-122"/>
              <a:ea typeface="微软雅黑" pitchFamily="34" charset="-122"/>
              <a:sym typeface="+mn-ea"/>
            </a:endParaRPr>
          </a:p>
        </p:txBody>
      </p:sp>
      <p:sp>
        <p:nvSpPr>
          <p:cNvPr id="4" name="文本框 3"/>
          <p:cNvSpPr txBox="1"/>
          <p:nvPr/>
        </p:nvSpPr>
        <p:spPr>
          <a:xfrm>
            <a:off x="861060" y="1930400"/>
            <a:ext cx="7421245" cy="1476375"/>
          </a:xfrm>
          <a:prstGeom prst="rect">
            <a:avLst/>
          </a:prstGeom>
          <a:noFill/>
        </p:spPr>
        <p:txBody>
          <a:bodyPr wrap="square" rtlCol="0">
            <a:spAutoFit/>
          </a:bodyPr>
          <a:p>
            <a:pPr>
              <a:lnSpc>
                <a:spcPct val="150000"/>
              </a:lnSpc>
            </a:pPr>
            <a:r>
              <a:rPr lang="zh-CN" altLang="en-US" sz="2000" dirty="0" smtClean="0">
                <a:ea typeface="微软雅黑" pitchFamily="34" charset="-122"/>
                <a:sym typeface="+mn-ea"/>
              </a:rPr>
              <a:t>        </a:t>
            </a:r>
            <a:endParaRPr lang="en-US" altLang="zh-CN" sz="2000" dirty="0" smtClean="0">
              <a:solidFill>
                <a:srgbClr val="FF0000"/>
              </a:solidFill>
              <a:ea typeface="微软雅黑" pitchFamily="34" charset="-122"/>
            </a:endParaRPr>
          </a:p>
          <a:p>
            <a:pPr>
              <a:lnSpc>
                <a:spcPct val="150000"/>
              </a:lnSpc>
            </a:pPr>
            <a:r>
              <a:rPr lang="zh-CN" altLang="en-US" sz="2000" dirty="0" smtClean="0">
                <a:ea typeface="微软雅黑" pitchFamily="34" charset="-122"/>
                <a:sym typeface="+mn-ea"/>
              </a:rPr>
              <a:t> 先申请专利后发表论文，要在论文发表之前提交专利申请，否则论文发表后会构成在后专利申请的现有技术，影响专利授权。</a:t>
            </a:r>
            <a:endParaRPr lang="zh-CN" altLang="en-US" sz="2000" spc="100" dirty="0" smtClean="0">
              <a:latin typeface="微软雅黑" pitchFamily="34"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2374900" y="3406775"/>
            <a:ext cx="5238115" cy="288544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spc="100" dirty="0" smtClean="0">
                <a:solidFill>
                  <a:schemeClr val="tx1">
                    <a:lumMod val="50000"/>
                    <a:lumOff val="50000"/>
                  </a:schemeClr>
                </a:solidFill>
                <a:latin typeface="Arial Unicode MS" pitchFamily="34" charset="-122"/>
                <a:ea typeface="Arial Unicode MS" pitchFamily="34" charset="-122"/>
                <a:cs typeface="Arial Unicode MS" pitchFamily="34" charset="-122"/>
                <a:sym typeface="+mn-ea"/>
              </a:rPr>
              <a:t>4.</a:t>
            </a:r>
            <a:r>
              <a:rPr lang="zh-CN" altLang="en-US" sz="3600" spc="100" dirty="0" smtClean="0">
                <a:latin typeface="微软雅黑" pitchFamily="34" charset="-122"/>
                <a:ea typeface="微软雅黑" pitchFamily="34" charset="-122"/>
                <a:sym typeface="+mn-ea"/>
              </a:rPr>
              <a:t>专利申请存在的几大误区</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932815" y="1489710"/>
            <a:ext cx="7349490" cy="645160"/>
          </a:xfrm>
          <a:prstGeom prst="rect">
            <a:avLst/>
          </a:prstGeom>
          <a:noFill/>
        </p:spPr>
        <p:txBody>
          <a:bodyPr wrap="square" rtlCol="0">
            <a:spAutoFit/>
          </a:bodyPr>
          <a:p>
            <a:pPr fontAlgn="auto">
              <a:lnSpc>
                <a:spcPct val="150000"/>
              </a:lnSpc>
            </a:pPr>
            <a:r>
              <a:rPr lang="zh-CN" altLang="en-US" sz="2400" b="1" dirty="0" smtClean="0">
                <a:ea typeface="微软雅黑" pitchFamily="34" charset="-122"/>
                <a:sym typeface="+mn-ea"/>
              </a:rPr>
              <a:t>相同构思的多个专利可以分批申请</a:t>
            </a:r>
            <a:r>
              <a:rPr lang="zh-CN" altLang="en-US" sz="2400" b="1" dirty="0" smtClean="0">
                <a:solidFill>
                  <a:srgbClr val="FF0000"/>
                </a:solidFill>
                <a:ea typeface="微软雅黑" pitchFamily="34" charset="-122"/>
                <a:sym typeface="+mn-ea"/>
              </a:rPr>
              <a:t>（建议同天申报）</a:t>
            </a:r>
            <a:endParaRPr lang="en-US" altLang="zh-CN" sz="2400" b="1" spc="100" dirty="0" smtClean="0">
              <a:latin typeface="微软雅黑" pitchFamily="34" charset="-122"/>
              <a:ea typeface="微软雅黑" pitchFamily="34" charset="-122"/>
              <a:sym typeface="+mn-ea"/>
            </a:endParaRPr>
          </a:p>
        </p:txBody>
      </p:sp>
      <p:sp>
        <p:nvSpPr>
          <p:cNvPr id="4" name="文本框 3"/>
          <p:cNvSpPr txBox="1"/>
          <p:nvPr/>
        </p:nvSpPr>
        <p:spPr>
          <a:xfrm>
            <a:off x="861060" y="1714500"/>
            <a:ext cx="7421245" cy="2399665"/>
          </a:xfrm>
          <a:prstGeom prst="rect">
            <a:avLst/>
          </a:prstGeom>
          <a:noFill/>
        </p:spPr>
        <p:txBody>
          <a:bodyPr wrap="square" rtlCol="0">
            <a:spAutoFit/>
          </a:bodyPr>
          <a:p>
            <a:pPr>
              <a:lnSpc>
                <a:spcPct val="150000"/>
              </a:lnSpc>
            </a:pPr>
            <a:r>
              <a:rPr lang="zh-CN" altLang="en-US" sz="2000" dirty="0" smtClean="0">
                <a:ea typeface="微软雅黑" pitchFamily="34" charset="-122"/>
                <a:sym typeface="+mn-ea"/>
              </a:rPr>
              <a:t>      </a:t>
            </a:r>
            <a:endParaRPr lang="en-US" altLang="zh-CN" sz="2000" dirty="0" smtClean="0">
              <a:solidFill>
                <a:srgbClr val="FF0000"/>
              </a:solidFill>
              <a:ea typeface="微软雅黑" pitchFamily="34" charset="-122"/>
            </a:endParaRPr>
          </a:p>
          <a:p>
            <a:pPr>
              <a:lnSpc>
                <a:spcPct val="150000"/>
              </a:lnSpc>
            </a:pPr>
            <a:r>
              <a:rPr lang="zh-CN" altLang="en-US" sz="2000" dirty="0" smtClean="0">
                <a:ea typeface="微软雅黑" pitchFamily="34" charset="-122"/>
                <a:sym typeface="+mn-ea"/>
              </a:rPr>
              <a:t>基于相同的发明构思而衍生出的不同技术方案，可以申请多个专利，但多个专利最好同一天申请，避免前面申请的专利构成在后申请专利的现有技术，进而影响后续专利申请的授权。</a:t>
            </a:r>
            <a:endParaRPr lang="en-US" altLang="zh-CN" sz="2000" dirty="0" smtClean="0">
              <a:ea typeface="微软雅黑" pitchFamily="34" charset="-122"/>
            </a:endParaRPr>
          </a:p>
          <a:p>
            <a:pPr>
              <a:lnSpc>
                <a:spcPct val="150000"/>
              </a:lnSpc>
            </a:pPr>
            <a:endParaRPr lang="zh-CN" altLang="en-US" sz="2000" spc="100" dirty="0" smtClean="0">
              <a:latin typeface="微软雅黑" pitchFamily="34"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2551430" y="3655695"/>
            <a:ext cx="3500755" cy="258508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spc="100" dirty="0" smtClean="0">
                <a:solidFill>
                  <a:schemeClr val="tx1">
                    <a:lumMod val="50000"/>
                    <a:lumOff val="50000"/>
                  </a:schemeClr>
                </a:solidFill>
                <a:latin typeface="Arial Unicode MS" pitchFamily="34" charset="-122"/>
                <a:ea typeface="Arial Unicode MS" pitchFamily="34" charset="-122"/>
                <a:cs typeface="Arial Unicode MS" pitchFamily="34" charset="-122"/>
                <a:sym typeface="+mn-ea"/>
              </a:rPr>
              <a:t>4.</a:t>
            </a:r>
            <a:r>
              <a:rPr lang="zh-CN" altLang="en-US" sz="3600" spc="100" dirty="0" smtClean="0">
                <a:latin typeface="微软雅黑" pitchFamily="34" charset="-122"/>
                <a:ea typeface="微软雅黑" pitchFamily="34" charset="-122"/>
                <a:sym typeface="+mn-ea"/>
              </a:rPr>
              <a:t>专利申请存在的几大误区</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932815" y="1489710"/>
            <a:ext cx="7349490" cy="645160"/>
          </a:xfrm>
          <a:prstGeom prst="rect">
            <a:avLst/>
          </a:prstGeom>
          <a:noFill/>
        </p:spPr>
        <p:txBody>
          <a:bodyPr wrap="square" rtlCol="0">
            <a:spAutoFit/>
          </a:bodyPr>
          <a:p>
            <a:pPr fontAlgn="auto">
              <a:lnSpc>
                <a:spcPct val="150000"/>
              </a:lnSpc>
            </a:pPr>
            <a:r>
              <a:rPr lang="zh-CN" altLang="en-US" sz="2400" b="1" dirty="0" smtClean="0">
                <a:ea typeface="微软雅黑" pitchFamily="34" charset="-122"/>
                <a:sym typeface="+mn-ea"/>
              </a:rPr>
              <a:t>有小的技术改进不足以申请专利</a:t>
            </a:r>
            <a:r>
              <a:rPr lang="zh-CN" altLang="en-US" sz="2400" b="1" dirty="0" smtClean="0">
                <a:solidFill>
                  <a:srgbClr val="FF0000"/>
                </a:solidFill>
                <a:ea typeface="微软雅黑" pitchFamily="34" charset="-122"/>
                <a:sym typeface="+mn-ea"/>
              </a:rPr>
              <a:t>（有技术效果即可）</a:t>
            </a:r>
            <a:endParaRPr lang="en-US" altLang="zh-CN" sz="2400" b="1" spc="100" dirty="0" smtClean="0">
              <a:latin typeface="微软雅黑" pitchFamily="34" charset="-122"/>
              <a:ea typeface="微软雅黑" pitchFamily="34" charset="-122"/>
              <a:sym typeface="+mn-ea"/>
            </a:endParaRPr>
          </a:p>
        </p:txBody>
      </p:sp>
      <p:sp>
        <p:nvSpPr>
          <p:cNvPr id="4" name="文本框 3"/>
          <p:cNvSpPr txBox="1"/>
          <p:nvPr/>
        </p:nvSpPr>
        <p:spPr>
          <a:xfrm>
            <a:off x="861695" y="1570355"/>
            <a:ext cx="7421245" cy="2861310"/>
          </a:xfrm>
          <a:prstGeom prst="rect">
            <a:avLst/>
          </a:prstGeom>
          <a:noFill/>
        </p:spPr>
        <p:txBody>
          <a:bodyPr wrap="square" rtlCol="0">
            <a:spAutoFit/>
          </a:bodyPr>
          <a:p>
            <a:pPr>
              <a:lnSpc>
                <a:spcPct val="150000"/>
              </a:lnSpc>
            </a:pPr>
            <a:r>
              <a:rPr lang="zh-CN" altLang="en-US" sz="2000" dirty="0" smtClean="0">
                <a:ea typeface="微软雅黑" pitchFamily="34" charset="-122"/>
                <a:sym typeface="+mn-ea"/>
              </a:rPr>
              <a:t>   </a:t>
            </a:r>
            <a:endParaRPr lang="en-US" altLang="zh-CN" sz="2000" dirty="0" smtClean="0">
              <a:solidFill>
                <a:srgbClr val="FF0000"/>
              </a:solidFill>
              <a:ea typeface="微软雅黑" pitchFamily="34" charset="-122"/>
            </a:endParaRPr>
          </a:p>
          <a:p>
            <a:pPr>
              <a:lnSpc>
                <a:spcPct val="150000"/>
              </a:lnSpc>
            </a:pPr>
            <a:r>
              <a:rPr lang="zh-CN" altLang="en-US" sz="2000" dirty="0" smtClean="0">
                <a:ea typeface="微软雅黑" pitchFamily="34" charset="-122"/>
                <a:sym typeface="+mn-ea"/>
              </a:rPr>
              <a:t>解决了技术问题</a:t>
            </a:r>
            <a:r>
              <a:rPr lang="en-US" altLang="zh-CN" sz="2000" dirty="0" smtClean="0">
                <a:ea typeface="微软雅黑" pitchFamily="34" charset="-122"/>
                <a:sym typeface="+mn-ea"/>
              </a:rPr>
              <a:t>——</a:t>
            </a:r>
            <a:r>
              <a:rPr lang="zh-CN" altLang="en-US" sz="2000" dirty="0" smtClean="0">
                <a:ea typeface="微软雅黑" pitchFamily="34" charset="-122"/>
                <a:sym typeface="+mn-ea"/>
              </a:rPr>
              <a:t>有相应的技术方案</a:t>
            </a:r>
            <a:r>
              <a:rPr lang="en-US" altLang="zh-CN" sz="2000" dirty="0" smtClean="0">
                <a:ea typeface="微软雅黑" pitchFamily="34" charset="-122"/>
                <a:sym typeface="+mn-ea"/>
              </a:rPr>
              <a:t>——</a:t>
            </a:r>
            <a:r>
              <a:rPr lang="zh-CN" altLang="en-US" sz="2000" dirty="0" smtClean="0">
                <a:ea typeface="微软雅黑" pitchFamily="34" charset="-122"/>
                <a:sym typeface="+mn-ea"/>
              </a:rPr>
              <a:t>具有技术效果，即可申请专利。</a:t>
            </a:r>
            <a:endParaRPr lang="zh-CN" altLang="en-US" sz="2000" dirty="0" smtClean="0">
              <a:ea typeface="微软雅黑" pitchFamily="34" charset="-122"/>
              <a:sym typeface="+mn-ea"/>
            </a:endParaRPr>
          </a:p>
          <a:p>
            <a:pPr>
              <a:lnSpc>
                <a:spcPct val="150000"/>
              </a:lnSpc>
            </a:pPr>
            <a:r>
              <a:rPr lang="zh-CN" altLang="en-US" sz="2000" dirty="0" smtClean="0">
                <a:ea typeface="微软雅黑" pitchFamily="34" charset="-122"/>
                <a:sym typeface="+mn-ea"/>
              </a:rPr>
              <a:t>专利能否授权，并不单纯地决定于技术方案的简单与否，而是将本技术方案与现有技术比较，从中判断改进点是否是本领域技术人员能够显而易见得到的。</a:t>
            </a:r>
            <a:endParaRPr lang="zh-CN" altLang="en-US" sz="2000" spc="100" dirty="0" smtClean="0">
              <a:latin typeface="微软雅黑" pitchFamily="34"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6431915" y="4051935"/>
            <a:ext cx="2605405" cy="220535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609600" y="42703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en-US" altLang="zh-CN" sz="3600" b="1" spc="100" dirty="0" smtClean="0">
                <a:solidFill>
                  <a:schemeClr val="tx1">
                    <a:lumMod val="50000"/>
                    <a:lumOff val="50000"/>
                  </a:schemeClr>
                </a:solidFill>
                <a:latin typeface="Arial Unicode MS" pitchFamily="34" charset="-122"/>
                <a:ea typeface="Arial Unicode MS" pitchFamily="34" charset="-122"/>
                <a:cs typeface="Arial Unicode MS" pitchFamily="34" charset="-122"/>
                <a:sym typeface="+mn-ea"/>
              </a:rPr>
              <a:t>4.</a:t>
            </a:r>
            <a:r>
              <a:rPr lang="zh-CN" altLang="en-US" sz="3600" spc="100" dirty="0" smtClean="0">
                <a:latin typeface="微软雅黑" pitchFamily="34" charset="-122"/>
                <a:ea typeface="微软雅黑" pitchFamily="34" charset="-122"/>
                <a:sym typeface="+mn-ea"/>
              </a:rPr>
              <a:t>申请专利存在的几大误区</a:t>
            </a: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932815" y="1489710"/>
            <a:ext cx="7349490" cy="645160"/>
          </a:xfrm>
          <a:prstGeom prst="rect">
            <a:avLst/>
          </a:prstGeom>
          <a:noFill/>
        </p:spPr>
        <p:txBody>
          <a:bodyPr wrap="square" rtlCol="0">
            <a:spAutoFit/>
          </a:bodyPr>
          <a:p>
            <a:pPr fontAlgn="auto">
              <a:lnSpc>
                <a:spcPct val="150000"/>
              </a:lnSpc>
            </a:pPr>
            <a:r>
              <a:rPr lang="zh-CN" altLang="en-US" sz="2400" b="1" dirty="0" smtClean="0">
                <a:ea typeface="微软雅黑" pitchFamily="34" charset="-122"/>
                <a:sym typeface="+mn-ea"/>
              </a:rPr>
              <a:t>有了产品之后再申请专利</a:t>
            </a:r>
            <a:r>
              <a:rPr lang="zh-CN" altLang="en-US" sz="2400" b="1" dirty="0" smtClean="0">
                <a:solidFill>
                  <a:srgbClr val="FF0000"/>
                </a:solidFill>
                <a:ea typeface="微软雅黑" pitchFamily="34" charset="-122"/>
                <a:sym typeface="+mn-ea"/>
              </a:rPr>
              <a:t>（有</a:t>
            </a:r>
            <a:r>
              <a:rPr lang="en-US" altLang="zh-CN" sz="2400" b="1" dirty="0" smtClean="0">
                <a:solidFill>
                  <a:srgbClr val="FF0000"/>
                </a:solidFill>
                <a:ea typeface="微软雅黑" pitchFamily="34" charset="-122"/>
                <a:sym typeface="+mn-ea"/>
              </a:rPr>
              <a:t>idea</a:t>
            </a:r>
            <a:r>
              <a:rPr lang="zh-CN" altLang="en-US" sz="2400" b="1" dirty="0" smtClean="0">
                <a:solidFill>
                  <a:srgbClr val="FF0000"/>
                </a:solidFill>
                <a:ea typeface="微软雅黑" pitchFamily="34" charset="-122"/>
                <a:sym typeface="+mn-ea"/>
              </a:rPr>
              <a:t>即可申请专利）</a:t>
            </a:r>
            <a:endParaRPr lang="en-US" altLang="zh-CN" sz="2400" b="1" spc="100" dirty="0" smtClean="0">
              <a:latin typeface="微软雅黑" pitchFamily="34" charset="-122"/>
              <a:ea typeface="微软雅黑" pitchFamily="34" charset="-122"/>
              <a:sym typeface="+mn-ea"/>
            </a:endParaRPr>
          </a:p>
        </p:txBody>
      </p:sp>
      <p:sp>
        <p:nvSpPr>
          <p:cNvPr id="4" name="文本框 3"/>
          <p:cNvSpPr txBox="1"/>
          <p:nvPr/>
        </p:nvSpPr>
        <p:spPr>
          <a:xfrm>
            <a:off x="833120" y="2134870"/>
            <a:ext cx="7421245" cy="2091690"/>
          </a:xfrm>
          <a:prstGeom prst="rect">
            <a:avLst/>
          </a:prstGeom>
          <a:noFill/>
        </p:spPr>
        <p:txBody>
          <a:bodyPr wrap="square" rtlCol="0">
            <a:spAutoFit/>
          </a:bodyPr>
          <a:p>
            <a:pPr>
              <a:lnSpc>
                <a:spcPct val="150000"/>
              </a:lnSpc>
            </a:pPr>
            <a:r>
              <a:rPr lang="zh-CN" altLang="en-US" sz="2000" dirty="0" smtClean="0">
                <a:ea typeface="微软雅黑" pitchFamily="34" charset="-122"/>
                <a:sym typeface="+mn-ea"/>
              </a:rPr>
              <a:t> </a:t>
            </a:r>
            <a:endParaRPr lang="en-US" altLang="zh-CN" sz="2000" dirty="0" smtClean="0">
              <a:solidFill>
                <a:srgbClr val="FF0000"/>
              </a:solidFill>
              <a:ea typeface="微软雅黑" pitchFamily="34" charset="-122"/>
            </a:endParaRPr>
          </a:p>
          <a:p>
            <a:pPr>
              <a:buNone/>
            </a:pPr>
            <a:r>
              <a:rPr lang="zh-CN" altLang="en-US" sz="2000" dirty="0" smtClean="0">
                <a:sym typeface="+mn-ea"/>
              </a:rPr>
              <a:t>创新想法产生之后，且有在理论上可以实现的技术方案即可申请专利，与有无对应的产品并无直接关系。最好的做法是，一有创新点先申请专利，然后在生产制造产品。一是产品推向市场以后，产品就已经有相应的专利保护，二是先申请专利，可以抢占技术高地，对创新技术最早拥有垄断权。</a:t>
            </a:r>
            <a:endParaRPr lang="zh-CN" altLang="en-US" sz="2000" spc="100" dirty="0" smtClean="0">
              <a:latin typeface="微软雅黑" pitchFamily="34"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5786755" y="3884930"/>
            <a:ext cx="3141345" cy="235585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1.jpg"/>
          <p:cNvPicPr>
            <a:picLocks noGrp="1" noChangeAspect="1"/>
          </p:cNvPicPr>
          <p:nvPr>
            <p:ph idx="1"/>
          </p:nvPr>
        </p:nvPicPr>
        <p:blipFill>
          <a:blip r:embed="rId1"/>
          <a:stretch>
            <a:fillRect/>
          </a:stretch>
        </p:blipFill>
        <p:spPr>
          <a:xfrm>
            <a:off x="785786" y="285728"/>
            <a:ext cx="7741903" cy="4357718"/>
          </a:xfrm>
        </p:spPr>
      </p:pic>
      <p:sp>
        <p:nvSpPr>
          <p:cNvPr id="5" name="TextBox 4"/>
          <p:cNvSpPr txBox="1"/>
          <p:nvPr/>
        </p:nvSpPr>
        <p:spPr>
          <a:xfrm>
            <a:off x="2572401" y="5065712"/>
            <a:ext cx="3571875" cy="1845310"/>
          </a:xfrm>
          <a:prstGeom prst="rect">
            <a:avLst/>
          </a:prstGeom>
          <a:noFill/>
        </p:spPr>
        <p:txBody>
          <a:bodyPr wrap="none" rtlCol="0">
            <a:spAutoFit/>
          </a:bodyPr>
          <a:lstStyle/>
          <a:p>
            <a:pPr algn="ctr"/>
            <a:endParaRPr lang="en-US" altLang="zh-CN" sz="2400" dirty="0" smtClean="0">
              <a:latin typeface="微软雅黑" pitchFamily="34" charset="-122"/>
              <a:ea typeface="微软雅黑" pitchFamily="34" charset="-122"/>
            </a:endParaRPr>
          </a:p>
          <a:p>
            <a:pPr algn="ctr"/>
            <a:r>
              <a:rPr lang="zh-CN" altLang="en-US" sz="2400" dirty="0" smtClean="0">
                <a:latin typeface="微软雅黑" pitchFamily="34" charset="-122"/>
                <a:ea typeface="微软雅黑" pitchFamily="34" charset="-122"/>
              </a:rPr>
              <a:t>咨询电话：</a:t>
            </a:r>
            <a:r>
              <a:rPr lang="en-US" altLang="zh-CN" sz="2400" dirty="0" smtClean="0">
                <a:latin typeface="微软雅黑" pitchFamily="34" charset="-122"/>
                <a:ea typeface="微软雅黑" pitchFamily="34" charset="-122"/>
              </a:rPr>
              <a:t>13153103771</a:t>
            </a:r>
            <a:endParaRPr lang="en-US" altLang="zh-CN" sz="2400" dirty="0" smtClean="0">
              <a:latin typeface="微软雅黑" pitchFamily="34" charset="-122"/>
              <a:ea typeface="微软雅黑" pitchFamily="34" charset="-122"/>
            </a:endParaRPr>
          </a:p>
          <a:p>
            <a:pPr algn="ctr"/>
            <a:r>
              <a:rPr lang="zh-CN" altLang="en-US" sz="2400" dirty="0" smtClean="0">
                <a:latin typeface="微软雅黑" pitchFamily="34" charset="-122"/>
                <a:ea typeface="微软雅黑" pitchFamily="34" charset="-122"/>
              </a:rPr>
              <a:t>邮箱：</a:t>
            </a:r>
            <a:r>
              <a:rPr lang="en-US" altLang="zh-CN" sz="2400" dirty="0" smtClean="0">
                <a:latin typeface="微软雅黑" pitchFamily="34" charset="-122"/>
                <a:ea typeface="微软雅黑" pitchFamily="34" charset="-122"/>
              </a:rPr>
              <a:t>jnjindi@163.com</a:t>
            </a:r>
            <a:endParaRPr lang="en-US" altLang="zh-CN" sz="2400" dirty="0" smtClean="0">
              <a:latin typeface="微软雅黑" pitchFamily="34" charset="-122"/>
              <a:ea typeface="微软雅黑" pitchFamily="34" charset="-122"/>
            </a:endParaRPr>
          </a:p>
          <a:p>
            <a:pPr algn="ctr"/>
            <a:r>
              <a:rPr lang="zh-CN" altLang="en-US" sz="2400" dirty="0" smtClean="0">
                <a:latin typeface="微软雅黑" pitchFamily="34" charset="-122"/>
                <a:ea typeface="微软雅黑" pitchFamily="34" charset="-122"/>
              </a:rPr>
              <a:t>咨询</a:t>
            </a:r>
            <a:r>
              <a:rPr lang="en-US" altLang="zh-CN" sz="2400" dirty="0" smtClean="0">
                <a:latin typeface="微软雅黑" pitchFamily="34" charset="-122"/>
                <a:ea typeface="微软雅黑" pitchFamily="34" charset="-122"/>
              </a:rPr>
              <a:t>QQ</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396380609</a:t>
            </a:r>
            <a:endParaRPr lang="en-US" altLang="zh-CN" sz="2400" dirty="0" smtClean="0">
              <a:latin typeface="微软雅黑" pitchFamily="34" charset="-122"/>
              <a:ea typeface="微软雅黑" pitchFamily="34" charset="-122"/>
            </a:endParaRP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6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571500" y="65944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zh-CN" altLang="en-US" sz="3600" spc="100" dirty="0" smtClean="0">
                <a:latin typeface="微软雅黑" pitchFamily="34" charset="-122"/>
                <a:ea typeface="微软雅黑" pitchFamily="34" charset="-122"/>
                <a:sym typeface="+mn-ea"/>
              </a:rPr>
              <a:t>1.1  专利的基本概念</a:t>
            </a:r>
            <a:endParaRPr lang="zh-CN" altLang="en-US" sz="3600" spc="100" dirty="0" smtClean="0">
              <a:latin typeface="微软雅黑" pitchFamily="34" charset="-122"/>
              <a:ea typeface="微软雅黑"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450215" y="1426210"/>
            <a:ext cx="8243570" cy="1660525"/>
          </a:xfrm>
          <a:prstGeom prst="rect">
            <a:avLst/>
          </a:prstGeom>
          <a:noFill/>
        </p:spPr>
        <p:txBody>
          <a:bodyPr wrap="square" rtlCol="0">
            <a:spAutoFit/>
          </a:bodyPr>
          <a:p>
            <a:pPr marL="360045" indent="-342900" algn="l" fontAlgn="auto">
              <a:lnSpc>
                <a:spcPct val="150000"/>
              </a:lnSpc>
              <a:spcBef>
                <a:spcPct val="20000"/>
              </a:spcBef>
              <a:buNone/>
            </a:pPr>
            <a:r>
              <a:rPr lang="en-US" sz="2800"/>
              <a:t>   </a:t>
            </a:r>
            <a:r>
              <a:rPr sz="2000"/>
              <a:t>专利，是“</a:t>
            </a:r>
            <a:r>
              <a:rPr sz="2000" b="1"/>
              <a:t>专利权</a:t>
            </a:r>
            <a:r>
              <a:rPr sz="2000"/>
              <a:t>”的简称，它是指一项发明创造，经申请人向代表</a:t>
            </a:r>
            <a:r>
              <a:rPr sz="2000" b="1"/>
              <a:t>国家的专利主管机关</a:t>
            </a:r>
            <a:r>
              <a:rPr sz="2000"/>
              <a:t>提出专利申请，经审查合格后，由该主管机关向专利申请人授予的在</a:t>
            </a:r>
            <a:r>
              <a:rPr sz="2000" b="1"/>
              <a:t>规定的时间内</a:t>
            </a:r>
            <a:r>
              <a:rPr sz="2000"/>
              <a:t>对该项发明创造享有的</a:t>
            </a:r>
            <a:r>
              <a:rPr lang="zh-CN" sz="2000" b="1"/>
              <a:t>独占</a:t>
            </a:r>
            <a:r>
              <a:rPr sz="2000" b="1"/>
              <a:t>权</a:t>
            </a:r>
            <a:r>
              <a:rPr sz="2000"/>
              <a:t>。</a:t>
            </a:r>
            <a:endParaRPr sz="2000"/>
          </a:p>
        </p:txBody>
      </p:sp>
      <p:pic>
        <p:nvPicPr>
          <p:cNvPr id="4" name="图片 3"/>
          <p:cNvPicPr>
            <a:picLocks noChangeAspect="1"/>
          </p:cNvPicPr>
          <p:nvPr/>
        </p:nvPicPr>
        <p:blipFill>
          <a:blip r:embed="rId1"/>
          <a:stretch>
            <a:fillRect/>
          </a:stretch>
        </p:blipFill>
        <p:spPr>
          <a:xfrm>
            <a:off x="2496820" y="3086735"/>
            <a:ext cx="4150360" cy="285623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6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571500" y="659448"/>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r>
              <a:rPr lang="zh-CN" altLang="en-US" sz="3600" spc="100" dirty="0" smtClean="0">
                <a:latin typeface="微软雅黑" pitchFamily="34" charset="-122"/>
                <a:ea typeface="微软雅黑" pitchFamily="34" charset="-122"/>
                <a:sym typeface="+mn-ea"/>
              </a:rPr>
              <a:t>1.1  专利的基本概念</a:t>
            </a:r>
            <a:endParaRPr lang="zh-CN" altLang="en-US" sz="3600" spc="100" dirty="0" smtClean="0">
              <a:latin typeface="微软雅黑" pitchFamily="34" charset="-122"/>
              <a:ea typeface="微软雅黑"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sp>
        <p:nvSpPr>
          <p:cNvPr id="18" name="文本框 17"/>
          <p:cNvSpPr txBox="1"/>
          <p:nvPr/>
        </p:nvSpPr>
        <p:spPr>
          <a:xfrm>
            <a:off x="450215" y="1426210"/>
            <a:ext cx="8243570" cy="737235"/>
          </a:xfrm>
          <a:prstGeom prst="rect">
            <a:avLst/>
          </a:prstGeom>
          <a:noFill/>
        </p:spPr>
        <p:txBody>
          <a:bodyPr wrap="square" rtlCol="0">
            <a:spAutoFit/>
          </a:bodyPr>
          <a:p>
            <a:pPr marL="360045" indent="-342900" algn="l" fontAlgn="auto">
              <a:lnSpc>
                <a:spcPct val="150000"/>
              </a:lnSpc>
              <a:spcBef>
                <a:spcPct val="20000"/>
              </a:spcBef>
              <a:buNone/>
            </a:pPr>
            <a:r>
              <a:rPr lang="en-US" sz="2800"/>
              <a:t>   </a:t>
            </a:r>
            <a:r>
              <a:rPr lang="zh-CN" altLang="en-US" sz="2800"/>
              <a:t>专利的基本特性：</a:t>
            </a:r>
            <a:endParaRPr lang="zh-CN" altLang="en-US" sz="2800"/>
          </a:p>
        </p:txBody>
      </p:sp>
      <p:sp>
        <p:nvSpPr>
          <p:cNvPr id="2" name="文本框 1"/>
          <p:cNvSpPr txBox="1"/>
          <p:nvPr/>
        </p:nvSpPr>
        <p:spPr>
          <a:xfrm>
            <a:off x="954405" y="2277745"/>
            <a:ext cx="7020560" cy="2399665"/>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zh-CN" altLang="en-US" sz="2000"/>
              <a:t>专有性：同一项发明创造只能授予一项专利权；不同于有形财产的</a:t>
            </a:r>
            <a:r>
              <a:rPr lang="en-US" altLang="zh-CN" sz="2000"/>
              <a:t>“</a:t>
            </a:r>
            <a:r>
              <a:rPr lang="zh-CN" altLang="en-US" sz="2000"/>
              <a:t>专有权</a:t>
            </a:r>
            <a:r>
              <a:rPr lang="en-US" altLang="zh-CN" sz="2000"/>
              <a:t>”</a:t>
            </a:r>
            <a:r>
              <a:rPr lang="zh-CN" altLang="en-US" sz="2000"/>
              <a:t>；</a:t>
            </a:r>
            <a:endParaRPr lang="en-US" altLang="zh-CN" sz="2000"/>
          </a:p>
          <a:p>
            <a:pPr marL="285750" indent="-285750" fontAlgn="auto">
              <a:lnSpc>
                <a:spcPct val="150000"/>
              </a:lnSpc>
              <a:buFont typeface="Arial" panose="020B0604020202020204" pitchFamily="34" charset="0"/>
              <a:buChar char="•"/>
            </a:pPr>
            <a:r>
              <a:rPr lang="zh-CN" altLang="en-US" sz="2000"/>
              <a:t>地域性；专利权的效力具有地域范围，一个国家授予的专利权，仅在该国地域内有效，在其他国家没有法律效力；</a:t>
            </a:r>
            <a:endParaRPr lang="zh-CN" altLang="en-US" sz="2000"/>
          </a:p>
          <a:p>
            <a:pPr marL="285750" indent="-285750" fontAlgn="auto">
              <a:lnSpc>
                <a:spcPct val="150000"/>
              </a:lnSpc>
              <a:buFont typeface="Arial" panose="020B0604020202020204" pitchFamily="34" charset="0"/>
              <a:buChar char="•"/>
            </a:pPr>
            <a:r>
              <a:rPr lang="zh-CN" altLang="en-US" sz="2000"/>
              <a:t>时间性：法定保护期限；</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6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571500" y="500063"/>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r>
              <a:rPr lang="zh-CN" altLang="en-US" sz="3600" spc="100" dirty="0" smtClean="0">
                <a:latin typeface="微软雅黑" pitchFamily="34" charset="-122"/>
                <a:ea typeface="微软雅黑" pitchFamily="34" charset="-122"/>
                <a:sym typeface="+mn-ea"/>
              </a:rPr>
              <a:t>1.</a:t>
            </a:r>
            <a:r>
              <a:rPr lang="en-US" altLang="zh-CN" sz="3600" spc="100" dirty="0" smtClean="0">
                <a:latin typeface="微软雅黑" pitchFamily="34" charset="-122"/>
                <a:ea typeface="微软雅黑" pitchFamily="34" charset="-122"/>
                <a:sym typeface="+mn-ea"/>
              </a:rPr>
              <a:t>2</a:t>
            </a:r>
            <a:r>
              <a:rPr lang="zh-CN" altLang="en-US" sz="3600" spc="100" dirty="0" smtClean="0">
                <a:latin typeface="微软雅黑" pitchFamily="34" charset="-122"/>
                <a:ea typeface="微软雅黑" pitchFamily="34" charset="-122"/>
                <a:sym typeface="+mn-ea"/>
              </a:rPr>
              <a:t>  专利保护的意义</a:t>
            </a:r>
            <a:endParaRPr lang="zh-CN" altLang="en-US" sz="3600" spc="100" dirty="0" smtClean="0">
              <a:latin typeface="微软雅黑" pitchFamily="34" charset="-122"/>
              <a:ea typeface="微软雅黑"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2000" dirty="0" smtClean="0"/>
          </a:p>
          <a:p>
            <a:pPr marL="0" marR="0" lvl="0" indent="0" defTabSz="914400" rtl="0" eaLnBrk="1" fontAlgn="auto" latinLnBrk="0" hangingPunct="1">
              <a:lnSpc>
                <a:spcPct val="100000"/>
              </a:lnSpc>
              <a:spcBef>
                <a:spcPct val="0"/>
              </a:spcBef>
              <a:spcAft>
                <a:spcPts val="0"/>
              </a:spcAft>
              <a:buClrTx/>
              <a:buSzTx/>
              <a:buFontTx/>
              <a:buNone/>
              <a:defRPr/>
            </a:pPr>
            <a:r>
              <a:rPr lang="zh-CN" altLang="en-US" sz="2000" dirty="0" smtClean="0">
                <a:sym typeface="+mn-ea"/>
              </a:rPr>
              <a:t>    </a:t>
            </a:r>
            <a:r>
              <a:rPr lang="zh-CN" altLang="en-US" sz="2800" dirty="0" smtClean="0">
                <a:sym typeface="+mn-ea"/>
              </a:rPr>
              <a:t>占据市场，增强竞争力</a:t>
            </a:r>
            <a:endParaRPr lang="en-US" altLang="zh-CN" sz="2800" dirty="0" smtClean="0"/>
          </a:p>
          <a:p>
            <a:pPr marL="0" marR="0" lvl="0" indent="0" defTabSz="914400" rtl="0" eaLnBrk="1" fontAlgn="auto" latinLnBrk="0" hangingPunct="1">
              <a:lnSpc>
                <a:spcPct val="100000"/>
              </a:lnSpc>
              <a:spcBef>
                <a:spcPct val="0"/>
              </a:spcBef>
              <a:spcAft>
                <a:spcPts val="0"/>
              </a:spcAft>
              <a:buClrTx/>
              <a:buSzTx/>
              <a:buFontTx/>
              <a:buNone/>
              <a:defRPr/>
            </a:pPr>
            <a:endParaRPr lang="zh-CN" altLang="en-US" sz="2000" b="1" dirty="0" smtClean="0">
              <a:sym typeface="+mn-ea"/>
            </a:endParaRPr>
          </a:p>
          <a:p>
            <a:pPr marL="0" marR="0" lvl="0" indent="0" defTabSz="914400" rtl="0" eaLnBrk="1" fontAlgn="auto" latinLnBrk="0" hangingPunct="1">
              <a:lnSpc>
                <a:spcPct val="100000"/>
              </a:lnSpc>
              <a:spcBef>
                <a:spcPct val="0"/>
              </a:spcBef>
              <a:spcAft>
                <a:spcPts val="0"/>
              </a:spcAft>
              <a:buClrTx/>
              <a:buSzTx/>
              <a:buFontTx/>
              <a:buNone/>
              <a:defRPr/>
            </a:pPr>
            <a:r>
              <a:rPr lang="zh-CN" altLang="en-US" sz="2000" dirty="0" smtClean="0">
                <a:sym typeface="+mn-ea"/>
              </a:rPr>
              <a:t>   </a:t>
            </a:r>
            <a:r>
              <a:rPr lang="zh-CN" altLang="en-US" sz="2000" dirty="0" smtClean="0">
                <a:latin typeface="宋体" panose="02010600030101010101" pitchFamily="2" charset="-122"/>
                <a:ea typeface="宋体" panose="02010600030101010101" pitchFamily="2" charset="-122"/>
                <a:sym typeface="+mn-ea"/>
              </a:rPr>
              <a:t> 案例</a:t>
            </a:r>
            <a:r>
              <a:rPr lang="en-US" altLang="zh-CN" sz="2000" dirty="0" smtClean="0">
                <a:latin typeface="宋体" panose="02010600030101010101" pitchFamily="2" charset="-122"/>
                <a:ea typeface="宋体" panose="02010600030101010101" pitchFamily="2" charset="-122"/>
                <a:sym typeface="+mn-ea"/>
              </a:rPr>
              <a:t>1</a:t>
            </a:r>
            <a:r>
              <a:rPr lang="zh-CN" altLang="en-US" sz="2000" dirty="0" smtClean="0">
                <a:latin typeface="宋体" panose="02010600030101010101" pitchFamily="2" charset="-122"/>
                <a:ea typeface="宋体" panose="02010600030101010101" pitchFamily="2" charset="-122"/>
                <a:sym typeface="+mn-ea"/>
              </a:rPr>
              <a:t>：全球最大的两家飞机制造厂家</a:t>
            </a:r>
            <a:r>
              <a:rPr lang="en-US" altLang="zh-CN" sz="2000" dirty="0" smtClean="0">
                <a:latin typeface="宋体" panose="02010600030101010101" pitchFamily="2" charset="-122"/>
                <a:ea typeface="宋体" panose="02010600030101010101" pitchFamily="2" charset="-122"/>
                <a:sym typeface="+mn-ea"/>
              </a:rPr>
              <a:t>—</a:t>
            </a:r>
            <a:r>
              <a:rPr lang="zh-CN" altLang="en-US" sz="2000" dirty="0" smtClean="0">
                <a:latin typeface="宋体" panose="02010600030101010101" pitchFamily="2" charset="-122"/>
                <a:ea typeface="宋体" panose="02010600030101010101" pitchFamily="2" charset="-122"/>
                <a:sym typeface="+mn-ea"/>
              </a:rPr>
              <a:t>空客和波音</a:t>
            </a:r>
            <a:r>
              <a:rPr lang="en-US" altLang="zh-CN" sz="2000" dirty="0" smtClean="0">
                <a:latin typeface="宋体" panose="02010600030101010101" pitchFamily="2" charset="-122"/>
                <a:ea typeface="宋体" panose="02010600030101010101" pitchFamily="2" charset="-122"/>
                <a:sym typeface="+mn-ea"/>
              </a:rPr>
              <a:t>2005</a:t>
            </a:r>
            <a:r>
              <a:rPr lang="zh-CN" altLang="en-US" sz="2000" dirty="0" smtClean="0">
                <a:latin typeface="宋体" panose="02010600030101010101" pitchFamily="2" charset="-122"/>
                <a:ea typeface="宋体" panose="02010600030101010101" pitchFamily="2" charset="-122"/>
                <a:sym typeface="+mn-ea"/>
              </a:rPr>
              <a:t>年在中国“跑马圈地”</a:t>
            </a:r>
            <a:endParaRPr lang="en-US" altLang="zh-CN" sz="2000" dirty="0" smtClean="0">
              <a:latin typeface="宋体" panose="02010600030101010101" pitchFamily="2" charset="-122"/>
              <a:ea typeface="宋体" panose="02010600030101010101" pitchFamily="2" charset="-122"/>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2000" dirty="0" smtClean="0">
              <a:latin typeface="宋体" panose="02010600030101010101" pitchFamily="2" charset="-122"/>
              <a:ea typeface="宋体" panose="02010600030101010101" pitchFamily="2" charset="-122"/>
            </a:endParaRPr>
          </a:p>
          <a:p>
            <a:pPr marL="0" marR="0" lvl="0" indent="0" defTabSz="914400" rtl="0" eaLnBrk="1" fontAlgn="auto" latinLnBrk="0" hangingPunct="1">
              <a:lnSpc>
                <a:spcPct val="100000"/>
              </a:lnSpc>
              <a:spcBef>
                <a:spcPct val="0"/>
              </a:spcBef>
              <a:spcAft>
                <a:spcPts val="0"/>
              </a:spcAft>
              <a:buClrTx/>
              <a:buSzTx/>
              <a:buFontTx/>
              <a:buNone/>
              <a:defRPr/>
            </a:pPr>
            <a:r>
              <a:rPr lang="en-US" altLang="zh-CN" sz="2000" dirty="0" smtClean="0">
                <a:latin typeface="宋体" panose="02010600030101010101" pitchFamily="2" charset="-122"/>
                <a:ea typeface="宋体" panose="02010600030101010101" pitchFamily="2" charset="-122"/>
                <a:sym typeface="+mn-ea"/>
              </a:rPr>
              <a:t>   </a:t>
            </a:r>
            <a:r>
              <a:rPr lang="zh-CN" altLang="en-US" sz="2000" dirty="0" smtClean="0">
                <a:latin typeface="宋体" panose="02010600030101010101" pitchFamily="2" charset="-122"/>
                <a:ea typeface="宋体" panose="02010600030101010101" pitchFamily="2" charset="-122"/>
                <a:sym typeface="+mn-ea"/>
              </a:rPr>
              <a:t>案例</a:t>
            </a:r>
            <a:r>
              <a:rPr lang="en-US" altLang="zh-CN" sz="2000" dirty="0" smtClean="0">
                <a:latin typeface="宋体" panose="02010600030101010101" pitchFamily="2" charset="-122"/>
                <a:ea typeface="宋体" panose="02010600030101010101" pitchFamily="2" charset="-122"/>
                <a:sym typeface="+mn-ea"/>
              </a:rPr>
              <a:t>2:</a:t>
            </a:r>
            <a:r>
              <a:rPr lang="zh-CN" altLang="en-US" sz="2000" dirty="0" smtClean="0">
                <a:latin typeface="宋体" panose="02010600030101010101" pitchFamily="2" charset="-122"/>
                <a:ea typeface="宋体" panose="02010600030101010101" pitchFamily="2" charset="-122"/>
                <a:sym typeface="+mn-ea"/>
              </a:rPr>
              <a:t>仅</a:t>
            </a:r>
            <a:r>
              <a:rPr lang="en-US" altLang="zh-CN" sz="2000" dirty="0" smtClean="0">
                <a:latin typeface="宋体" panose="02010600030101010101" pitchFamily="2" charset="-122"/>
                <a:ea typeface="宋体" panose="02010600030101010101" pitchFamily="2" charset="-122"/>
                <a:sym typeface="+mn-ea"/>
              </a:rPr>
              <a:t>31</a:t>
            </a:r>
            <a:r>
              <a:rPr lang="zh-CN" altLang="en-US" sz="2000" dirty="0" smtClean="0">
                <a:latin typeface="宋体" panose="02010600030101010101" pitchFamily="2" charset="-122"/>
                <a:ea typeface="宋体" panose="02010600030101010101" pitchFamily="2" charset="-122"/>
                <a:sym typeface="+mn-ea"/>
              </a:rPr>
              <a:t>年的“阳江十八子”打败百年老品牌“王麻子”、“张小泉”</a:t>
            </a:r>
            <a:endParaRPr lang="en-US" altLang="zh-CN" sz="2000" dirty="0" smtClean="0">
              <a:latin typeface="宋体" panose="02010600030101010101" pitchFamily="2" charset="-122"/>
              <a:ea typeface="宋体" panose="02010600030101010101" pitchFamily="2" charset="-122"/>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2000" dirty="0" smtClean="0">
              <a:latin typeface="宋体" panose="02010600030101010101" pitchFamily="2" charset="-122"/>
              <a:ea typeface="宋体" panose="02010600030101010101" pitchFamily="2" charset="-122"/>
            </a:endParaRPr>
          </a:p>
          <a:p>
            <a:pPr marL="0" marR="0" lvl="0" indent="0" defTabSz="914400" rtl="0" eaLnBrk="1" fontAlgn="auto" latinLnBrk="0" hangingPunct="1">
              <a:lnSpc>
                <a:spcPct val="100000"/>
              </a:lnSpc>
              <a:spcBef>
                <a:spcPct val="0"/>
              </a:spcBef>
              <a:spcAft>
                <a:spcPts val="0"/>
              </a:spcAft>
              <a:buClrTx/>
              <a:buSzTx/>
              <a:buFontTx/>
              <a:buNone/>
              <a:defRPr/>
            </a:pPr>
            <a:r>
              <a:rPr lang="en-US" altLang="zh-CN" sz="3600" dirty="0" smtClean="0">
                <a:sym typeface="+mn-ea"/>
              </a:rPr>
              <a:t>        </a:t>
            </a:r>
            <a:endParaRPr lang="zh-CN" altLang="en-US" sz="3600" dirty="0"/>
          </a:p>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835924"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pic>
        <p:nvPicPr>
          <p:cNvPr id="20" name="图片 19" descr="u=1800258580,3654259644&amp;fm=21&amp;gp=0.jpg"/>
          <p:cNvPicPr>
            <a:picLocks noChangeAspect="1"/>
          </p:cNvPicPr>
          <p:nvPr/>
        </p:nvPicPr>
        <p:blipFill>
          <a:blip r:embed="rId1"/>
          <a:stretch>
            <a:fillRect/>
          </a:stretch>
        </p:blipFill>
        <p:spPr>
          <a:xfrm>
            <a:off x="2743823" y="3711896"/>
            <a:ext cx="4136810" cy="25287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1" end="11"/>
                                            </p:txEl>
                                          </p:spTgt>
                                        </p:tgtEl>
                                        <p:attrNameLst>
                                          <p:attrName>style.visibility</p:attrName>
                                        </p:attrNameLst>
                                      </p:cBhvr>
                                      <p:to>
                                        <p:strVal val="visible"/>
                                      </p:to>
                                    </p:set>
                                    <p:anim calcmode="lin" valueType="num">
                                      <p:cBhvr additive="base">
                                        <p:cTn id="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3" end="13"/>
                                            </p:txEl>
                                          </p:spTgt>
                                        </p:tgtEl>
                                        <p:attrNameLst>
                                          <p:attrName>style.visibility</p:attrName>
                                        </p:attrNameLst>
                                      </p:cBhvr>
                                      <p:to>
                                        <p:strVal val="visible"/>
                                      </p:to>
                                    </p:set>
                                    <p:anim calcmode="lin" valueType="num">
                                      <p:cBhvr additive="base">
                                        <p:cTn id="13"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66" y="1714488"/>
            <a:ext cx="8229600" cy="4525963"/>
          </a:xfrm>
        </p:spPr>
        <p:txBody>
          <a:bodyPr/>
          <a:lstStyle/>
          <a:p>
            <a:pPr>
              <a:buNone/>
            </a:pPr>
            <a:endParaRPr lang="en-US" altLang="zh-CN" b="1" dirty="0" smtClean="0">
              <a:latin typeface="黑体" panose="02010600030101010101" pitchFamily="2" charset="-122"/>
              <a:ea typeface="黑体" panose="02010600030101010101" pitchFamily="2" charset="-122"/>
            </a:endParaRPr>
          </a:p>
          <a:p>
            <a:pPr>
              <a:buNone/>
            </a:pPr>
            <a:endParaRPr lang="en-US" altLang="zh-CN" b="1" dirty="0" smtClean="0">
              <a:latin typeface="黑体" panose="02010600030101010101" pitchFamily="2" charset="-122"/>
              <a:ea typeface="黑体" panose="02010600030101010101" pitchFamily="2" charset="-122"/>
            </a:endParaRPr>
          </a:p>
          <a:p>
            <a:endParaRPr lang="en-US" altLang="zh-CN" b="1" dirty="0" smtClean="0">
              <a:latin typeface="黑体" panose="02010600030101010101" pitchFamily="2" charset="-122"/>
              <a:ea typeface="黑体" panose="02010600030101010101" pitchFamily="2" charset="-122"/>
            </a:endParaRPr>
          </a:p>
          <a:p>
            <a:pPr>
              <a:buNone/>
            </a:pPr>
            <a:endParaRPr lang="zh-CN" altLang="en-US" dirty="0"/>
          </a:p>
        </p:txBody>
      </p:sp>
      <p:sp>
        <p:nvSpPr>
          <p:cNvPr id="5" name="矩形 4"/>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标题 1"/>
          <p:cNvSpPr txBox="1"/>
          <p:nvPr/>
        </p:nvSpPr>
        <p:spPr>
          <a:xfrm>
            <a:off x="571500" y="500063"/>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rPr>
            </a:b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3600" b="1" i="0" u="none" strike="noStrike" kern="1200" cap="none" spc="0" normalizeH="0" baseline="0" noProof="0" dirty="0" smtClean="0">
              <a:ln>
                <a:noFill/>
              </a:ln>
              <a:solidFill>
                <a:schemeClr val="tx1">
                  <a:lumMod val="50000"/>
                  <a:lumOff val="50000"/>
                </a:schemeClr>
              </a:solidFill>
              <a:effectLst/>
              <a:uLnTx/>
              <a:uFillTx/>
              <a:latin typeface="Arial Unicode MS" pitchFamily="34" charset="-122"/>
              <a:ea typeface="Arial Unicode MS" pitchFamily="34" charset="-122"/>
              <a:cs typeface="Arial Unicode MS"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r>
              <a:rPr lang="zh-CN" altLang="en-US" sz="3600" spc="100" dirty="0" smtClean="0">
                <a:latin typeface="微软雅黑" pitchFamily="34" charset="-122"/>
                <a:ea typeface="微软雅黑" pitchFamily="34" charset="-122"/>
                <a:sym typeface="+mn-ea"/>
              </a:rPr>
              <a:t>1.</a:t>
            </a:r>
            <a:r>
              <a:rPr lang="en-US" altLang="zh-CN" sz="3600" spc="100" dirty="0" smtClean="0">
                <a:latin typeface="微软雅黑" pitchFamily="34" charset="-122"/>
                <a:ea typeface="微软雅黑" pitchFamily="34" charset="-122"/>
                <a:sym typeface="+mn-ea"/>
              </a:rPr>
              <a:t>2</a:t>
            </a:r>
            <a:r>
              <a:rPr lang="zh-CN" altLang="en-US" sz="3600" spc="100" dirty="0" smtClean="0">
                <a:latin typeface="微软雅黑" pitchFamily="34" charset="-122"/>
                <a:ea typeface="微软雅黑" pitchFamily="34" charset="-122"/>
                <a:sym typeface="+mn-ea"/>
              </a:rPr>
              <a:t>  专利保护的意义</a:t>
            </a:r>
            <a:endParaRPr lang="zh-CN" altLang="en-US" sz="3600" spc="100" dirty="0" smtClean="0">
              <a:latin typeface="微软雅黑" pitchFamily="34" charset="-122"/>
              <a:ea typeface="微软雅黑" pitchFamily="34" charset="-122"/>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2000" dirty="0" smtClean="0"/>
          </a:p>
          <a:p>
            <a:pPr marL="0" marR="0" lvl="0" indent="0" defTabSz="914400" rtl="0" eaLnBrk="1" fontAlgn="auto" latinLnBrk="0" hangingPunct="1">
              <a:lnSpc>
                <a:spcPct val="100000"/>
              </a:lnSpc>
              <a:spcBef>
                <a:spcPct val="0"/>
              </a:spcBef>
              <a:spcAft>
                <a:spcPts val="0"/>
              </a:spcAft>
              <a:buClrTx/>
              <a:buSzTx/>
              <a:buFontTx/>
              <a:buNone/>
              <a:defRPr/>
            </a:pPr>
            <a:r>
              <a:rPr lang="zh-CN" altLang="en-US" sz="2000" dirty="0" smtClean="0">
                <a:sym typeface="+mn-ea"/>
              </a:rPr>
              <a:t>    </a:t>
            </a:r>
            <a:r>
              <a:rPr lang="zh-CN" altLang="en-US" sz="2800" dirty="0" smtClean="0">
                <a:sym typeface="+mn-ea"/>
              </a:rPr>
              <a:t>增加无形资产</a:t>
            </a:r>
            <a:endParaRPr lang="zh-CN" altLang="en-US" sz="2800" dirty="0" smtClean="0">
              <a:sym typeface="+mn-ea"/>
            </a:endParaRPr>
          </a:p>
          <a:p>
            <a:pPr marL="0" marR="0" lvl="0" indent="0" defTabSz="914400" rtl="0" eaLnBrk="1" fontAlgn="auto" latinLnBrk="0" hangingPunct="1">
              <a:lnSpc>
                <a:spcPct val="100000"/>
              </a:lnSpc>
              <a:spcBef>
                <a:spcPct val="0"/>
              </a:spcBef>
              <a:spcAft>
                <a:spcPts val="0"/>
              </a:spcAft>
              <a:buClrTx/>
              <a:buSzTx/>
              <a:buFontTx/>
              <a:buNone/>
              <a:defRPr/>
            </a:pPr>
            <a:r>
              <a:rPr lang="zh-CN" altLang="en-US" sz="2800" dirty="0" smtClean="0">
                <a:sym typeface="+mn-ea"/>
              </a:rPr>
              <a:t>   </a:t>
            </a:r>
            <a:endParaRPr lang="zh-CN" altLang="en-US" sz="2800" dirty="0" smtClean="0">
              <a:sym typeface="+mn-ea"/>
            </a:endParaRPr>
          </a:p>
          <a:p>
            <a:pPr marL="0" marR="0" lvl="0" indent="0" defTabSz="914400" rtl="0" eaLnBrk="1" fontAlgn="auto" latinLnBrk="0" hangingPunct="1">
              <a:lnSpc>
                <a:spcPct val="100000"/>
              </a:lnSpc>
              <a:spcBef>
                <a:spcPct val="0"/>
              </a:spcBef>
              <a:spcAft>
                <a:spcPts val="0"/>
              </a:spcAft>
              <a:buClrTx/>
              <a:buSzTx/>
              <a:buFontTx/>
              <a:buNone/>
              <a:defRPr/>
            </a:pPr>
            <a:r>
              <a:rPr lang="zh-CN" altLang="en-US" sz="2000" dirty="0" smtClean="0">
                <a:sym typeface="+mn-ea"/>
              </a:rPr>
              <a:t>    案例</a:t>
            </a:r>
            <a:r>
              <a:rPr lang="en-US" altLang="zh-CN" sz="2000" dirty="0" smtClean="0">
                <a:sym typeface="+mn-ea"/>
              </a:rPr>
              <a:t>1</a:t>
            </a:r>
            <a:r>
              <a:rPr lang="zh-CN" altLang="en-US" sz="2000" dirty="0" smtClean="0">
                <a:sym typeface="+mn-ea"/>
              </a:rPr>
              <a:t>：</a:t>
            </a:r>
            <a:r>
              <a:rPr lang="en-US" altLang="zh-CN" sz="2000" dirty="0" smtClean="0">
                <a:sym typeface="+mn-ea"/>
              </a:rPr>
              <a:t>IBM</a:t>
            </a:r>
            <a:r>
              <a:rPr lang="zh-CN" altLang="en-US" sz="2000" dirty="0" smtClean="0">
                <a:sym typeface="+mn-ea"/>
              </a:rPr>
              <a:t>公司</a:t>
            </a:r>
            <a:r>
              <a:rPr lang="en-US" altLang="zh-CN" sz="2000" dirty="0" smtClean="0">
                <a:sym typeface="+mn-ea"/>
              </a:rPr>
              <a:t>1</a:t>
            </a:r>
            <a:r>
              <a:rPr lang="zh-CN" altLang="en-US" sz="2000" dirty="0" smtClean="0">
                <a:sym typeface="+mn-ea"/>
              </a:rPr>
              <a:t>年专利许可费高达</a:t>
            </a:r>
            <a:r>
              <a:rPr lang="en-US" altLang="zh-CN" sz="2000" dirty="0" smtClean="0">
                <a:sym typeface="+mn-ea"/>
              </a:rPr>
              <a:t>17</a:t>
            </a:r>
            <a:r>
              <a:rPr lang="zh-CN" altLang="en-US" sz="2000" dirty="0" smtClean="0">
                <a:sym typeface="+mn-ea"/>
              </a:rPr>
              <a:t>亿美元</a:t>
            </a:r>
            <a:endParaRPr lang="en-US" altLang="zh-CN" sz="2000" dirty="0" smtClean="0"/>
          </a:p>
          <a:p>
            <a:pPr marL="0" marR="0" lvl="0" indent="0" defTabSz="914400" rtl="0" eaLnBrk="1" fontAlgn="auto" latinLnBrk="0" hangingPunct="1">
              <a:lnSpc>
                <a:spcPct val="100000"/>
              </a:lnSpc>
              <a:spcBef>
                <a:spcPct val="0"/>
              </a:spcBef>
              <a:spcAft>
                <a:spcPts val="0"/>
              </a:spcAft>
              <a:buClrTx/>
              <a:buSzTx/>
              <a:buFontTx/>
              <a:buNone/>
              <a:defRPr/>
            </a:pPr>
            <a:endParaRPr lang="en-US" altLang="zh-CN" sz="2000" dirty="0" smtClean="0"/>
          </a:p>
          <a:p>
            <a:pPr marL="0" marR="0" lvl="0" indent="0" defTabSz="914400" rtl="0" eaLnBrk="1" fontAlgn="auto" latinLnBrk="0" hangingPunct="1">
              <a:lnSpc>
                <a:spcPct val="100000"/>
              </a:lnSpc>
              <a:spcBef>
                <a:spcPct val="0"/>
              </a:spcBef>
              <a:spcAft>
                <a:spcPts val="0"/>
              </a:spcAft>
              <a:buClrTx/>
              <a:buSzTx/>
              <a:buFontTx/>
              <a:buNone/>
              <a:defRPr/>
            </a:pPr>
            <a:r>
              <a:rPr lang="en-US" altLang="zh-CN" sz="2000" dirty="0" smtClean="0">
                <a:sym typeface="+mn-ea"/>
              </a:rPr>
              <a:t>    </a:t>
            </a:r>
            <a:r>
              <a:rPr lang="zh-CN" altLang="en-US" sz="2000" dirty="0" smtClean="0">
                <a:sym typeface="+mn-ea"/>
              </a:rPr>
              <a:t>案例</a:t>
            </a:r>
            <a:r>
              <a:rPr lang="en-US" altLang="zh-CN" sz="2000" dirty="0" smtClean="0">
                <a:sym typeface="+mn-ea"/>
              </a:rPr>
              <a:t>2</a:t>
            </a:r>
            <a:r>
              <a:rPr lang="zh-CN" altLang="en-US" sz="2000" dirty="0" smtClean="0">
                <a:sym typeface="+mn-ea"/>
              </a:rPr>
              <a:t>：美国高通成为“知识产权专卖店”</a:t>
            </a:r>
            <a:endParaRPr lang="en-US" altLang="zh-CN" sz="2000" dirty="0" smtClean="0"/>
          </a:p>
          <a:p>
            <a:pPr marL="0" marR="0" lvl="0" indent="0" defTabSz="914400" rtl="0" eaLnBrk="1" fontAlgn="auto" latinLnBrk="0" hangingPunct="1">
              <a:lnSpc>
                <a:spcPct val="100000"/>
              </a:lnSpc>
              <a:spcBef>
                <a:spcPct val="0"/>
              </a:spcBef>
              <a:spcAft>
                <a:spcPts val="0"/>
              </a:spcAft>
              <a:buClrTx/>
              <a:buSzTx/>
              <a:buFontTx/>
              <a:buNone/>
              <a:defRPr/>
            </a:pPr>
            <a:endParaRPr lang="en-US" altLang="zh-CN" sz="2000" dirty="0" smtClean="0">
              <a:latin typeface="宋体" panose="02010600030101010101" pitchFamily="2" charset="-122"/>
              <a:ea typeface="宋体" panose="02010600030101010101" pitchFamily="2" charset="-122"/>
            </a:endParaRPr>
          </a:p>
          <a:p>
            <a:pPr marL="0" marR="0" lvl="0" indent="0" defTabSz="914400" rtl="0" eaLnBrk="1" fontAlgn="auto" latinLnBrk="0" hangingPunct="1">
              <a:lnSpc>
                <a:spcPct val="100000"/>
              </a:lnSpc>
              <a:spcBef>
                <a:spcPct val="0"/>
              </a:spcBef>
              <a:spcAft>
                <a:spcPts val="0"/>
              </a:spcAft>
              <a:buClrTx/>
              <a:buSzTx/>
              <a:buFontTx/>
              <a:buNone/>
              <a:defRPr/>
            </a:pPr>
            <a:r>
              <a:rPr lang="en-US" altLang="zh-CN" sz="3600" dirty="0" smtClean="0">
                <a:sym typeface="+mn-ea"/>
              </a:rPr>
              <a:t>        </a:t>
            </a:r>
            <a:endParaRPr lang="zh-CN" altLang="en-US" sz="3600" dirty="0"/>
          </a:p>
          <a:p>
            <a:pPr marL="0" marR="0" lvl="0" indent="0" defTabSz="914400" rtl="0" eaLnBrk="1" fontAlgn="auto" latinLnBrk="0" hangingPunct="1">
              <a:lnSpc>
                <a:spcPct val="100000"/>
              </a:lnSpc>
              <a:spcBef>
                <a:spcPct val="0"/>
              </a:spcBef>
              <a:spcAft>
                <a:spcPts val="0"/>
              </a:spcAft>
              <a:buClrTx/>
              <a:buSzTx/>
              <a:buFontTx/>
              <a:buNone/>
              <a:defRPr/>
            </a:pPr>
            <a:endParaRPr lang="zh-CN" altLang="en-US" sz="3600" spc="100" dirty="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9" name="直接连接符 18"/>
          <p:cNvCxnSpPr/>
          <p:nvPr/>
        </p:nvCxnSpPr>
        <p:spPr>
          <a:xfrm>
            <a:off x="428596" y="6357958"/>
            <a:ext cx="8072494" cy="1588"/>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1968639" y="3407023"/>
            <a:ext cx="309880" cy="645160"/>
          </a:xfrm>
          <a:prstGeom prst="rect">
            <a:avLst/>
          </a:prstGeom>
          <a:noFill/>
        </p:spPr>
        <p:txBody>
          <a:bodyPr wrap="none" rtlCol="0">
            <a:spAutoFit/>
          </a:bodyPr>
          <a:lstStyle/>
          <a:p>
            <a:pPr algn="l"/>
            <a:endParaRPr lang="en-US" altLang="zh-CN" b="1" dirty="0" smtClean="0">
              <a:solidFill>
                <a:schemeClr val="bg1"/>
              </a:solidFill>
              <a:latin typeface="黑体" panose="02010600030101010101" pitchFamily="2" charset="-122"/>
              <a:ea typeface="黑体" panose="02010600030101010101" pitchFamily="2" charset="-122"/>
            </a:endParaRPr>
          </a:p>
          <a:p>
            <a:endParaRPr lang="zh-CN" altLang="en-US" dirty="0"/>
          </a:p>
        </p:txBody>
      </p:sp>
      <p:pic>
        <p:nvPicPr>
          <p:cNvPr id="10" name="图片 9" descr="u=3521455065,652998841&amp;fm=21&amp;gp=0.jpg"/>
          <p:cNvPicPr>
            <a:picLocks noChangeAspect="1"/>
          </p:cNvPicPr>
          <p:nvPr/>
        </p:nvPicPr>
        <p:blipFill>
          <a:blip r:embed="rId1"/>
          <a:stretch>
            <a:fillRect/>
          </a:stretch>
        </p:blipFill>
        <p:spPr>
          <a:xfrm>
            <a:off x="2705735" y="3972560"/>
            <a:ext cx="3147695" cy="22853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1" end="11"/>
                                            </p:txEl>
                                          </p:spTgt>
                                        </p:tgtEl>
                                        <p:attrNameLst>
                                          <p:attrName>style.visibility</p:attrName>
                                        </p:attrNameLst>
                                      </p:cBhvr>
                                      <p:to>
                                        <p:strVal val="visible"/>
                                      </p:to>
                                    </p:set>
                                    <p:anim calcmode="lin" valueType="num">
                                      <p:cBhvr additive="base">
                                        <p:cTn id="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3" end="13"/>
                                            </p:txEl>
                                          </p:spTgt>
                                        </p:tgtEl>
                                        <p:attrNameLst>
                                          <p:attrName>style.visibility</p:attrName>
                                        </p:attrNameLst>
                                      </p:cBhvr>
                                      <p:to>
                                        <p:strVal val="visible"/>
                                      </p:to>
                                    </p:set>
                                    <p:anim calcmode="lin" valueType="num">
                                      <p:cBhvr additive="base">
                                        <p:cTn id="13"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br>
              <a:rPr lang="zh-CN" altLang="en-US" sz="4000" spc="100" dirty="0" smtClean="0">
                <a:latin typeface="微软雅黑" pitchFamily="34" charset="-122"/>
                <a:ea typeface="微软雅黑" pitchFamily="34" charset="-122"/>
                <a:sym typeface="+mn-ea"/>
              </a:rPr>
            </a:br>
            <a:r>
              <a:rPr lang="zh-CN" altLang="en-US" sz="4000" spc="100" dirty="0" smtClean="0">
                <a:latin typeface="微软雅黑" pitchFamily="34" charset="-122"/>
                <a:ea typeface="微软雅黑" pitchFamily="34" charset="-122"/>
                <a:sym typeface="+mn-ea"/>
              </a:rPr>
              <a:t>1.</a:t>
            </a:r>
            <a:r>
              <a:rPr lang="en-US" altLang="zh-CN" sz="4000" spc="100" dirty="0" smtClean="0">
                <a:latin typeface="微软雅黑" pitchFamily="34" charset="-122"/>
                <a:ea typeface="微软雅黑" pitchFamily="34" charset="-122"/>
                <a:sym typeface="+mn-ea"/>
              </a:rPr>
              <a:t>2</a:t>
            </a:r>
            <a:r>
              <a:rPr lang="zh-CN" altLang="en-US" sz="4000" spc="100" dirty="0" smtClean="0">
                <a:latin typeface="微软雅黑" pitchFamily="34" charset="-122"/>
                <a:ea typeface="微软雅黑" pitchFamily="34" charset="-122"/>
                <a:sym typeface="+mn-ea"/>
              </a:rPr>
              <a:t>  专利保护的意义</a:t>
            </a:r>
            <a:br>
              <a:rPr lang="en-US" altLang="zh-CN" sz="4000" dirty="0" smtClean="0">
                <a:latin typeface="微软雅黑" pitchFamily="34" charset="-122"/>
                <a:ea typeface="微软雅黑" pitchFamily="34" charset="-122"/>
              </a:rPr>
            </a:br>
            <a:endParaRPr lang="zh-CN" altLang="en-US" sz="4000" dirty="0">
              <a:latin typeface="微软雅黑" pitchFamily="34" charset="-122"/>
              <a:ea typeface="微软雅黑" pitchFamily="34" charset="-122"/>
            </a:endParaRPr>
          </a:p>
        </p:txBody>
      </p:sp>
      <p:sp>
        <p:nvSpPr>
          <p:cNvPr id="4" name="矩形 3"/>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矩形 4"/>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TextBox 23"/>
          <p:cNvSpPr txBox="1"/>
          <p:nvPr/>
        </p:nvSpPr>
        <p:spPr>
          <a:xfrm>
            <a:off x="642910" y="1500174"/>
            <a:ext cx="7958688" cy="5078313"/>
          </a:xfrm>
          <a:prstGeom prst="rect">
            <a:avLst/>
          </a:prstGeom>
          <a:noFill/>
        </p:spPr>
        <p:txBody>
          <a:bodyPr wrap="square" rtlCol="0">
            <a:spAutoFit/>
          </a:bodyPr>
          <a:lstStyle/>
          <a:p>
            <a:pPr>
              <a:lnSpc>
                <a:spcPct val="150000"/>
              </a:lnSpc>
            </a:pPr>
            <a:r>
              <a:rPr lang="en-US" altLang="zh-CN" sz="2400" dirty="0" smtClean="0">
                <a:ea typeface="微软雅黑"/>
              </a:rPr>
              <a:t>    </a:t>
            </a:r>
            <a:endParaRPr lang="en-US" altLang="zh-CN" sz="2400" dirty="0" smtClean="0">
              <a:ea typeface="微软雅黑"/>
            </a:endParaRPr>
          </a:p>
          <a:p>
            <a:pPr>
              <a:lnSpc>
                <a:spcPct val="150000"/>
              </a:lnSpc>
            </a:pPr>
            <a:endParaRPr lang="en-US" altLang="zh-CN" sz="2400" dirty="0" smtClean="0">
              <a:ea typeface="微软雅黑"/>
            </a:endParaRPr>
          </a:p>
          <a:p>
            <a:pPr>
              <a:lnSpc>
                <a:spcPct val="150000"/>
              </a:lnSpc>
            </a:pPr>
            <a:r>
              <a:rPr lang="en-US" altLang="zh-CN" sz="2400" dirty="0" smtClean="0">
                <a:ea typeface="微软雅黑"/>
              </a:rPr>
              <a:t>     </a:t>
            </a:r>
            <a:endParaRPr lang="en-US" altLang="zh-CN" sz="2400" dirty="0" smtClean="0">
              <a:ea typeface="微软雅黑"/>
            </a:endParaRPr>
          </a:p>
          <a:p>
            <a:pPr>
              <a:lnSpc>
                <a:spcPct val="150000"/>
              </a:lnSpc>
            </a:pPr>
            <a:endParaRPr lang="en-US" altLang="zh-CN" sz="2400" dirty="0" smtClean="0">
              <a:solidFill>
                <a:srgbClr val="FF0000"/>
              </a:solidFill>
              <a:ea typeface="微软雅黑"/>
            </a:endParaRPr>
          </a:p>
          <a:p>
            <a:pPr>
              <a:lnSpc>
                <a:spcPct val="150000"/>
              </a:lnSpc>
            </a:pPr>
            <a:endParaRPr lang="en-US" altLang="zh-CN" sz="2400" dirty="0" smtClean="0">
              <a:solidFill>
                <a:srgbClr val="FF0000"/>
              </a:solidFill>
              <a:ea typeface="微软雅黑"/>
            </a:endParaRPr>
          </a:p>
          <a:p>
            <a:pPr>
              <a:lnSpc>
                <a:spcPct val="150000"/>
              </a:lnSpc>
            </a:pPr>
            <a:endParaRPr lang="en-US" altLang="zh-CN" sz="2400" dirty="0" smtClean="0">
              <a:solidFill>
                <a:srgbClr val="FF0000"/>
              </a:solidFill>
              <a:ea typeface="微软雅黑"/>
            </a:endParaRPr>
          </a:p>
          <a:p>
            <a:pPr>
              <a:lnSpc>
                <a:spcPct val="150000"/>
              </a:lnSpc>
            </a:pPr>
            <a:endParaRPr lang="en-US" altLang="zh-CN" sz="2400" dirty="0" smtClean="0">
              <a:solidFill>
                <a:srgbClr val="FF0000"/>
              </a:solidFill>
              <a:ea typeface="微软雅黑"/>
            </a:endParaRPr>
          </a:p>
          <a:p>
            <a:pPr>
              <a:lnSpc>
                <a:spcPct val="150000"/>
              </a:lnSpc>
            </a:pPr>
            <a:endParaRPr lang="en-US" altLang="zh-CN" sz="2400" dirty="0" smtClean="0">
              <a:solidFill>
                <a:srgbClr val="FF0000"/>
              </a:solidFill>
              <a:ea typeface="微软雅黑"/>
            </a:endParaRPr>
          </a:p>
          <a:p>
            <a:pPr>
              <a:lnSpc>
                <a:spcPct val="150000"/>
              </a:lnSpc>
            </a:pPr>
            <a:endParaRPr lang="en-US" altLang="zh-CN" sz="2400" dirty="0" smtClean="0">
              <a:solidFill>
                <a:srgbClr val="FF0000"/>
              </a:solidFill>
              <a:ea typeface="微软雅黑"/>
            </a:endParaRPr>
          </a:p>
        </p:txBody>
      </p:sp>
      <p:sp>
        <p:nvSpPr>
          <p:cNvPr id="11" name="TextBox 10"/>
          <p:cNvSpPr txBox="1"/>
          <p:nvPr/>
        </p:nvSpPr>
        <p:spPr>
          <a:xfrm>
            <a:off x="928662" y="1785926"/>
            <a:ext cx="7358114" cy="369332"/>
          </a:xfrm>
          <a:prstGeom prst="rect">
            <a:avLst/>
          </a:prstGeom>
          <a:noFill/>
        </p:spPr>
        <p:txBody>
          <a:bodyPr wrap="square" rtlCol="0">
            <a:spAutoFit/>
          </a:bodyPr>
          <a:lstStyle/>
          <a:p>
            <a:endParaRPr lang="zh-CN" altLang="en-US" dirty="0"/>
          </a:p>
        </p:txBody>
      </p:sp>
      <p:sp>
        <p:nvSpPr>
          <p:cNvPr id="18" name="TextBox 17"/>
          <p:cNvSpPr txBox="1"/>
          <p:nvPr/>
        </p:nvSpPr>
        <p:spPr>
          <a:xfrm>
            <a:off x="571790" y="1499856"/>
            <a:ext cx="7572428" cy="2306955"/>
          </a:xfrm>
          <a:prstGeom prst="rect">
            <a:avLst/>
          </a:prstGeom>
          <a:noFill/>
        </p:spPr>
        <p:txBody>
          <a:bodyPr wrap="square" rtlCol="0">
            <a:spAutoFit/>
          </a:bodyPr>
          <a:lstStyle/>
          <a:p>
            <a:r>
              <a:rPr lang="en-US" altLang="zh-CN" sz="2800" b="1" dirty="0" smtClean="0"/>
              <a:t>   </a:t>
            </a:r>
            <a:r>
              <a:rPr lang="zh-CN" altLang="en-US" sz="2800" dirty="0" smtClean="0"/>
              <a:t>保护自身产品</a:t>
            </a:r>
            <a:endParaRPr lang="zh-CN" altLang="en-US" sz="2800" dirty="0" smtClean="0"/>
          </a:p>
          <a:p>
            <a:endParaRPr lang="en-US" altLang="zh-CN" dirty="0" smtClean="0"/>
          </a:p>
          <a:p>
            <a:r>
              <a:rPr lang="zh-CN" altLang="en-US" dirty="0" smtClean="0"/>
              <a:t>    </a:t>
            </a:r>
            <a:r>
              <a:rPr lang="zh-CN" altLang="en-US" sz="2000" dirty="0" smtClean="0"/>
              <a:t>案例</a:t>
            </a:r>
            <a:r>
              <a:rPr lang="en-US" altLang="zh-CN" sz="2000" dirty="0" smtClean="0"/>
              <a:t>1</a:t>
            </a:r>
            <a:r>
              <a:rPr lang="zh-CN" altLang="en-US" sz="2000" dirty="0" smtClean="0"/>
              <a:t>：花钱买自己的技术</a:t>
            </a:r>
            <a:endParaRPr lang="en-US" altLang="zh-CN" sz="2000" dirty="0" smtClean="0"/>
          </a:p>
          <a:p>
            <a:endParaRPr lang="en-US" altLang="zh-CN" sz="2000" dirty="0" smtClean="0"/>
          </a:p>
          <a:p>
            <a:r>
              <a:rPr lang="en-US" altLang="zh-CN" sz="2000" dirty="0" smtClean="0"/>
              <a:t>    </a:t>
            </a:r>
            <a:r>
              <a:rPr lang="zh-CN" altLang="en-US" sz="2000" dirty="0" smtClean="0"/>
              <a:t>案例</a:t>
            </a:r>
            <a:r>
              <a:rPr lang="en-US" altLang="zh-CN" sz="2000" dirty="0" smtClean="0"/>
              <a:t>2:</a:t>
            </a:r>
            <a:r>
              <a:rPr lang="zh-CN" altLang="en-US" sz="2000" dirty="0" smtClean="0"/>
              <a:t>“新疆</a:t>
            </a:r>
            <a:r>
              <a:rPr lang="en-US" altLang="zh-CN" sz="2000" dirty="0" smtClean="0"/>
              <a:t>2</a:t>
            </a:r>
            <a:r>
              <a:rPr lang="zh-CN" altLang="en-US" sz="2000" dirty="0" smtClean="0"/>
              <a:t>号”被大量克隆</a:t>
            </a:r>
            <a:endParaRPr lang="en-US" altLang="zh-CN" sz="2000" dirty="0" smtClean="0"/>
          </a:p>
          <a:p>
            <a:endParaRPr lang="en-US" altLang="zh-CN" sz="2000" dirty="0" smtClean="0"/>
          </a:p>
          <a:p>
            <a:r>
              <a:rPr lang="en-US" altLang="zh-CN" dirty="0" smtClean="0"/>
              <a:t>       </a:t>
            </a:r>
            <a:endParaRPr lang="zh-CN" altLang="en-US" dirty="0"/>
          </a:p>
        </p:txBody>
      </p:sp>
      <p:pic>
        <p:nvPicPr>
          <p:cNvPr id="12" name="图片 11" descr="u=3433303775,2221025960&amp;fm=21&amp;gp=0.jpg"/>
          <p:cNvPicPr>
            <a:picLocks noChangeAspect="1"/>
          </p:cNvPicPr>
          <p:nvPr/>
        </p:nvPicPr>
        <p:blipFill>
          <a:blip r:embed="rId1"/>
          <a:stretch>
            <a:fillRect/>
          </a:stretch>
        </p:blipFill>
        <p:spPr>
          <a:xfrm>
            <a:off x="2857488" y="3129664"/>
            <a:ext cx="3929090" cy="34745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anim calcmode="lin" valueType="num">
                                      <p:cBhvr additive="base">
                                        <p:cTn id="7"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4" end="4"/>
                                            </p:txEl>
                                          </p:spTgt>
                                        </p:tgtEl>
                                        <p:attrNameLst>
                                          <p:attrName>style.visibility</p:attrName>
                                        </p:attrNameLst>
                                      </p:cBhvr>
                                      <p:to>
                                        <p:strVal val="visible"/>
                                      </p:to>
                                    </p:set>
                                    <p:anim calcmode="lin" valueType="num">
                                      <p:cBhvr additive="base">
                                        <p:cTn id="13"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br>
              <a:rPr lang="en-US" altLang="zh-CN" sz="3600" dirty="0" smtClean="0">
                <a:solidFill>
                  <a:schemeClr val="bg1">
                    <a:lumMod val="50000"/>
                  </a:schemeClr>
                </a:solidFill>
                <a:latin typeface="Arial Unicode MS" pitchFamily="34" charset="-122"/>
                <a:ea typeface="Arial Unicode MS" pitchFamily="34" charset="-122"/>
                <a:cs typeface="Arial Unicode MS" pitchFamily="34" charset="-122"/>
              </a:rPr>
            </a:br>
            <a:r>
              <a:rPr lang="zh-CN" altLang="en-US" sz="4000" spc="100" dirty="0" smtClean="0">
                <a:latin typeface="微软雅黑" pitchFamily="34" charset="-122"/>
                <a:ea typeface="微软雅黑" pitchFamily="34" charset="-122"/>
                <a:sym typeface="+mn-ea"/>
              </a:rPr>
              <a:t>1.</a:t>
            </a:r>
            <a:r>
              <a:rPr lang="en-US" altLang="zh-CN" sz="4000" spc="100" dirty="0" smtClean="0">
                <a:latin typeface="微软雅黑" pitchFamily="34" charset="-122"/>
                <a:ea typeface="微软雅黑" pitchFamily="34" charset="-122"/>
                <a:sym typeface="+mn-ea"/>
              </a:rPr>
              <a:t>2</a:t>
            </a:r>
            <a:r>
              <a:rPr lang="zh-CN" altLang="en-US" sz="4000" spc="100" dirty="0" smtClean="0">
                <a:latin typeface="微软雅黑" pitchFamily="34" charset="-122"/>
                <a:ea typeface="微软雅黑" pitchFamily="34" charset="-122"/>
                <a:sym typeface="+mn-ea"/>
              </a:rPr>
              <a:t>  专利保护的意义</a:t>
            </a:r>
            <a:br>
              <a:rPr lang="en-US" altLang="zh-CN" sz="4000" dirty="0" smtClean="0">
                <a:latin typeface="微软雅黑" pitchFamily="34" charset="-122"/>
                <a:ea typeface="微软雅黑" pitchFamily="34" charset="-122"/>
              </a:rPr>
            </a:br>
            <a:endParaRPr lang="zh-CN" altLang="en-US" sz="4000" dirty="0">
              <a:latin typeface="微软雅黑" pitchFamily="34" charset="-122"/>
              <a:ea typeface="微软雅黑" pitchFamily="34" charset="-122"/>
            </a:endParaRPr>
          </a:p>
        </p:txBody>
      </p:sp>
      <p:sp>
        <p:nvSpPr>
          <p:cNvPr id="4" name="矩形 3"/>
          <p:cNvSpPr/>
          <p:nvPr/>
        </p:nvSpPr>
        <p:spPr>
          <a:xfrm>
            <a:off x="571472" y="428604"/>
            <a:ext cx="2286016" cy="71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矩形 4"/>
          <p:cNvSpPr/>
          <p:nvPr/>
        </p:nvSpPr>
        <p:spPr>
          <a:xfrm>
            <a:off x="5786446" y="428604"/>
            <a:ext cx="228601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71802" y="428604"/>
            <a:ext cx="2286016"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TextBox 23"/>
          <p:cNvSpPr txBox="1"/>
          <p:nvPr/>
        </p:nvSpPr>
        <p:spPr>
          <a:xfrm>
            <a:off x="642910" y="1500174"/>
            <a:ext cx="7958688" cy="5078313"/>
          </a:xfrm>
          <a:prstGeom prst="rect">
            <a:avLst/>
          </a:prstGeom>
          <a:noFill/>
        </p:spPr>
        <p:txBody>
          <a:bodyPr wrap="square" rtlCol="0">
            <a:spAutoFit/>
          </a:bodyPr>
          <a:lstStyle/>
          <a:p>
            <a:pPr>
              <a:lnSpc>
                <a:spcPct val="150000"/>
              </a:lnSpc>
            </a:pPr>
            <a:r>
              <a:rPr lang="en-US" altLang="zh-CN" sz="2400" dirty="0" smtClean="0">
                <a:ea typeface="微软雅黑"/>
              </a:rPr>
              <a:t>    </a:t>
            </a:r>
            <a:endParaRPr lang="en-US" altLang="zh-CN" sz="2400" dirty="0" smtClean="0">
              <a:ea typeface="微软雅黑"/>
            </a:endParaRPr>
          </a:p>
          <a:p>
            <a:pPr>
              <a:lnSpc>
                <a:spcPct val="150000"/>
              </a:lnSpc>
            </a:pPr>
            <a:endParaRPr lang="en-US" altLang="zh-CN" sz="2400" dirty="0" smtClean="0">
              <a:ea typeface="微软雅黑"/>
            </a:endParaRPr>
          </a:p>
          <a:p>
            <a:pPr>
              <a:lnSpc>
                <a:spcPct val="150000"/>
              </a:lnSpc>
            </a:pPr>
            <a:r>
              <a:rPr lang="en-US" altLang="zh-CN" sz="2400" dirty="0" smtClean="0">
                <a:ea typeface="微软雅黑"/>
              </a:rPr>
              <a:t>     </a:t>
            </a:r>
            <a:endParaRPr lang="en-US" altLang="zh-CN" sz="2400" dirty="0" smtClean="0">
              <a:ea typeface="微软雅黑"/>
            </a:endParaRPr>
          </a:p>
          <a:p>
            <a:pPr>
              <a:lnSpc>
                <a:spcPct val="150000"/>
              </a:lnSpc>
            </a:pPr>
            <a:endParaRPr lang="en-US" altLang="zh-CN" sz="2400" dirty="0" smtClean="0">
              <a:solidFill>
                <a:srgbClr val="FF0000"/>
              </a:solidFill>
              <a:ea typeface="微软雅黑"/>
            </a:endParaRPr>
          </a:p>
          <a:p>
            <a:pPr>
              <a:lnSpc>
                <a:spcPct val="150000"/>
              </a:lnSpc>
            </a:pPr>
            <a:endParaRPr lang="en-US" altLang="zh-CN" sz="2400" dirty="0" smtClean="0">
              <a:solidFill>
                <a:srgbClr val="FF0000"/>
              </a:solidFill>
              <a:ea typeface="微软雅黑"/>
            </a:endParaRPr>
          </a:p>
          <a:p>
            <a:pPr>
              <a:lnSpc>
                <a:spcPct val="150000"/>
              </a:lnSpc>
            </a:pPr>
            <a:endParaRPr lang="en-US" altLang="zh-CN" sz="2400" dirty="0" smtClean="0">
              <a:solidFill>
                <a:srgbClr val="FF0000"/>
              </a:solidFill>
              <a:ea typeface="微软雅黑"/>
            </a:endParaRPr>
          </a:p>
          <a:p>
            <a:pPr>
              <a:lnSpc>
                <a:spcPct val="150000"/>
              </a:lnSpc>
            </a:pPr>
            <a:endParaRPr lang="en-US" altLang="zh-CN" sz="2400" dirty="0" smtClean="0">
              <a:solidFill>
                <a:srgbClr val="FF0000"/>
              </a:solidFill>
              <a:ea typeface="微软雅黑"/>
            </a:endParaRPr>
          </a:p>
          <a:p>
            <a:pPr>
              <a:lnSpc>
                <a:spcPct val="150000"/>
              </a:lnSpc>
            </a:pPr>
            <a:endParaRPr lang="en-US" altLang="zh-CN" sz="2400" dirty="0" smtClean="0">
              <a:solidFill>
                <a:srgbClr val="FF0000"/>
              </a:solidFill>
              <a:ea typeface="微软雅黑"/>
            </a:endParaRPr>
          </a:p>
          <a:p>
            <a:pPr>
              <a:lnSpc>
                <a:spcPct val="150000"/>
              </a:lnSpc>
            </a:pPr>
            <a:endParaRPr lang="en-US" altLang="zh-CN" sz="2400" dirty="0" smtClean="0">
              <a:solidFill>
                <a:srgbClr val="FF0000"/>
              </a:solidFill>
              <a:ea typeface="微软雅黑"/>
            </a:endParaRPr>
          </a:p>
        </p:txBody>
      </p:sp>
      <p:sp>
        <p:nvSpPr>
          <p:cNvPr id="11" name="TextBox 10"/>
          <p:cNvSpPr txBox="1"/>
          <p:nvPr/>
        </p:nvSpPr>
        <p:spPr>
          <a:xfrm>
            <a:off x="928662" y="1785926"/>
            <a:ext cx="7358114" cy="369332"/>
          </a:xfrm>
          <a:prstGeom prst="rect">
            <a:avLst/>
          </a:prstGeom>
          <a:noFill/>
        </p:spPr>
        <p:txBody>
          <a:bodyPr wrap="square" rtlCol="0">
            <a:spAutoFit/>
          </a:bodyPr>
          <a:lstStyle/>
          <a:p>
            <a:endParaRPr lang="zh-CN" altLang="en-US" dirty="0"/>
          </a:p>
        </p:txBody>
      </p:sp>
      <p:sp>
        <p:nvSpPr>
          <p:cNvPr id="18" name="TextBox 17"/>
          <p:cNvSpPr txBox="1"/>
          <p:nvPr/>
        </p:nvSpPr>
        <p:spPr>
          <a:xfrm>
            <a:off x="785786" y="1252206"/>
            <a:ext cx="7572428" cy="3476625"/>
          </a:xfrm>
          <a:prstGeom prst="rect">
            <a:avLst/>
          </a:prstGeom>
          <a:noFill/>
        </p:spPr>
        <p:txBody>
          <a:bodyPr wrap="square" rtlCol="0">
            <a:spAutoFit/>
          </a:bodyPr>
          <a:lstStyle/>
          <a:p>
            <a:r>
              <a:rPr lang="zh-CN" altLang="en-US" sz="2800" dirty="0" smtClean="0"/>
              <a:t>防御他人侵权</a:t>
            </a:r>
            <a:endParaRPr lang="en-US" altLang="zh-CN" sz="2800" dirty="0" smtClean="0"/>
          </a:p>
          <a:p>
            <a:endParaRPr lang="en-US" altLang="zh-CN" sz="2000" dirty="0" smtClean="0"/>
          </a:p>
          <a:p>
            <a:r>
              <a:rPr lang="zh-CN" altLang="en-US" sz="2000" b="1" dirty="0" smtClean="0"/>
              <a:t>案例：本田</a:t>
            </a:r>
            <a:r>
              <a:rPr lang="en-US" altLang="zh-CN" sz="2000" b="1" dirty="0" smtClean="0"/>
              <a:t>CRV</a:t>
            </a:r>
            <a:r>
              <a:rPr lang="zh-CN" altLang="en-US" sz="2000" b="1" dirty="0" smtClean="0"/>
              <a:t>诉双环来宝</a:t>
            </a:r>
            <a:endParaRPr lang="en-US" altLang="zh-CN" sz="2000" b="1" dirty="0" smtClean="0"/>
          </a:p>
          <a:p>
            <a:r>
              <a:rPr lang="zh-CN" altLang="en-US" sz="2000" dirty="0" smtClean="0"/>
              <a:t>在该案中，本田提出高达</a:t>
            </a:r>
            <a:r>
              <a:rPr lang="en-US" sz="2000" b="1" dirty="0" smtClean="0"/>
              <a:t>3.5</a:t>
            </a:r>
            <a:r>
              <a:rPr lang="zh-CN" altLang="en-US" sz="2000" b="1" dirty="0" smtClean="0"/>
              <a:t>亿元</a:t>
            </a:r>
            <a:r>
              <a:rPr lang="zh-CN" altLang="en-US" sz="2000" dirty="0" smtClean="0"/>
              <a:t>的索赔请求；</a:t>
            </a:r>
            <a:endParaRPr lang="zh-CN" altLang="en-US" sz="2000" dirty="0" smtClean="0"/>
          </a:p>
          <a:p>
            <a:r>
              <a:rPr lang="zh-CN" altLang="en-US" sz="2000" dirty="0" smtClean="0"/>
              <a:t>后果：工信部装备工业司发布</a:t>
            </a:r>
            <a:r>
              <a:rPr lang="en-US" altLang="zh-CN" sz="2000" dirty="0" smtClean="0"/>
              <a:t>《</a:t>
            </a:r>
            <a:r>
              <a:rPr lang="zh-CN" altLang="en-US" sz="2000" dirty="0" smtClean="0"/>
              <a:t>道路机动车辆生产企业及产品（第</a:t>
            </a:r>
            <a:r>
              <a:rPr lang="en-US" sz="2000" dirty="0" smtClean="0"/>
              <a:t>281</a:t>
            </a:r>
            <a:r>
              <a:rPr lang="zh-CN" altLang="en-US" sz="2000" dirty="0" smtClean="0"/>
              <a:t>批）</a:t>
            </a:r>
            <a:r>
              <a:rPr lang="en-US" altLang="zh-CN" sz="2000" dirty="0" smtClean="0"/>
              <a:t>》</a:t>
            </a:r>
            <a:r>
              <a:rPr lang="zh-CN" altLang="en-US" sz="2000" dirty="0" smtClean="0"/>
              <a:t>目录，根据该目录，双环、庆铃和安驰等</a:t>
            </a:r>
            <a:r>
              <a:rPr lang="en-US" sz="2000" dirty="0" smtClean="0"/>
              <a:t>13</a:t>
            </a:r>
            <a:r>
              <a:rPr lang="zh-CN" altLang="en-US" sz="2000" dirty="0" smtClean="0"/>
              <a:t>家公司被撤销乘用车生产资质。双环在市场上遭遇了实质性的</a:t>
            </a:r>
            <a:r>
              <a:rPr lang="zh-CN" altLang="en-US" sz="2000" b="1" dirty="0" smtClean="0"/>
              <a:t>溃败</a:t>
            </a:r>
            <a:r>
              <a:rPr lang="zh-CN" altLang="en-US" sz="2000" dirty="0" smtClean="0"/>
              <a:t>。</a:t>
            </a:r>
            <a:endParaRPr lang="zh-CN" altLang="en-US" sz="2000" dirty="0" smtClean="0"/>
          </a:p>
          <a:p>
            <a:endParaRPr lang="en-US" altLang="zh-CN" b="1" dirty="0" smtClean="0"/>
          </a:p>
          <a:p>
            <a:endParaRPr lang="en-US" altLang="zh-CN" b="1" dirty="0" smtClean="0"/>
          </a:p>
          <a:p>
            <a:r>
              <a:rPr lang="en-US" altLang="zh-CN" b="1" dirty="0" smtClean="0"/>
              <a:t>    </a:t>
            </a:r>
            <a:endParaRPr lang="en-US" altLang="zh-CN" b="1" dirty="0" smtClean="0"/>
          </a:p>
          <a:p>
            <a:r>
              <a:rPr lang="en-US" altLang="zh-CN" dirty="0" smtClean="0"/>
              <a:t>        </a:t>
            </a:r>
            <a:endParaRPr lang="zh-CN" altLang="en-US" dirty="0"/>
          </a:p>
        </p:txBody>
      </p:sp>
      <p:pic>
        <p:nvPicPr>
          <p:cNvPr id="13" name="图片 12" descr="本田CRV.jpg"/>
          <p:cNvPicPr>
            <a:picLocks noChangeAspect="1"/>
          </p:cNvPicPr>
          <p:nvPr/>
        </p:nvPicPr>
        <p:blipFill>
          <a:blip r:embed="rId1"/>
          <a:stretch>
            <a:fillRect/>
          </a:stretch>
        </p:blipFill>
        <p:spPr>
          <a:xfrm>
            <a:off x="357158" y="3571876"/>
            <a:ext cx="4286280" cy="2855123"/>
          </a:xfrm>
          <a:prstGeom prst="rect">
            <a:avLst/>
          </a:prstGeom>
        </p:spPr>
      </p:pic>
      <p:pic>
        <p:nvPicPr>
          <p:cNvPr id="14" name="图片 13" descr="双环来宝.jpg"/>
          <p:cNvPicPr>
            <a:picLocks noChangeAspect="1"/>
          </p:cNvPicPr>
          <p:nvPr/>
        </p:nvPicPr>
        <p:blipFill>
          <a:blip r:embed="rId2"/>
          <a:stretch>
            <a:fillRect/>
          </a:stretch>
        </p:blipFill>
        <p:spPr>
          <a:xfrm>
            <a:off x="4654742" y="3571876"/>
            <a:ext cx="4203538" cy="285752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4215</Words>
  <Application>WPS 演示</Application>
  <PresentationFormat>全屏显示(4:3)</PresentationFormat>
  <Paragraphs>736</Paragraphs>
  <Slides>39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Arial</vt:lpstr>
      <vt:lpstr>宋体</vt:lpstr>
      <vt:lpstr>Wingdings</vt:lpstr>
      <vt:lpstr>微软雅黑</vt:lpstr>
      <vt:lpstr>Arial Unicode MS</vt:lpstr>
      <vt:lpstr>黑体</vt:lpstr>
      <vt:lpstr>微软雅黑</vt:lpstr>
      <vt:lpstr>Calibri</vt:lpstr>
      <vt:lpstr>Lucida Sans Unicode</vt:lpstr>
      <vt:lpstr>Arial Unicode MS</vt:lpstr>
      <vt:lpstr>Comic Sans MS</vt:lpstr>
      <vt:lpstr>楷体_GB2312</vt:lpstr>
      <vt:lpstr>Office 主题</vt:lpstr>
      <vt:lpstr>知识产权讲座（申请阶段）</vt:lpstr>
      <vt:lpstr>PowerPoint 演示文稿</vt:lpstr>
      <vt:lpstr>PowerPoint 演示文稿</vt:lpstr>
      <vt:lpstr>PowerPoint 演示文稿</vt:lpstr>
      <vt:lpstr>PowerPoint 演示文稿</vt:lpstr>
      <vt:lpstr>PowerPoint 演示文稿</vt:lpstr>
      <vt:lpstr>PowerPoint 演示文稿</vt:lpstr>
      <vt:lpstr> 1.2  专利保护的意义 </vt:lpstr>
      <vt:lpstr> 1.2  专利保护的意义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知识产权讲座（申请阶段）</dc:title>
  <dc:creator/>
  <cp:lastModifiedBy>Administrator</cp:lastModifiedBy>
  <cp:revision>111</cp:revision>
  <dcterms:created xsi:type="dcterms:W3CDTF">2017-09-02T02:46:00Z</dcterms:created>
  <dcterms:modified xsi:type="dcterms:W3CDTF">2017-09-08T14:15:11Z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