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85" r:id="rId5"/>
    <p:sldId id="258" r:id="rId6"/>
    <p:sldId id="259" r:id="rId7"/>
    <p:sldId id="260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6" r:id="rId17"/>
    <p:sldId id="278" r:id="rId18"/>
    <p:sldId id="283" r:id="rId19"/>
    <p:sldId id="284" r:id="rId20"/>
    <p:sldId id="277" r:id="rId21"/>
    <p:sldId id="279" r:id="rId22"/>
    <p:sldId id="280" r:id="rId23"/>
    <p:sldId id="281" r:id="rId24"/>
    <p:sldId id="282" r:id="rId25"/>
    <p:sldId id="286" r:id="rId26"/>
    <p:sldId id="287" r:id="rId27"/>
    <p:sldId id="288" r:id="rId28"/>
    <p:sldId id="289" r:id="rId29"/>
    <p:sldId id="290" r:id="rId30"/>
    <p:sldId id="292" r:id="rId31"/>
    <p:sldId id="291" r:id="rId32"/>
    <p:sldId id="265" r:id="rId33"/>
    <p:sldId id="27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C8D2A2-C8B9-47E2-8BFD-7ADF1443A4D8}">
          <p14:sldIdLst>
            <p14:sldId id="256"/>
            <p14:sldId id="257"/>
          </p14:sldIdLst>
        </p14:section>
        <p14:section name="Outbound Queues" id="{497BBA4F-92EA-476D-8904-8AE3808F1654}">
          <p14:sldIdLst>
            <p14:sldId id="275"/>
            <p14:sldId id="285"/>
            <p14:sldId id="258"/>
            <p14:sldId id="259"/>
            <p14:sldId id="260"/>
            <p14:sldId id="261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Inbound Queues" id="{1311C15E-72F5-4611-BAB7-2C2183AED4EE}">
          <p14:sldIdLst>
            <p14:sldId id="276"/>
            <p14:sldId id="278"/>
            <p14:sldId id="283"/>
            <p14:sldId id="284"/>
            <p14:sldId id="277"/>
            <p14:sldId id="279"/>
            <p14:sldId id="280"/>
            <p14:sldId id="281"/>
            <p14:sldId id="282"/>
            <p14:sldId id="286"/>
            <p14:sldId id="287"/>
            <p14:sldId id="288"/>
            <p14:sldId id="289"/>
            <p14:sldId id="290"/>
            <p14:sldId id="292"/>
            <p14:sldId id="291"/>
          </p14:sldIdLst>
        </p14:section>
        <p14:section name="Syncing" id="{84B79069-662C-4E43-9E7E-AC78CFA1AAD1}">
          <p14:sldIdLst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B9B6-D893-4ECD-9BD2-A47DC2406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1B5B-3856-4A15-8799-C349F09BE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58DD5-A3D4-4DB5-B86B-0ACBED89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C3DF1-148D-4372-8523-18532824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7800F-2BC8-49DE-9572-B21E64D9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8257-6E7A-4CC6-AC6F-BE5E169A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F4BD8-A593-4A61-8DA6-A149B9A03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F18E-3EBD-4DD5-9B2D-3EB83D16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C811-0851-4DB7-98A6-CD4BDE6E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D687-B1E5-4700-975A-B98B0D0E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B59C4-EB80-4B8B-B467-E6CB05108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1535D-AB09-4673-BE16-810895809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9DC2-010D-46FD-8CF5-26235BFA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5E360-0202-4652-9B45-F47C4247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1DE88-146E-4A75-A4B6-91C2D0C7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89A9-7549-4AA4-BD2E-024D5AB1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E773-6CB9-49B4-A59A-E54220C98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BEEFF-A5D2-4476-A1B8-50E54177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BC26-CF9B-4DE9-98C6-F17A53CF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D4DC-BE47-4B18-BBED-C6662053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7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4AD9-5381-4D0E-9364-CAB47D7D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CA29-AAEF-4C03-9310-C94437A7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FC6B8-BF89-4549-A141-EE9354DF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757AE-6192-458C-AA2B-3A9498DD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0C9E-EB3F-46CC-878B-D3DB14C8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B4DE-62D1-45E4-9835-DA8E1C2B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BF18-D84B-4268-AC37-3CC1001F8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5220-7B53-4B00-8574-2899992D8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C78F8-A09F-491E-B508-93035912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E2BA8-E03B-4B97-BFAA-C2AB8702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4A33E-18A1-485E-A209-6E2BBA78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A5D9-09F0-470F-9C61-7D9EAACC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AD6CD-F843-4C28-9B8E-24B88E05C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3F460-C448-48BD-B618-D92EE612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1255B-843D-4681-BCF2-1CC16F7C6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B38F8-7BF5-4DCA-AB81-4B04E508B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71760-C543-428F-A4FC-A7F3DA0B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01D71-FF14-4B30-9285-3278D0D7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15DA0-9D7A-458F-842B-C6057BD4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E028-78CB-482F-9A9C-4DB8CB25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62FAC-95B3-4353-9A46-813FF774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FBB0C-C47A-44F3-9872-4CBB8571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39E6A-0915-49BE-87EE-09449310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62EBE-67D3-4A17-A72D-7F0F4833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EAD0D-D269-4031-BF97-972C7018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DAFB5-32C0-4A6F-95AB-052E3AC0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3794-762E-4460-83CF-21189547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F980-4F78-4B70-9160-41A0A7D3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EA36D-D7AF-4B14-AF2F-23DCBE47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F15DC-E2E3-4121-BB2F-E49ABA47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8E24B-6659-4A4B-8F62-60F5A8A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9D83-5546-472C-BD61-8A10031A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3E04-35C7-4F6A-9B79-47CB4C10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AE4DC-0B30-40BD-BCCB-F5391DE9D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F751A-4B9D-4758-B095-178D70173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3F23-6227-424A-8E0C-08307357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42C6B-62FE-47C8-9E3F-776016B7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3C254-5BED-4CF9-A163-4203F947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2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C19B4-9B6D-4889-AB31-906522AB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524F7-30F3-41D2-A388-B9B27969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49D9-6EFE-459C-AE8D-C464E7B9B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EA90A-ED50-48F3-8DBA-1EEEB5B38D46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73AA-1040-4727-B6F3-B2549E0D8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545E-8945-48A5-9808-094573A3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1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5488BB-3FC2-4D3A-9108-EC9A38A50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Host Firmware Tutorial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D841F42-987E-456B-99D2-15688EA18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Outline of Tutorial and Text</a:t>
            </a:r>
          </a:p>
        </p:txBody>
      </p:sp>
    </p:spTree>
    <p:extLst>
      <p:ext uri="{BB962C8B-B14F-4D97-AF65-F5344CB8AC3E}">
        <p14:creationId xmlns:p14="http://schemas.microsoft.com/office/powerpoint/2010/main" val="171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Notecard Product ID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Product ID is used by the routing infrastructure to associate the Notecard with a project in Notehub.io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The Project Id must be populated in order to connect with the cell network.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7"/>
            <a:ext cx="5551030" cy="1322977"/>
            <a:chOff x="5413920" y="3159193"/>
            <a:chExt cx="5258497" cy="119658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83511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Product ID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NoteSetProductID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my_default_project_id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FE16BF3-501C-4F0B-B4EE-36B496392A64}"/>
              </a:ext>
            </a:extLst>
          </p:cNvPr>
          <p:cNvSpPr/>
          <p:nvPr/>
        </p:nvSpPr>
        <p:spPr>
          <a:xfrm>
            <a:off x="6400800" y="2688258"/>
            <a:ext cx="2727502" cy="1075303"/>
          </a:xfrm>
          <a:prstGeom prst="wedgeRoundRectCallout">
            <a:avLst>
              <a:gd name="adj1" fmla="val 35138"/>
              <a:gd name="adj2" fmla="val -10574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Provided to you when you login and use this tutorial?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Provide link on how to get the project ID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359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Notecard Synchronization Mode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sync mode policy determines when Notecard should attempt to connect to the cloud.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“minimum” option only attempts to sync when there is an explicit request to the Notecard.</a:t>
            </a:r>
          </a:p>
          <a:p>
            <a:r>
              <a:rPr lang="en-US" dirty="0"/>
              <a:t>More about Notecard </a:t>
            </a:r>
            <a:r>
              <a:rPr lang="en-US" u="sng" dirty="0">
                <a:solidFill>
                  <a:schemeClr val="accent5"/>
                </a:solidFill>
              </a:rPr>
              <a:t>sync options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8"/>
            <a:ext cx="5551030" cy="1045979"/>
            <a:chOff x="5413920" y="3159193"/>
            <a:chExt cx="5258497" cy="94605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5845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Sync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NoteSetUploadMode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"minimum"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,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FE16BF3-501C-4F0B-B4EE-36B496392A64}"/>
              </a:ext>
            </a:extLst>
          </p:cNvPr>
          <p:cNvSpPr/>
          <p:nvPr/>
        </p:nvSpPr>
        <p:spPr>
          <a:xfrm>
            <a:off x="4772025" y="3610507"/>
            <a:ext cx="2727502" cy="1075303"/>
          </a:xfrm>
          <a:prstGeom prst="wedgeRoundRectCallout">
            <a:avLst>
              <a:gd name="adj1" fmla="val -84286"/>
              <a:gd name="adj2" fmla="val -1012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Link to page that describes Notecard synchronization policies and how they interact with the cloud</a:t>
            </a:r>
          </a:p>
          <a:p>
            <a:endParaRPr lang="en-US" sz="12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061394-D430-414A-B1D6-0D71814B11CD}"/>
              </a:ext>
            </a:extLst>
          </p:cNvPr>
          <p:cNvSpPr/>
          <p:nvPr/>
        </p:nvSpPr>
        <p:spPr>
          <a:xfrm>
            <a:off x="8692564" y="2641165"/>
            <a:ext cx="2727502" cy="1075303"/>
          </a:xfrm>
          <a:prstGeom prst="wedgeRoundRectCallout">
            <a:avLst>
              <a:gd name="adj1" fmla="val -53782"/>
              <a:gd name="adj2" fmla="val -10136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[NOTES]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This will be changed later in the tutorial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154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Sensor Measurement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Acquire data from temperature and humidity sensors.  </a:t>
            </a:r>
          </a:p>
          <a:p>
            <a:r>
              <a:rPr lang="en-US" dirty="0"/>
              <a:t>This data will be added to an outbound queue to send data to </a:t>
            </a:r>
            <a:r>
              <a:rPr lang="en-US" dirty="0" err="1"/>
              <a:t>Notehub</a:t>
            </a:r>
            <a:r>
              <a:rPr lang="en-US" dirty="0"/>
              <a:t> when synchronization occurs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7"/>
            <a:ext cx="5684462" cy="1476866"/>
            <a:chOff x="5413920" y="3159193"/>
            <a:chExt cx="5258497" cy="133577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9743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Perform Sensor Measurement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temperature, humidity;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getSensorMeasurements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(&amp;temperature, &amp;humidity);</a:t>
              </a:r>
            </a:p>
          </p:txBody>
        </p:sp>
      </p:grp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061394-D430-414A-B1D6-0D71814B11CD}"/>
              </a:ext>
            </a:extLst>
          </p:cNvPr>
          <p:cNvSpPr/>
          <p:nvPr/>
        </p:nvSpPr>
        <p:spPr>
          <a:xfrm>
            <a:off x="7935142" y="2998291"/>
            <a:ext cx="2727502" cy="1075303"/>
          </a:xfrm>
          <a:prstGeom prst="wedgeRoundRectCallout">
            <a:avLst>
              <a:gd name="adj1" fmla="val -49178"/>
              <a:gd name="adj2" fmla="val -1108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[NOTES]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Currently simulates sensor measurements by querying the Notecard temperature and voltage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2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Sensor Measurements to Outbound Queue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 a JSON request object and add the measured sensor values to the “body” element of the request.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61015" y="973268"/>
            <a:ext cx="6343772" cy="4185300"/>
            <a:chOff x="5413920" y="3159193"/>
            <a:chExt cx="5258497" cy="378545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342398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 // Add sensor data to outbound queue on Notecard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J* req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NoteNewRequest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note.add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(req ==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JAddStringToObject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(req,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"file"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sensors.qo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J* body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JCreateObject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(body ==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JAddNumberToObject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(body,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"temperature"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temperature);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JAddNumberToObject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(body,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"humidity"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humidity);</a:t>
              </a:r>
            </a:p>
            <a:p>
              <a:r>
                <a:rPr lang="en-US" sz="16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JAddItemToObject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(req,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"body"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body);</a:t>
              </a:r>
            </a:p>
            <a:p>
              <a:b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NoteRequest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(req);</a:t>
              </a:r>
            </a:p>
          </p:txBody>
        </p:sp>
      </p:grp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061394-D430-414A-B1D6-0D71814B11CD}"/>
              </a:ext>
            </a:extLst>
          </p:cNvPr>
          <p:cNvSpPr/>
          <p:nvPr/>
        </p:nvSpPr>
        <p:spPr>
          <a:xfrm>
            <a:off x="1181140" y="3351493"/>
            <a:ext cx="2727502" cy="1075303"/>
          </a:xfrm>
          <a:prstGeom prst="wedgeRoundRectCallout">
            <a:avLst>
              <a:gd name="adj1" fmla="val 107944"/>
              <a:gd name="adj2" fmla="val -8348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Should this be broken into smaller chunks? Then it will be easier to explain why each command is called and what it is doing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030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Notecard to Attempt Sync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Requests the Notecard to attempt synchronize data with the cloud immediately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about Notecard </a:t>
            </a:r>
            <a:r>
              <a:rPr lang="en-US" u="sng" dirty="0">
                <a:solidFill>
                  <a:schemeClr val="accent5"/>
                </a:solidFill>
              </a:rPr>
              <a:t>sync options and policy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61015" y="973268"/>
            <a:ext cx="6343772" cy="984423"/>
            <a:chOff x="5413920" y="3159193"/>
            <a:chExt cx="5258497" cy="8903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52890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 // Request Notecard to sync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NoteRequest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NoteNewRequest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service.sync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));</a:t>
              </a:r>
            </a:p>
          </p:txBody>
        </p:sp>
      </p:grp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061394-D430-414A-B1D6-0D71814B11CD}"/>
              </a:ext>
            </a:extLst>
          </p:cNvPr>
          <p:cNvSpPr/>
          <p:nvPr/>
        </p:nvSpPr>
        <p:spPr>
          <a:xfrm>
            <a:off x="6651842" y="2907515"/>
            <a:ext cx="2727502" cy="1075303"/>
          </a:xfrm>
          <a:prstGeom prst="wedgeRoundRectCallout">
            <a:avLst>
              <a:gd name="adj1" fmla="val -15509"/>
              <a:gd name="adj2" fmla="val -1473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Explain these functions can be chained together, shortening code for simple requests.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76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Periodic Notecard Synchronization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the Notecard to perform periodic synchronization</a:t>
            </a:r>
          </a:p>
          <a:p>
            <a:r>
              <a:rPr lang="en-US" dirty="0"/>
              <a:t>The “minutes” argument sets the minimum elapsed time between synchronization attempts if </a:t>
            </a:r>
            <a:r>
              <a:rPr lang="en-US" i="1" dirty="0"/>
              <a:t>new</a:t>
            </a:r>
            <a:r>
              <a:rPr lang="en-US" dirty="0"/>
              <a:t> notes are available in an outbound queue (*.</a:t>
            </a:r>
            <a:r>
              <a:rPr lang="en-US" dirty="0" err="1"/>
              <a:t>qo</a:t>
            </a:r>
            <a:r>
              <a:rPr lang="en-US" dirty="0"/>
              <a:t> –Notefile)</a:t>
            </a:r>
          </a:p>
          <a:p>
            <a:r>
              <a:rPr lang="en-US" dirty="0"/>
              <a:t>The “connection” mode argument determines if the network connection should be maintained</a:t>
            </a:r>
          </a:p>
          <a:p>
            <a:r>
              <a:rPr lang="en-US" dirty="0"/>
              <a:t>More about Notecard </a:t>
            </a:r>
            <a:r>
              <a:rPr lang="en-US" u="sng" dirty="0">
                <a:solidFill>
                  <a:schemeClr val="accent5"/>
                </a:solidFill>
              </a:rPr>
              <a:t>sync options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7"/>
            <a:ext cx="5875500" cy="1322977"/>
            <a:chOff x="5413920" y="3159193"/>
            <a:chExt cx="5258497" cy="119658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83511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Sync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NoteSetUploadMode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“continuous"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,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FE16BF3-501C-4F0B-B4EE-36B496392A64}"/>
              </a:ext>
            </a:extLst>
          </p:cNvPr>
          <p:cNvSpPr/>
          <p:nvPr/>
        </p:nvSpPr>
        <p:spPr>
          <a:xfrm>
            <a:off x="5074208" y="5137123"/>
            <a:ext cx="2727502" cy="1075303"/>
          </a:xfrm>
          <a:prstGeom prst="wedgeRoundRectCallout">
            <a:avLst>
              <a:gd name="adj1" fmla="val -104861"/>
              <a:gd name="adj2" fmla="val -9443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Link to page that describes Notecard synchronization policies and how they interact with the cloud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502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C7B3-A92E-439E-8BF9-838F1F5F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Inbound 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5F29F-A387-444B-9419-539038004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command data sent to the Notecard from the cloud</a:t>
            </a:r>
          </a:p>
        </p:txBody>
      </p:sp>
    </p:spTree>
    <p:extLst>
      <p:ext uri="{BB962C8B-B14F-4D97-AF65-F5344CB8AC3E}">
        <p14:creationId xmlns:p14="http://schemas.microsoft.com/office/powerpoint/2010/main" val="1602504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30F-EEC7-4664-AA7F-5DCB577F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Prerequisites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CD077-E43E-491F-A74D-B5E330F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Notecard Outbound Queue Host Firmware Tutorial</a:t>
            </a:r>
          </a:p>
        </p:txBody>
      </p:sp>
    </p:spTree>
    <p:extLst>
      <p:ext uri="{BB962C8B-B14F-4D97-AF65-F5344CB8AC3E}">
        <p14:creationId xmlns:p14="http://schemas.microsoft.com/office/powerpoint/2010/main" val="410336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30F-EEC7-4664-AA7F-5DCB577F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Prerequisites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CD077-E43E-491F-A74D-B5E330F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Notecard Outbound Queue Host Firmware Tutorial</a:t>
            </a:r>
          </a:p>
        </p:txBody>
      </p:sp>
    </p:spTree>
    <p:extLst>
      <p:ext uri="{BB962C8B-B14F-4D97-AF65-F5344CB8AC3E}">
        <p14:creationId xmlns:p14="http://schemas.microsoft.com/office/powerpoint/2010/main" val="2982418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30F-EEC7-4664-AA7F-5DCB577F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Application</a:t>
            </a:r>
            <a:br>
              <a:rPr lang="en-US" sz="4000" kern="1200" dirty="0">
                <a:latin typeface="+mj-lt"/>
                <a:ea typeface="+mj-ea"/>
                <a:cs typeface="+mj-cs"/>
              </a:rPr>
            </a:br>
            <a:r>
              <a:rPr lang="en-US" sz="4000" kern="1200" dirty="0">
                <a:latin typeface="+mj-lt"/>
                <a:ea typeface="+mj-ea"/>
                <a:cs typeface="+mj-cs"/>
              </a:rPr>
              <a:t>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CD077-E43E-491F-A74D-B5E330F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Poll the Notecard every 10sec</a:t>
            </a:r>
          </a:p>
          <a:p>
            <a:r>
              <a:rPr lang="en-US" sz="2400" dirty="0"/>
              <a:t>Check if a new note is available in inbound queue</a:t>
            </a:r>
          </a:p>
          <a:p>
            <a:r>
              <a:rPr lang="en-US" sz="2400" dirty="0"/>
              <a:t>Set the LED blink period according to value in the new note</a:t>
            </a:r>
          </a:p>
        </p:txBody>
      </p:sp>
    </p:spTree>
    <p:extLst>
      <p:ext uri="{BB962C8B-B14F-4D97-AF65-F5344CB8AC3E}">
        <p14:creationId xmlns:p14="http://schemas.microsoft.com/office/powerpoint/2010/main" val="428620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30F-EEC7-4664-AA7F-5DCB577F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24" name="Isosceles Triangle 17">
            <a:extLst>
              <a:ext uri="{FF2B5EF4-FFF2-40B4-BE49-F238E27FC236}">
                <a16:creationId xmlns:a16="http://schemas.microsoft.com/office/drawing/2014/main" id="{8817AC51-5572-44EE-A0DE-7A3748336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88603" y="3336426"/>
            <a:ext cx="200040" cy="172448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CD077-E43E-491F-A74D-B5E330F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VS Code Installed</a:t>
            </a:r>
          </a:p>
          <a:p>
            <a:r>
              <a:rPr lang="en-US" sz="2400" dirty="0" err="1"/>
              <a:t>PlatformIO</a:t>
            </a:r>
            <a:r>
              <a:rPr lang="en-US" sz="2400" dirty="0"/>
              <a:t> Extension Installed</a:t>
            </a:r>
          </a:p>
          <a:p>
            <a:r>
              <a:rPr lang="en-US" sz="2400" dirty="0"/>
              <a:t>GIT Command Line Installed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C4ACB19E-96AD-4EA2-AFAA-A4D71CCCE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0365" y="2836717"/>
            <a:ext cx="273127" cy="273127"/>
          </a:xfrm>
          <a:prstGeom prst="rect">
            <a:avLst/>
          </a:prstGeom>
        </p:spPr>
      </p:pic>
      <p:pic>
        <p:nvPicPr>
          <p:cNvPr id="39" name="Graphic 38" descr="Help">
            <a:extLst>
              <a:ext uri="{FF2B5EF4-FFF2-40B4-BE49-F238E27FC236}">
                <a16:creationId xmlns:a16="http://schemas.microsoft.com/office/drawing/2014/main" id="{DE7CB9F2-F926-40AC-B732-50EF1675A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1669" y="3286086"/>
            <a:ext cx="273127" cy="273127"/>
          </a:xfrm>
          <a:prstGeom prst="rect">
            <a:avLst/>
          </a:prstGeom>
        </p:spPr>
      </p:pic>
      <p:pic>
        <p:nvPicPr>
          <p:cNvPr id="40" name="Graphic 39" descr="Help">
            <a:extLst>
              <a:ext uri="{FF2B5EF4-FFF2-40B4-BE49-F238E27FC236}">
                <a16:creationId xmlns:a16="http://schemas.microsoft.com/office/drawing/2014/main" id="{FF5B591F-931C-40EC-88D0-29BBC3006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8542" y="3735657"/>
            <a:ext cx="273127" cy="273127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0BC46D29-A051-4987-A797-28AB084DBFDC}"/>
              </a:ext>
            </a:extLst>
          </p:cNvPr>
          <p:cNvSpPr/>
          <p:nvPr/>
        </p:nvSpPr>
        <p:spPr>
          <a:xfrm>
            <a:off x="9339243" y="1377487"/>
            <a:ext cx="2503807" cy="1390570"/>
          </a:xfrm>
          <a:prstGeom prst="wedgeRoundRectCallout">
            <a:avLst>
              <a:gd name="adj1" fmla="val -43717"/>
              <a:gd name="adj2" fmla="val 69899"/>
              <a:gd name="adj3" fmla="val 16667"/>
            </a:avLst>
          </a:prstGeom>
          <a:solidFill>
            <a:srgbClr val="C00000">
              <a:alpha val="4117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working out DEV requirements.  This is a placeholder for now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D022AC-3A1B-4C4C-B144-04433B264318}"/>
              </a:ext>
            </a:extLst>
          </p:cNvPr>
          <p:cNvSpPr/>
          <p:nvPr/>
        </p:nvSpPr>
        <p:spPr>
          <a:xfrm>
            <a:off x="4936975" y="2727502"/>
            <a:ext cx="4548453" cy="149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2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419B-23E3-4F2C-B1CB-F95973E9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Workflow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9CD7-1147-4012-BFF2-65343CA7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project</a:t>
            </a:r>
          </a:p>
          <a:p>
            <a:r>
              <a:rPr lang="en-US" dirty="0"/>
              <a:t>Check it will compile and download?</a:t>
            </a:r>
          </a:p>
          <a:p>
            <a:r>
              <a:rPr lang="en-US" dirty="0"/>
              <a:t>Configure Notecard Service</a:t>
            </a:r>
          </a:p>
          <a:p>
            <a:r>
              <a:rPr lang="en-US" dirty="0"/>
              <a:t>Request Inbound Notes</a:t>
            </a:r>
          </a:p>
          <a:p>
            <a:r>
              <a:rPr lang="en-US" dirty="0"/>
              <a:t>Process Inbound Notes</a:t>
            </a:r>
          </a:p>
          <a:p>
            <a:r>
              <a:rPr lang="en-US" dirty="0"/>
              <a:t>Force Sync</a:t>
            </a:r>
          </a:p>
          <a:p>
            <a:r>
              <a:rPr lang="en-US" dirty="0"/>
              <a:t>Enable periodic sync</a:t>
            </a:r>
          </a:p>
        </p:txBody>
      </p:sp>
    </p:spTree>
    <p:extLst>
      <p:ext uri="{BB962C8B-B14F-4D97-AF65-F5344CB8AC3E}">
        <p14:creationId xmlns:p14="http://schemas.microsoft.com/office/powerpoint/2010/main" val="1265857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621B-C1CA-4160-B716-F2B8B0A1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FE63-CE04-4DC7-81D5-E8E3476F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16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B985-37C9-44AD-ACD2-03F0C94D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project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4B1E0-5D84-48D1-B902-7611636B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make sure the environment works before attempting to start making changes</a:t>
            </a:r>
          </a:p>
        </p:txBody>
      </p:sp>
    </p:spTree>
    <p:extLst>
      <p:ext uri="{BB962C8B-B14F-4D97-AF65-F5344CB8AC3E}">
        <p14:creationId xmlns:p14="http://schemas.microsoft.com/office/powerpoint/2010/main" val="886180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Notecard Product ID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Product ID is used by the routing infrastructure to associate the Notecard with a project in Notehub.io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The Project Id must be populated in order to connect with the cell network.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7"/>
            <a:ext cx="5551030" cy="1322977"/>
            <a:chOff x="5413920" y="3159193"/>
            <a:chExt cx="5258497" cy="119658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83511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Product ID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NoteSetProductID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my_default_project_id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FE16BF3-501C-4F0B-B4EE-36B496392A64}"/>
              </a:ext>
            </a:extLst>
          </p:cNvPr>
          <p:cNvSpPr/>
          <p:nvPr/>
        </p:nvSpPr>
        <p:spPr>
          <a:xfrm>
            <a:off x="6400800" y="2688258"/>
            <a:ext cx="2727502" cy="1075303"/>
          </a:xfrm>
          <a:prstGeom prst="wedgeRoundRectCallout">
            <a:avLst>
              <a:gd name="adj1" fmla="val 35138"/>
              <a:gd name="adj2" fmla="val -10574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Provided to you when you login and use this tutorial?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Provide link on how to get the project ID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5060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Notecard Synchronization Mode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sync mode policy determines when Notecard should attempt to connect to the cloud.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“continuous” option maintains a network connection. The sync period is the minimum time the Notecard checks to see if a sync is necessary.</a:t>
            </a:r>
          </a:p>
          <a:p>
            <a:r>
              <a:rPr lang="en-US" dirty="0"/>
              <a:t>More about Notecard </a:t>
            </a:r>
            <a:r>
              <a:rPr lang="en-US" u="sng" dirty="0">
                <a:solidFill>
                  <a:schemeClr val="accent5"/>
                </a:solidFill>
              </a:rPr>
              <a:t>sync options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1" y="1094926"/>
            <a:ext cx="5989069" cy="1876975"/>
            <a:chOff x="5413920" y="3159193"/>
            <a:chExt cx="5258497" cy="169765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133619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Sync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syncPeriodMinutes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NoteSetUploadMode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"continuous"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 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syncPeriodMinutes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FE16BF3-501C-4F0B-B4EE-36B496392A64}"/>
              </a:ext>
            </a:extLst>
          </p:cNvPr>
          <p:cNvSpPr/>
          <p:nvPr/>
        </p:nvSpPr>
        <p:spPr>
          <a:xfrm>
            <a:off x="4772025" y="3610507"/>
            <a:ext cx="2727502" cy="1075303"/>
          </a:xfrm>
          <a:prstGeom prst="wedgeRoundRectCallout">
            <a:avLst>
              <a:gd name="adj1" fmla="val -84286"/>
              <a:gd name="adj2" fmla="val -1012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[OPEN ITEMS]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Link to page that describes Notecard synchronization policies and how they interact with the cloud</a:t>
            </a:r>
          </a:p>
          <a:p>
            <a:endParaRPr lang="en-US" sz="12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061394-D430-414A-B1D6-0D71814B11CD}"/>
              </a:ext>
            </a:extLst>
          </p:cNvPr>
          <p:cNvSpPr/>
          <p:nvPr/>
        </p:nvSpPr>
        <p:spPr>
          <a:xfrm>
            <a:off x="8903286" y="3072855"/>
            <a:ext cx="2727502" cy="1075303"/>
          </a:xfrm>
          <a:prstGeom prst="wedgeRoundRectCallout">
            <a:avLst>
              <a:gd name="adj1" fmla="val -52324"/>
              <a:gd name="adj2" fmla="val -11024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[NOTES]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This will be changed later in the tutorial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0257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request for inbound Note queue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 a JSON request object that asks Notecard for notes available in a queue</a:t>
            </a:r>
          </a:p>
          <a:p>
            <a:r>
              <a:rPr lang="en-US" dirty="0"/>
              <a:t>“file” – which inbound queue to check</a:t>
            </a:r>
          </a:p>
          <a:p>
            <a:r>
              <a:rPr lang="en-US" dirty="0"/>
              <a:t>“</a:t>
            </a:r>
            <a:r>
              <a:rPr lang="en-US" dirty="0" err="1"/>
              <a:t>delete”:true</a:t>
            </a:r>
            <a:r>
              <a:rPr lang="en-US" dirty="0"/>
              <a:t> – delete the note once it is read.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4991889" y="957367"/>
            <a:ext cx="6434136" cy="1723086"/>
            <a:chOff x="5413920" y="3159193"/>
            <a:chExt cx="5258497" cy="155846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59"/>
              <a:ext cx="5256696" cy="119700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Build request for note in queue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J* req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NoteNewRequest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note.get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JAddStringToObject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(req,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"file"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INBOUND_QUEUE_NOTEFILE);</a:t>
              </a:r>
            </a:p>
            <a:p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JAddBoolToObject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(req,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"delete"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324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Request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Send request to Notecard and await a response.</a:t>
            </a:r>
          </a:p>
          <a:p>
            <a:r>
              <a:rPr lang="en-US" dirty="0"/>
              <a:t>If the response is null, an allocation error occurred. In this case, just exit the loop() function.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4991889" y="957367"/>
            <a:ext cx="6434136" cy="1969306"/>
            <a:chOff x="5413920" y="3159193"/>
            <a:chExt cx="5258497" cy="178116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58"/>
              <a:ext cx="5256696" cy="14197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Request note from Notecard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J* 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NoteRequestResponse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(req);</a:t>
              </a:r>
            </a:p>
            <a:p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==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  return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314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Response for Error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the response contains an error code, we assume the error is, there are no more notes available and exit the </a:t>
            </a:r>
            <a:r>
              <a:rPr lang="en-US" dirty="0">
                <a:latin typeface="Consolas" panose="020B0609020204030204" pitchFamily="49" charset="0"/>
              </a:rPr>
              <a:t>loop()</a:t>
            </a:r>
            <a:r>
              <a:rPr lang="en-US" dirty="0"/>
              <a:t> function.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NoteDeleteResponse</a:t>
            </a:r>
            <a:r>
              <a:rPr lang="en-US" dirty="0"/>
              <a:t> function is called to clean up memory allocated to the response object.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4991889" y="957368"/>
            <a:ext cx="6434136" cy="2461749"/>
            <a:chOff x="5413920" y="3159193"/>
            <a:chExt cx="5258497" cy="222656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58"/>
              <a:ext cx="5256696" cy="18650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//Check for error in the response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NoteResponseError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)) {</a:t>
              </a:r>
            </a:p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  // If the Response contains an error, </a:t>
              </a:r>
            </a:p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 // assume there are no more notes in the queue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NoteDeleteResponse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559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Note “body”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Note body contains the information we want to extract.</a:t>
            </a:r>
          </a:p>
          <a:p>
            <a:r>
              <a:rPr lang="en-US" dirty="0"/>
              <a:t>If the body is null, there was an allocation error. Delete the response object and exit the </a:t>
            </a:r>
            <a:r>
              <a:rPr lang="en-US" dirty="0">
                <a:latin typeface="Consolas" panose="020B0609020204030204" pitchFamily="49" charset="0"/>
              </a:rPr>
              <a:t>loop()</a:t>
            </a:r>
            <a:r>
              <a:rPr lang="en-US" dirty="0"/>
              <a:t> function.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4991889" y="957370"/>
            <a:ext cx="6434136" cy="2215528"/>
            <a:chOff x="5413920" y="3159193"/>
            <a:chExt cx="5258497" cy="200386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58"/>
              <a:ext cx="5256696" cy="16423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Get body of the note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J* body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JGetObject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"body"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(body ==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){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NoteDeleteResponse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216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LED Blink Period value and process it.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Extract the value of the LED blink period from the Note body using the </a:t>
            </a:r>
            <a:r>
              <a:rPr lang="en-US" dirty="0" err="1">
                <a:latin typeface="Consolas" panose="020B0609020204030204" pitchFamily="49" charset="0"/>
              </a:rPr>
              <a:t>JGetInt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function.</a:t>
            </a:r>
          </a:p>
          <a:p>
            <a:r>
              <a:rPr lang="en-US" dirty="0"/>
              <a:t>For now, print the value to the debug stream using </a:t>
            </a:r>
            <a:r>
              <a:rPr lang="en-US" dirty="0" err="1">
                <a:latin typeface="Consolas" panose="020B0609020204030204" pitchFamily="49" charset="0"/>
              </a:rPr>
              <a:t>NotePrintf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and delete the response object.</a:t>
            </a:r>
          </a:p>
          <a:p>
            <a:r>
              <a:rPr lang="en-US" dirty="0"/>
              <a:t>We don’t exit the </a:t>
            </a:r>
            <a:r>
              <a:rPr lang="en-US" dirty="0">
                <a:latin typeface="Consolas" panose="020B0609020204030204" pitchFamily="49" charset="0"/>
              </a:rPr>
              <a:t>loop()</a:t>
            </a:r>
            <a:r>
              <a:rPr lang="en-US" dirty="0"/>
              <a:t> function here, because there may be more Notes in the inbound queue that we want to process.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4991889" y="957367"/>
            <a:ext cx="6434136" cy="2707970"/>
            <a:chOff x="5413920" y="3159193"/>
            <a:chExt cx="5258497" cy="244926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58"/>
              <a:ext cx="5256696" cy="208779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Extract value of "</a:t>
              </a:r>
              <a:r>
                <a:rPr lang="en-US" sz="16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blinkPeriod</a:t>
              </a:r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" from body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blinkPeriodMs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JGetInt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(body,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blinkPeriod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</a:t>
              </a:r>
            </a:p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Display value on debug stream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NotePrintf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"Blink Period: %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dms</a:t>
              </a:r>
              <a:r>
                <a:rPr lang="en-US" sz="1600" dirty="0">
                  <a:solidFill>
                    <a:srgbClr val="D7BA7D"/>
                  </a:solidFill>
                  <a:latin typeface="Consolas" panose="020B0609020204030204" pitchFamily="49" charset="0"/>
                </a:rPr>
                <a:t>\n\n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blinkPeriodMs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Delete Response Object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NoteDeleteResponse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55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C7B3-A92E-439E-8BF9-838F1F5F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Outbound 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5F29F-A387-444B-9419-539038004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 sensor data from Notecard to the Cloud</a:t>
            </a:r>
          </a:p>
        </p:txBody>
      </p:sp>
    </p:spTree>
    <p:extLst>
      <p:ext uri="{BB962C8B-B14F-4D97-AF65-F5344CB8AC3E}">
        <p14:creationId xmlns:p14="http://schemas.microsoft.com/office/powerpoint/2010/main" val="3252352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ED939-0E3E-4988-8CE6-C235260B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on Adding QI-File to </a:t>
            </a:r>
            <a:r>
              <a:rPr lang="en-US" dirty="0" err="1"/>
              <a:t>Notehub</a:t>
            </a:r>
            <a:r>
              <a:rPr lang="en-US" dirty="0"/>
              <a:t>!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DEC77C2-E71F-4018-BD80-4FA6E7AB44A2}"/>
              </a:ext>
            </a:extLst>
          </p:cNvPr>
          <p:cNvSpPr/>
          <p:nvPr/>
        </p:nvSpPr>
        <p:spPr>
          <a:xfrm>
            <a:off x="3693817" y="2268033"/>
            <a:ext cx="2503807" cy="1390570"/>
          </a:xfrm>
          <a:prstGeom prst="wedgeRoundRectCallout">
            <a:avLst>
              <a:gd name="adj1" fmla="val -30379"/>
              <a:gd name="adj2" fmla="val -117080"/>
              <a:gd name="adj3" fmla="val 16667"/>
            </a:avLst>
          </a:prstGeom>
          <a:solidFill>
            <a:srgbClr val="C00000">
              <a:alpha val="4117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TODO!</a:t>
            </a:r>
          </a:p>
        </p:txBody>
      </p:sp>
    </p:spTree>
    <p:extLst>
      <p:ext uri="{BB962C8B-B14F-4D97-AF65-F5344CB8AC3E}">
        <p14:creationId xmlns:p14="http://schemas.microsoft.com/office/powerpoint/2010/main" val="1563859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</a:t>
            </a:r>
            <a:r>
              <a:rPr lang="en-US" dirty="0" err="1"/>
              <a:t>blinkPeriod</a:t>
            </a:r>
            <a:r>
              <a:rPr lang="en-US" dirty="0"/>
              <a:t> is available in body.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the field “</a:t>
            </a:r>
            <a:r>
              <a:rPr lang="en-US" dirty="0" err="1"/>
              <a:t>blinkPeriod</a:t>
            </a:r>
            <a:r>
              <a:rPr lang="en-US" dirty="0"/>
              <a:t>” is not found in the Note body, the </a:t>
            </a:r>
            <a:r>
              <a:rPr lang="en-US" dirty="0" err="1">
                <a:latin typeface="Consolas" panose="020B0609020204030204" pitchFamily="49" charset="0"/>
              </a:rPr>
              <a:t>JGetInt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will return 0.</a:t>
            </a:r>
          </a:p>
          <a:p>
            <a:r>
              <a:rPr lang="en-US" dirty="0"/>
              <a:t>Handle this exception more gracefully using the </a:t>
            </a:r>
            <a:r>
              <a:rPr lang="en-US" dirty="0" err="1">
                <a:latin typeface="Consolas" panose="020B0609020204030204" pitchFamily="49" charset="0"/>
              </a:rPr>
              <a:t>JIsPresent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to determine if the “</a:t>
            </a:r>
            <a:r>
              <a:rPr lang="en-US" dirty="0" err="1"/>
              <a:t>blinkPeriod</a:t>
            </a:r>
            <a:r>
              <a:rPr lang="en-US" dirty="0"/>
              <a:t>” field is available before assigning the value of </a:t>
            </a:r>
            <a:r>
              <a:rPr lang="en-US" dirty="0" err="1">
                <a:latin typeface="Consolas" panose="020B0609020204030204" pitchFamily="49" charset="0"/>
              </a:rPr>
              <a:t>blinkPeriodMs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4991889" y="957367"/>
            <a:ext cx="6434136" cy="3200413"/>
            <a:chOff x="5413920" y="3159193"/>
            <a:chExt cx="5258497" cy="289465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loop()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58"/>
              <a:ext cx="5256696" cy="253319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Extract value of "</a:t>
              </a:r>
              <a:r>
                <a:rPr lang="en-US" sz="16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blinkPeriod</a:t>
              </a:r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" from body</a:t>
              </a:r>
            </a:p>
            <a:p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JIsPresent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(body,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blinkPeriod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)){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blinkPeriodMs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JGetInt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(body,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blinkPeriod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</a:t>
              </a:r>
            </a:p>
            <a:p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 // Display value on debug stream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NotePrintf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"Blink Period: %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dms</a:t>
              </a:r>
              <a:r>
                <a:rPr lang="en-US" sz="1600" dirty="0">
                  <a:solidFill>
                    <a:srgbClr val="D7BA7D"/>
                  </a:solidFill>
                  <a:latin typeface="Consolas" panose="020B0609020204030204" pitchFamily="49" charset="0"/>
                </a:rPr>
                <a:t>\n\n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blinkPeriodMs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Delete Response Object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NoteDeleteResponse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rsp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767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CD99-BDE6-4FD2-9DD5-D5D3D3E6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73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Sync Policy Briefs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CFB878-0E84-42FE-9D66-6B708187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04211"/>
              </p:ext>
            </p:extLst>
          </p:nvPr>
        </p:nvGraphicFramePr>
        <p:xfrm>
          <a:off x="838200" y="1993790"/>
          <a:ext cx="10515601" cy="4180770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1106980">
                  <a:extLst>
                    <a:ext uri="{9D8B030D-6E8A-4147-A177-3AD203B41FA5}">
                      <a16:colId xmlns:a16="http://schemas.microsoft.com/office/drawing/2014/main" val="655051382"/>
                    </a:ext>
                  </a:extLst>
                </a:gridCol>
                <a:gridCol w="2211416">
                  <a:extLst>
                    <a:ext uri="{9D8B030D-6E8A-4147-A177-3AD203B41FA5}">
                      <a16:colId xmlns:a16="http://schemas.microsoft.com/office/drawing/2014/main" val="1805681944"/>
                    </a:ext>
                  </a:extLst>
                </a:gridCol>
                <a:gridCol w="2769327">
                  <a:extLst>
                    <a:ext uri="{9D8B030D-6E8A-4147-A177-3AD203B41FA5}">
                      <a16:colId xmlns:a16="http://schemas.microsoft.com/office/drawing/2014/main" val="4227650148"/>
                    </a:ext>
                  </a:extLst>
                </a:gridCol>
                <a:gridCol w="4427878">
                  <a:extLst>
                    <a:ext uri="{9D8B030D-6E8A-4147-A177-3AD203B41FA5}">
                      <a16:colId xmlns:a16="http://schemas.microsoft.com/office/drawing/2014/main" val="805670047"/>
                    </a:ext>
                  </a:extLst>
                </a:gridCol>
              </a:tblGrid>
              <a:tr h="735495"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</a:rPr>
                        <a:t>Mode</a:t>
                      </a:r>
                    </a:p>
                  </a:txBody>
                  <a:tcPr marL="127276" marR="127276" marT="127276" marB="1272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</a:rPr>
                        <a:t>Sync Policy</a:t>
                      </a:r>
                    </a:p>
                  </a:txBody>
                  <a:tcPr marL="127276" marR="127276" marT="127276" marB="1272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</a:rPr>
                        <a:t>Network Connection</a:t>
                      </a:r>
                    </a:p>
                  </a:txBody>
                  <a:tcPr marL="127276" marR="127276" marT="127276" marB="1272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</a:rPr>
                        <a:t>Notes</a:t>
                      </a:r>
                    </a:p>
                  </a:txBody>
                  <a:tcPr marL="127276" marR="127276" marT="127276" marB="1272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255694"/>
                  </a:ext>
                </a:extLst>
              </a:tr>
              <a:tr h="1209150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Periodically check if sync is required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If not connected to network, establish a connection and keep it open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Good tool for product development. </a:t>
                      </a:r>
                    </a:p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Network syncs take less time if connection to network is maintained.</a:t>
                      </a:r>
                    </a:p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Syncs require less data usage.</a:t>
                      </a:r>
                    </a:p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Not a good option for low power applications.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140518"/>
                  </a:ext>
                </a:extLst>
              </a:tr>
              <a:tr h="1026975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periodic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Periodically check if sync is required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Establish network connection, sync, disconnect from network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Good for production deployment and low power applications.</a:t>
                      </a:r>
                    </a:p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Connection only established when needed.</a:t>
                      </a:r>
                    </a:p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Can set a minimum and maximum elapsed time between connections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474225"/>
                  </a:ext>
                </a:extLst>
              </a:tr>
              <a:tr h="1209150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minimum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When explicitly requested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Establish network connection, sync, disconnect from network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Default configuration. Minimizes power usage by only connecting to the network when explicitly requested.</a:t>
                      </a:r>
                    </a:p>
                    <a:p>
                      <a:endParaRPr lang="en-US" sz="1200" cap="none" spc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Not a good option if notecards need to download data from the cloud within a specified time window.</a:t>
                      </a:r>
                    </a:p>
                  </a:txBody>
                  <a:tcPr marL="127276" marR="127276" marT="127276" marB="1272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10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543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06D027E3-A6F9-4ABA-ADBF-B52A8FC472A0}"/>
              </a:ext>
            </a:extLst>
          </p:cNvPr>
          <p:cNvSpPr/>
          <p:nvPr/>
        </p:nvSpPr>
        <p:spPr>
          <a:xfrm>
            <a:off x="4611244" y="3036554"/>
            <a:ext cx="1369638" cy="941871"/>
          </a:xfrm>
          <a:prstGeom prst="flowChartDecision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900" dirty="0"/>
              <a:t>Minimum Sync Period Elapsed</a:t>
            </a:r>
            <a:endParaRPr lang="en-US" sz="105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8A0640B-54D3-4B77-96C6-AAD9790B0218}"/>
              </a:ext>
            </a:extLst>
          </p:cNvPr>
          <p:cNvSpPr/>
          <p:nvPr/>
        </p:nvSpPr>
        <p:spPr>
          <a:xfrm>
            <a:off x="4623017" y="4351250"/>
            <a:ext cx="1369638" cy="941871"/>
          </a:xfrm>
          <a:prstGeom prst="flowChartDecision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900" dirty="0"/>
              <a:t>New Notes in </a:t>
            </a:r>
            <a:r>
              <a:rPr lang="en-US" sz="900" dirty="0" err="1"/>
              <a:t>outboundNotefiles</a:t>
            </a:r>
            <a:r>
              <a:rPr lang="en-US" sz="900" dirty="0"/>
              <a:t>?</a:t>
            </a:r>
            <a:endParaRPr lang="en-US" sz="1050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5849925E-7335-4DFA-81ED-9A0E57139B0C}"/>
              </a:ext>
            </a:extLst>
          </p:cNvPr>
          <p:cNvSpPr/>
          <p:nvPr/>
        </p:nvSpPr>
        <p:spPr>
          <a:xfrm>
            <a:off x="6557772" y="4351249"/>
            <a:ext cx="1369638" cy="941871"/>
          </a:xfrm>
          <a:prstGeom prst="flowChartDecision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900" dirty="0"/>
              <a:t>Maximum Sync Period Elapsed</a:t>
            </a:r>
            <a:endParaRPr lang="en-US" sz="105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2DCD175-0A96-45FB-9E55-BE859FBB3401}"/>
              </a:ext>
            </a:extLst>
          </p:cNvPr>
          <p:cNvSpPr/>
          <p:nvPr/>
        </p:nvSpPr>
        <p:spPr>
          <a:xfrm>
            <a:off x="2625468" y="5854314"/>
            <a:ext cx="6149632" cy="678932"/>
          </a:xfrm>
          <a:prstGeom prst="flowChartProcess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Attempt Sync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2D67E58-F992-461A-9BF8-F0F6FD5CFB99}"/>
              </a:ext>
            </a:extLst>
          </p:cNvPr>
          <p:cNvSpPr/>
          <p:nvPr/>
        </p:nvSpPr>
        <p:spPr>
          <a:xfrm>
            <a:off x="2625467" y="1757182"/>
            <a:ext cx="6149627" cy="678932"/>
          </a:xfrm>
          <a:prstGeom prst="flowChartProcess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9FF679-D1E9-4C22-8309-1EBF74BDA250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110137" y="2436114"/>
            <a:ext cx="0" cy="600439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09DAA0-E0EA-449F-9C32-50C0E512792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296063" y="3978425"/>
            <a:ext cx="11773" cy="372825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E84F7B3D-374A-4161-88EE-2A30782294CE}"/>
              </a:ext>
            </a:extLst>
          </p:cNvPr>
          <p:cNvSpPr/>
          <p:nvPr/>
        </p:nvSpPr>
        <p:spPr>
          <a:xfrm>
            <a:off x="6557772" y="3406923"/>
            <a:ext cx="353202" cy="201129"/>
          </a:xfrm>
          <a:prstGeom prst="flowChartTerminator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61DD67-038C-4C0F-A909-0BC3B8368367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V="1">
            <a:off x="5980882" y="3507488"/>
            <a:ext cx="576890" cy="2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326AB3-4B72-4674-B5CB-D358D97C8CC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992655" y="4822185"/>
            <a:ext cx="565117" cy="1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70448BE-73D0-4C78-A2CD-FAA258FE4DC4}"/>
              </a:ext>
            </a:extLst>
          </p:cNvPr>
          <p:cNvSpPr/>
          <p:nvPr/>
        </p:nvSpPr>
        <p:spPr>
          <a:xfrm>
            <a:off x="8539627" y="4721619"/>
            <a:ext cx="353202" cy="201129"/>
          </a:xfrm>
          <a:prstGeom prst="flowChartTerminator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20BED-6218-453C-8B83-7FB857439938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7927410" y="4822184"/>
            <a:ext cx="612217" cy="1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C36024-C23F-4DEA-867A-08DF065CED1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307836" y="5293121"/>
            <a:ext cx="0" cy="561193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A88556-3586-4537-A0AD-1111EB07B89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242591" y="5293120"/>
            <a:ext cx="0" cy="561194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F9A6BECE-CF8C-4433-BA72-E0DD8A2C35B4}"/>
              </a:ext>
            </a:extLst>
          </p:cNvPr>
          <p:cNvSpPr/>
          <p:nvPr/>
        </p:nvSpPr>
        <p:spPr>
          <a:xfrm>
            <a:off x="2425318" y="3036553"/>
            <a:ext cx="1369638" cy="941871"/>
          </a:xfrm>
          <a:prstGeom prst="flowChartDecision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sync request?</a:t>
            </a:r>
            <a:endParaRPr lang="en-US" sz="105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EE5C39-BCF7-4B59-9F56-08D6B03300FB}"/>
              </a:ext>
            </a:extLst>
          </p:cNvPr>
          <p:cNvCxnSpPr>
            <a:stCxn id="29" idx="3"/>
            <a:endCxn id="4" idx="1"/>
          </p:cNvCxnSpPr>
          <p:nvPr/>
        </p:nvCxnSpPr>
        <p:spPr>
          <a:xfrm>
            <a:off x="3794956" y="3507489"/>
            <a:ext cx="816288" cy="1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DD70B7-72D7-4969-BDA6-FFC1D2E63D2F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110137" y="3978424"/>
            <a:ext cx="0" cy="1875890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BCCC8A1-C4CB-4CE9-B30E-F9638B5C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Sync Policy on Notecard</a:t>
            </a:r>
          </a:p>
        </p:txBody>
      </p:sp>
    </p:spTree>
    <p:extLst>
      <p:ext uri="{BB962C8B-B14F-4D97-AF65-F5344CB8AC3E}">
        <p14:creationId xmlns:p14="http://schemas.microsoft.com/office/powerpoint/2010/main" val="35460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30F-EEC7-4664-AA7F-5DCB577F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Application</a:t>
            </a:r>
            <a:br>
              <a:rPr lang="en-US" sz="4000" kern="1200" dirty="0">
                <a:latin typeface="+mj-lt"/>
                <a:ea typeface="+mj-ea"/>
                <a:cs typeface="+mj-cs"/>
              </a:rPr>
            </a:br>
            <a:r>
              <a:rPr lang="en-US" sz="4000" kern="1200" dirty="0">
                <a:latin typeface="+mj-lt"/>
                <a:ea typeface="+mj-ea"/>
                <a:cs typeface="+mj-cs"/>
              </a:rPr>
              <a:t>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CD077-E43E-491F-A74D-B5E330F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??????????????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FB87DD6-BB8E-4262-9895-4F661808E1F8}"/>
              </a:ext>
            </a:extLst>
          </p:cNvPr>
          <p:cNvSpPr/>
          <p:nvPr/>
        </p:nvSpPr>
        <p:spPr>
          <a:xfrm>
            <a:off x="7152634" y="709577"/>
            <a:ext cx="2503807" cy="1390570"/>
          </a:xfrm>
          <a:prstGeom prst="wedgeRoundRectCallout">
            <a:avLst>
              <a:gd name="adj1" fmla="val -44670"/>
              <a:gd name="adj2" fmla="val 127651"/>
              <a:gd name="adj3" fmla="val 16667"/>
            </a:avLst>
          </a:prstGeom>
          <a:solidFill>
            <a:srgbClr val="C00000">
              <a:alpha val="4117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TODO!</a:t>
            </a:r>
          </a:p>
        </p:txBody>
      </p:sp>
    </p:spTree>
    <p:extLst>
      <p:ext uri="{BB962C8B-B14F-4D97-AF65-F5344CB8AC3E}">
        <p14:creationId xmlns:p14="http://schemas.microsoft.com/office/powerpoint/2010/main" val="288260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419B-23E3-4F2C-B1CB-F95973E9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Workflow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9CD7-1147-4012-BFF2-65343CA7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project</a:t>
            </a:r>
          </a:p>
          <a:p>
            <a:r>
              <a:rPr lang="en-US" dirty="0"/>
              <a:t>Check it will compile and download?</a:t>
            </a:r>
          </a:p>
          <a:p>
            <a:r>
              <a:rPr lang="en-US" dirty="0"/>
              <a:t>Configure Debug Channel</a:t>
            </a:r>
          </a:p>
          <a:p>
            <a:r>
              <a:rPr lang="en-US" dirty="0"/>
              <a:t>Configure Serial Connection to Notecard</a:t>
            </a:r>
          </a:p>
          <a:p>
            <a:r>
              <a:rPr lang="en-US" dirty="0"/>
              <a:t>Configure Notecard Service</a:t>
            </a:r>
          </a:p>
          <a:p>
            <a:r>
              <a:rPr lang="en-US" dirty="0"/>
              <a:t>Add sensor measurements to queue</a:t>
            </a:r>
          </a:p>
          <a:p>
            <a:r>
              <a:rPr lang="en-US" dirty="0"/>
              <a:t>Force Sync</a:t>
            </a:r>
          </a:p>
          <a:p>
            <a:r>
              <a:rPr lang="en-US" dirty="0"/>
              <a:t>Enable periodic sync</a:t>
            </a:r>
          </a:p>
        </p:txBody>
      </p:sp>
    </p:spTree>
    <p:extLst>
      <p:ext uri="{BB962C8B-B14F-4D97-AF65-F5344CB8AC3E}">
        <p14:creationId xmlns:p14="http://schemas.microsoft.com/office/powerpoint/2010/main" val="166595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621B-C1CA-4160-B716-F2B8B0A1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FE63-CE04-4DC7-81D5-E8E3476F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8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B985-37C9-44AD-ACD2-03F0C94D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project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4B1E0-5D84-48D1-B902-7611636B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make sure the environment works before attempting to start making changes</a:t>
            </a:r>
          </a:p>
        </p:txBody>
      </p:sp>
    </p:spTree>
    <p:extLst>
      <p:ext uri="{BB962C8B-B14F-4D97-AF65-F5344CB8AC3E}">
        <p14:creationId xmlns:p14="http://schemas.microsoft.com/office/powerpoint/2010/main" val="196755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Debug Channel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Enables you to view information about communication with Notecard using the Serial Monitor connection with the Arduino board.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6"/>
            <a:ext cx="5409750" cy="1726764"/>
            <a:chOff x="5413920" y="3159193"/>
            <a:chExt cx="5258497" cy="156179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120032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Serial Debug</a:t>
              </a:r>
              <a:endParaRPr lang="en-US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>
                  <a:solidFill>
                    <a:srgbClr val="DCDCAA"/>
                  </a:solidFill>
                  <a:latin typeface="Consolas" panose="020B0609020204030204" pitchFamily="49" charset="0"/>
                </a:rPr>
                <a:t>delay</a:t>
              </a:r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>
                  <a:solidFill>
                    <a:srgbClr val="B5CEA8"/>
                  </a:solidFill>
                  <a:latin typeface="Consolas" panose="020B0609020204030204" pitchFamily="49" charset="0"/>
                </a:rPr>
                <a:t>2500</a:t>
              </a:r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>
                  <a:solidFill>
                    <a:srgbClr val="9CDCFE"/>
                  </a:solidFill>
                  <a:latin typeface="Consolas" panose="020B0609020204030204" pitchFamily="49" charset="0"/>
                </a:rPr>
                <a:t>Serial</a:t>
              </a:r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>
                  <a:solidFill>
                    <a:srgbClr val="DCDCAA"/>
                  </a:solidFill>
                  <a:latin typeface="Consolas" panose="020B0609020204030204" pitchFamily="49" charset="0"/>
                </a:rPr>
                <a:t>begin</a:t>
              </a:r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>
                  <a:solidFill>
                    <a:srgbClr val="B5CEA8"/>
                  </a:solidFill>
                  <a:latin typeface="Consolas" panose="020B0609020204030204" pitchFamily="49" charset="0"/>
                </a:rPr>
                <a:t>115200</a:t>
              </a:r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>
                  <a:solidFill>
                    <a:srgbClr val="DCDCAA"/>
                  </a:solidFill>
                  <a:latin typeface="Consolas" panose="020B0609020204030204" pitchFamily="49" charset="0"/>
                </a:rPr>
                <a:t>NoteSetDebugOutputStream</a:t>
              </a:r>
              <a:r>
                <a:rPr lang="en-US">
                  <a:solidFill>
                    <a:srgbClr val="D4D4D4"/>
                  </a:solidFill>
                  <a:latin typeface="Consolas" panose="020B0609020204030204" pitchFamily="49" charset="0"/>
                </a:rPr>
                <a:t>(Serial);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90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741A-A7EE-42E2-86C7-72A080CE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Serial Connection to Notecard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B4238-7718-4417-AB2A-E539B2B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Opens and initializes serial communications channel between Arduino board and Notecard.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909A4-B545-4C62-B071-70EC5458B75E}"/>
              </a:ext>
            </a:extLst>
          </p:cNvPr>
          <p:cNvGrpSpPr/>
          <p:nvPr/>
        </p:nvGrpSpPr>
        <p:grpSpPr>
          <a:xfrm>
            <a:off x="5476712" y="1094928"/>
            <a:ext cx="5441146" cy="1045979"/>
            <a:chOff x="5413920" y="3159193"/>
            <a:chExt cx="5258497" cy="94605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7AB609-1363-428E-A372-4CF1FD34BCD9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main.cpp: setup()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7C0CF-8718-447C-8264-A9B5EE8BF5D6}"/>
                </a:ext>
              </a:extLst>
            </p:cNvPr>
            <p:cNvSpPr txBox="1"/>
            <p:nvPr/>
          </p:nvSpPr>
          <p:spPr>
            <a:xfrm>
              <a:off x="5415721" y="3520660"/>
              <a:ext cx="5256696" cy="5845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Configure Note-C Interface to Notecard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NoteInitSerial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(Serial1, 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9600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527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1838</Words>
  <Application>Microsoft Office PowerPoint</Application>
  <PresentationFormat>Widescreen</PresentationFormat>
  <Paragraphs>239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Theme</vt:lpstr>
      <vt:lpstr>Host Firmware Tutorial </vt:lpstr>
      <vt:lpstr>Requirements</vt:lpstr>
      <vt:lpstr>Outbound Queues</vt:lpstr>
      <vt:lpstr>Application Description</vt:lpstr>
      <vt:lpstr>General Workflow Steps</vt:lpstr>
      <vt:lpstr>Open the project</vt:lpstr>
      <vt:lpstr>Does project compile</vt:lpstr>
      <vt:lpstr>Configure Debug Channel</vt:lpstr>
      <vt:lpstr>Configure Serial Connection to Notecard</vt:lpstr>
      <vt:lpstr>Configure Notecard Product ID</vt:lpstr>
      <vt:lpstr>Configure Notecard Synchronization Mode</vt:lpstr>
      <vt:lpstr>Perform Sensor Measurement</vt:lpstr>
      <vt:lpstr>Add Sensor Measurements to Outbound Queue</vt:lpstr>
      <vt:lpstr>Force Notecard to Attempt Sync</vt:lpstr>
      <vt:lpstr>Enable Periodic Notecard Synchronization</vt:lpstr>
      <vt:lpstr>Inbound Queues</vt:lpstr>
      <vt:lpstr>Prerequisites</vt:lpstr>
      <vt:lpstr>Prerequisites</vt:lpstr>
      <vt:lpstr>Application Description</vt:lpstr>
      <vt:lpstr>General Workflow Steps</vt:lpstr>
      <vt:lpstr>Open the project</vt:lpstr>
      <vt:lpstr>Does project compile</vt:lpstr>
      <vt:lpstr>Configure Notecard Product ID</vt:lpstr>
      <vt:lpstr>Configure Notecard Synchronization Mode</vt:lpstr>
      <vt:lpstr>Build request for inbound Note queue</vt:lpstr>
      <vt:lpstr>Perform Request</vt:lpstr>
      <vt:lpstr>Check Response for Error</vt:lpstr>
      <vt:lpstr>Get the Note “body”</vt:lpstr>
      <vt:lpstr>Extract LED Blink Period value and process it.</vt:lpstr>
      <vt:lpstr>Instructions on Adding QI-File to Notehub!</vt:lpstr>
      <vt:lpstr>Ensure blinkPeriod is available in body.</vt:lpstr>
      <vt:lpstr>Sync Policy Briefs</vt:lpstr>
      <vt:lpstr>Simplified Sync Policy on Notecard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Firmware Tutorial </dc:title>
  <dc:creator>Greg Wolff</dc:creator>
  <cp:lastModifiedBy>Greg Wolff</cp:lastModifiedBy>
  <cp:revision>60</cp:revision>
  <dcterms:created xsi:type="dcterms:W3CDTF">2020-03-06T04:10:47Z</dcterms:created>
  <dcterms:modified xsi:type="dcterms:W3CDTF">2020-03-14T02:54:22Z</dcterms:modified>
</cp:coreProperties>
</file>