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85" r:id="rId5"/>
    <p:sldId id="258" r:id="rId6"/>
    <p:sldId id="259" r:id="rId7"/>
    <p:sldId id="260" r:id="rId8"/>
    <p:sldId id="261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6" r:id="rId17"/>
    <p:sldId id="278" r:id="rId18"/>
    <p:sldId id="284" r:id="rId19"/>
    <p:sldId id="277" r:id="rId20"/>
    <p:sldId id="279" r:id="rId21"/>
    <p:sldId id="280" r:id="rId22"/>
    <p:sldId id="281" r:id="rId23"/>
    <p:sldId id="282" r:id="rId24"/>
    <p:sldId id="286" r:id="rId25"/>
    <p:sldId id="287" r:id="rId26"/>
    <p:sldId id="288" r:id="rId27"/>
    <p:sldId id="289" r:id="rId28"/>
    <p:sldId id="290" r:id="rId29"/>
    <p:sldId id="300" r:id="rId30"/>
    <p:sldId id="291" r:id="rId31"/>
    <p:sldId id="301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265" r:id="rId40"/>
    <p:sldId id="27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C8D2A2-C8B9-47E2-8BFD-7ADF1443A4D8}">
          <p14:sldIdLst>
            <p14:sldId id="256"/>
            <p14:sldId id="257"/>
          </p14:sldIdLst>
        </p14:section>
        <p14:section name="Outbound Queues" id="{497BBA4F-92EA-476D-8904-8AE3808F1654}">
          <p14:sldIdLst>
            <p14:sldId id="275"/>
            <p14:sldId id="285"/>
            <p14:sldId id="258"/>
            <p14:sldId id="259"/>
            <p14:sldId id="260"/>
            <p14:sldId id="261"/>
            <p14:sldId id="267"/>
            <p14:sldId id="268"/>
            <p14:sldId id="269"/>
            <p14:sldId id="270"/>
            <p14:sldId id="271"/>
            <p14:sldId id="272"/>
            <p14:sldId id="274"/>
          </p14:sldIdLst>
        </p14:section>
        <p14:section name="Inbound Queues" id="{1311C15E-72F5-4611-BAB7-2C2183AED4EE}">
          <p14:sldIdLst>
            <p14:sldId id="276"/>
            <p14:sldId id="278"/>
            <p14:sldId id="284"/>
            <p14:sldId id="277"/>
            <p14:sldId id="279"/>
            <p14:sldId id="280"/>
            <p14:sldId id="281"/>
            <p14:sldId id="282"/>
            <p14:sldId id="286"/>
            <p14:sldId id="287"/>
            <p14:sldId id="288"/>
            <p14:sldId id="289"/>
            <p14:sldId id="290"/>
            <p14:sldId id="300"/>
            <p14:sldId id="291"/>
          </p14:sldIdLst>
        </p14:section>
        <p14:section name="Adding QI-File" id="{7E32A981-F832-4642-894C-76CAFF8BFE8D}">
          <p14:sldIdLst>
            <p14:sldId id="301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Syncing" id="{84B79069-662C-4E43-9E7E-AC78CFA1AAD1}">
          <p14:sldIdLst>
            <p14:sldId id="265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AAB3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B9B6-D893-4ECD-9BD2-A47DC2406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21B5B-3856-4A15-8799-C349F09BE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58DD5-A3D4-4DB5-B86B-0ACBED89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A90A-ED50-48F3-8DBA-1EEEB5B38D4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C3DF1-148D-4372-8523-18532824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7800F-2BC8-49DE-9572-B21E64D9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8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8257-6E7A-4CC6-AC6F-BE5E169A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F4BD8-A593-4A61-8DA6-A149B9A03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CF18E-3EBD-4DD5-9B2D-3EB83D16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A90A-ED50-48F3-8DBA-1EEEB5B38D4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C811-0851-4DB7-98A6-CD4BDE6E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BD687-B1E5-4700-975A-B98B0D0E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1B59C4-EB80-4B8B-B467-E6CB05108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1535D-AB09-4673-BE16-810895809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C9DC2-010D-46FD-8CF5-26235BFA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A90A-ED50-48F3-8DBA-1EEEB5B38D4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5E360-0202-4652-9B45-F47C4247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1DE88-146E-4A75-A4B6-91C2D0C7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9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89A9-7549-4AA4-BD2E-024D5AB1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5E773-6CB9-49B4-A59A-E54220C98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BEEFF-A5D2-4476-A1B8-50E541773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A90A-ED50-48F3-8DBA-1EEEB5B38D4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BBC26-CF9B-4DE9-98C6-F17A53CF1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D4DC-BE47-4B18-BBED-C6662053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7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4AD9-5381-4D0E-9364-CAB47D7D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DCA29-AAEF-4C03-9310-C94437A71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FC6B8-BF89-4549-A141-EE9354DF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A90A-ED50-48F3-8DBA-1EEEB5B38D4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757AE-6192-458C-AA2B-3A9498DDF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20C9E-EB3F-46CC-878B-D3DB14C8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0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4B4DE-62D1-45E4-9835-DA8E1C2B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CBF18-D84B-4268-AC37-3CC1001F8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5220-7B53-4B00-8574-2899992D8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C78F8-A09F-491E-B508-93035912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A90A-ED50-48F3-8DBA-1EEEB5B38D4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E2BA8-E03B-4B97-BFAA-C2AB87023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4A33E-18A1-485E-A209-6E2BBA78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2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A5D9-09F0-470F-9C61-7D9EAACC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AD6CD-F843-4C28-9B8E-24B88E05C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3F460-C448-48BD-B618-D92EE6128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E1255B-843D-4681-BCF2-1CC16F7C6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B38F8-7BF5-4DCA-AB81-4B04E508B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A71760-C543-428F-A4FC-A7F3DA0B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A90A-ED50-48F3-8DBA-1EEEB5B38D4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C01D71-FF14-4B30-9285-3278D0D7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F15DA0-9D7A-458F-842B-C6057BD4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5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E028-78CB-482F-9A9C-4DB8CB25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62FAC-95B3-4353-9A46-813FF774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A90A-ED50-48F3-8DBA-1EEEB5B38D4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BFBB0C-C47A-44F3-9872-4CBB8571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39E6A-0915-49BE-87EE-09449310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2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462EBE-67D3-4A17-A72D-7F0F48333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A90A-ED50-48F3-8DBA-1EEEB5B38D4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EAD0D-D269-4031-BF97-972C7018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DAFB5-32C0-4A6F-95AB-052E3AC0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2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3794-762E-4460-83CF-21189547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F980-4F78-4B70-9160-41A0A7D3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EA36D-D7AF-4B14-AF2F-23DCBE471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F15DC-E2E3-4121-BB2F-E49ABA47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A90A-ED50-48F3-8DBA-1EEEB5B38D4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8E24B-6659-4A4B-8F62-60F5A8A6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D9D83-5546-472C-BD61-8A10031A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3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3E04-35C7-4F6A-9B79-47CB4C10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AE4DC-0B30-40BD-BCCB-F5391DE9D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F751A-4B9D-4758-B095-178D70173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E3F23-6227-424A-8E0C-08307357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A90A-ED50-48F3-8DBA-1EEEB5B38D4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42C6B-62FE-47C8-9E3F-776016B7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3C254-5BED-4CF9-A163-4203F947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2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CC19B4-9B6D-4889-AB31-906522AB1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524F7-30F3-41D2-A388-B9B279691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949D9-6EFE-459C-AE8D-C464E7B9B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EA90A-ED50-48F3-8DBA-1EEEB5B38D4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D73AA-1040-4727-B6F3-B2549E0D8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0545E-8945-48A5-9808-094573A35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1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otehub.io/projects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hyperlink" Target="https://notehub.io/projects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75488BB-3FC2-4D3A-9108-EC9A38A50F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Host Firmware Tutorial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D841F42-987E-456B-99D2-15688EA18C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Outline of Tutorial and Text</a:t>
            </a:r>
          </a:p>
        </p:txBody>
      </p:sp>
    </p:spTree>
    <p:extLst>
      <p:ext uri="{BB962C8B-B14F-4D97-AF65-F5344CB8AC3E}">
        <p14:creationId xmlns:p14="http://schemas.microsoft.com/office/powerpoint/2010/main" val="1716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Notecard Product ID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Product ID is used by the routing infrastructure to associate the Notecard with a project in Notehub.io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The Project Id must be populated in order to connect with the cell network.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5476712" y="1094927"/>
            <a:ext cx="5551030" cy="1322977"/>
            <a:chOff x="5413920" y="3159193"/>
            <a:chExt cx="5258497" cy="119658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setup()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60"/>
              <a:ext cx="5256696" cy="83511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Configure Product ID</a:t>
              </a:r>
              <a:endParaRPr 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NoteSetProductID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my_default_project_id</a:t>
              </a:r>
              <a:r>
                <a:rPr lang="en-US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</p:grp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EFE16BF3-501C-4F0B-B4EE-36B496392A64}"/>
              </a:ext>
            </a:extLst>
          </p:cNvPr>
          <p:cNvSpPr/>
          <p:nvPr/>
        </p:nvSpPr>
        <p:spPr>
          <a:xfrm>
            <a:off x="6400800" y="2688258"/>
            <a:ext cx="2727502" cy="1075303"/>
          </a:xfrm>
          <a:prstGeom prst="wedgeRoundRectCallout">
            <a:avLst>
              <a:gd name="adj1" fmla="val 35138"/>
              <a:gd name="adj2" fmla="val -10574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[OPEN ITEMS]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Provided to you when you login and use this tutorial?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Provide link on how to get the project ID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93595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Notecard Synchronization Mode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sync mode policy determines when Notecard should attempt to connect to the cloud.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“minimum” option only attempts to sync when there is an explicit request to the Notecard.</a:t>
            </a:r>
          </a:p>
          <a:p>
            <a:r>
              <a:rPr lang="en-US" dirty="0"/>
              <a:t>More about Notecard </a:t>
            </a:r>
            <a:r>
              <a:rPr lang="en-US" u="sng" dirty="0">
                <a:solidFill>
                  <a:schemeClr val="accent5"/>
                </a:solidFill>
              </a:rPr>
              <a:t>sync options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5476712" y="1094928"/>
            <a:ext cx="5551030" cy="1045979"/>
            <a:chOff x="5413920" y="3159193"/>
            <a:chExt cx="5258497" cy="94605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setup()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60"/>
              <a:ext cx="5256696" cy="58458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Configure Sync</a:t>
              </a:r>
              <a:endParaRPr 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NoteSetUploadMode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E9178"/>
                  </a:solidFill>
                  <a:latin typeface="Consolas" panose="020B0609020204030204" pitchFamily="49" charset="0"/>
                </a:rPr>
                <a:t>"minimum"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dirty="0">
                  <a:solidFill>
                    <a:srgbClr val="B5CEA8"/>
                  </a:solidFill>
                  <a:latin typeface="Consolas" panose="020B0609020204030204" pitchFamily="49" charset="0"/>
                </a:rPr>
                <a:t>0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, </a:t>
              </a:r>
              <a:r>
                <a:rPr lang="en-US" dirty="0">
                  <a:solidFill>
                    <a:srgbClr val="569CD6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</p:grp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EFE16BF3-501C-4F0B-B4EE-36B496392A64}"/>
              </a:ext>
            </a:extLst>
          </p:cNvPr>
          <p:cNvSpPr/>
          <p:nvPr/>
        </p:nvSpPr>
        <p:spPr>
          <a:xfrm>
            <a:off x="4772025" y="3610507"/>
            <a:ext cx="2727502" cy="1075303"/>
          </a:xfrm>
          <a:prstGeom prst="wedgeRoundRectCallout">
            <a:avLst>
              <a:gd name="adj1" fmla="val -84286"/>
              <a:gd name="adj2" fmla="val -1012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[OPEN ITEMS]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Link to page that describes Notecard synchronization policies and how they interact with the cloud</a:t>
            </a:r>
          </a:p>
          <a:p>
            <a:endParaRPr lang="en-US" sz="1200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D1061394-D430-414A-B1D6-0D71814B11CD}"/>
              </a:ext>
            </a:extLst>
          </p:cNvPr>
          <p:cNvSpPr/>
          <p:nvPr/>
        </p:nvSpPr>
        <p:spPr>
          <a:xfrm>
            <a:off x="8692564" y="2641165"/>
            <a:ext cx="2727502" cy="1075303"/>
          </a:xfrm>
          <a:prstGeom prst="wedgeRoundRectCallout">
            <a:avLst>
              <a:gd name="adj1" fmla="val -53782"/>
              <a:gd name="adj2" fmla="val -10136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[NOTES]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This will be changed later in the tutorial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1547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Sensor Measurement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Acquire data from temperature and humidity sensors.  </a:t>
            </a:r>
          </a:p>
          <a:p>
            <a:r>
              <a:rPr lang="en-US" dirty="0"/>
              <a:t>This data will be added to an outbound queue to send data to </a:t>
            </a:r>
            <a:r>
              <a:rPr lang="en-US" dirty="0" err="1"/>
              <a:t>Notehub</a:t>
            </a:r>
            <a:r>
              <a:rPr lang="en-US" dirty="0"/>
              <a:t> when synchronization occurs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5476712" y="1094927"/>
            <a:ext cx="5684462" cy="1476866"/>
            <a:chOff x="5413920" y="3159193"/>
            <a:chExt cx="5258497" cy="133577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loop()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60"/>
              <a:ext cx="5256696" cy="9743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Perform Sensor Measurement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temperature, humidity;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getSensorMeasurements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(&amp;temperature, &amp;humidity);</a:t>
              </a:r>
            </a:p>
          </p:txBody>
        </p:sp>
      </p:grp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D1061394-D430-414A-B1D6-0D71814B11CD}"/>
              </a:ext>
            </a:extLst>
          </p:cNvPr>
          <p:cNvSpPr/>
          <p:nvPr/>
        </p:nvSpPr>
        <p:spPr>
          <a:xfrm>
            <a:off x="7935142" y="2998291"/>
            <a:ext cx="2727502" cy="1075303"/>
          </a:xfrm>
          <a:prstGeom prst="wedgeRoundRectCallout">
            <a:avLst>
              <a:gd name="adj1" fmla="val -49178"/>
              <a:gd name="adj2" fmla="val -11085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[NOTES]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Currently simulates sensor measurements by querying the Notecard temperature and voltage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321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Sensor Measurements to Outbound Queue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Create a JSON request object and add the measured sensor values to the “body” element of the request.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5461015" y="973268"/>
            <a:ext cx="6343772" cy="4185300"/>
            <a:chOff x="5413920" y="3159193"/>
            <a:chExt cx="5258497" cy="3785453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loop()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60"/>
              <a:ext cx="5256696" cy="342398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 // Add sensor data to outbound queue on Notecard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J* req = 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NoteNewRequest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note.add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(req == </a:t>
              </a:r>
              <a:r>
                <a:rPr lang="en-US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NULL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JAddStringToObject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(req,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"file"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sensors.qo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J* body = 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JCreateObject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(body == </a:t>
              </a:r>
              <a:r>
                <a:rPr lang="en-US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NULL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JAddNumberToObject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(body,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"temperature"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temperature);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JAddNumberToObject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(body,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"humidity"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humidity);</a:t>
              </a:r>
            </a:p>
            <a:p>
              <a:r>
                <a:rPr lang="en-US" sz="1600" dirty="0">
                  <a:solidFill>
                    <a:srgbClr val="DCDCAA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JAddItemToObject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(req,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"body"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body);</a:t>
              </a:r>
            </a:p>
            <a:p>
              <a:b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NoteRequest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(req);</a:t>
              </a:r>
            </a:p>
          </p:txBody>
        </p:sp>
      </p:grp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D1061394-D430-414A-B1D6-0D71814B11CD}"/>
              </a:ext>
            </a:extLst>
          </p:cNvPr>
          <p:cNvSpPr/>
          <p:nvPr/>
        </p:nvSpPr>
        <p:spPr>
          <a:xfrm>
            <a:off x="1181140" y="3351493"/>
            <a:ext cx="2727502" cy="1075303"/>
          </a:xfrm>
          <a:prstGeom prst="wedgeRoundRectCallout">
            <a:avLst>
              <a:gd name="adj1" fmla="val 107944"/>
              <a:gd name="adj2" fmla="val -8348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[OPEN ITEMS]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Should this be broken into smaller chunks? Then it will be easier to explain why each command is called and what it is doing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0309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Notecard to Attempt Sync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Requests the Notecard to attempt synchronize data with the cloud immediately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More about Notecard </a:t>
            </a:r>
            <a:r>
              <a:rPr lang="en-US" u="sng" dirty="0">
                <a:solidFill>
                  <a:schemeClr val="accent5"/>
                </a:solidFill>
                <a:hlinkClick r:id="rId2" action="ppaction://hlinksldjump"/>
              </a:rPr>
              <a:t>sync options and policy</a:t>
            </a:r>
            <a:endParaRPr lang="en-US" u="sng" dirty="0">
              <a:solidFill>
                <a:schemeClr val="accent5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5461015" y="973268"/>
            <a:ext cx="6343772" cy="984423"/>
            <a:chOff x="5413920" y="3159193"/>
            <a:chExt cx="5258497" cy="89037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loop()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60"/>
              <a:ext cx="5256696" cy="52890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 // Request Notecard to sync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NoteRequest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NoteNewRequest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service.sync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));</a:t>
              </a:r>
            </a:p>
          </p:txBody>
        </p:sp>
      </p:grp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D1061394-D430-414A-B1D6-0D71814B11CD}"/>
              </a:ext>
            </a:extLst>
          </p:cNvPr>
          <p:cNvSpPr/>
          <p:nvPr/>
        </p:nvSpPr>
        <p:spPr>
          <a:xfrm>
            <a:off x="6651842" y="2907515"/>
            <a:ext cx="2727502" cy="1075303"/>
          </a:xfrm>
          <a:prstGeom prst="wedgeRoundRectCallout">
            <a:avLst>
              <a:gd name="adj1" fmla="val -15509"/>
              <a:gd name="adj2" fmla="val -14735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[OPEN ITEMS]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Explain these functions can be chained together, shortening code for simple requests.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9764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Periodic Notecard Synchronization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Configure the Notecard to perform periodic synchronization</a:t>
            </a:r>
          </a:p>
          <a:p>
            <a:r>
              <a:rPr lang="en-US" dirty="0"/>
              <a:t>The “minutes” argument sets the minimum elapsed time between synchronization attempts if </a:t>
            </a:r>
            <a:r>
              <a:rPr lang="en-US" i="1" dirty="0"/>
              <a:t>new</a:t>
            </a:r>
            <a:r>
              <a:rPr lang="en-US" dirty="0"/>
              <a:t> notes are available in an outbound queue (*.</a:t>
            </a:r>
            <a:r>
              <a:rPr lang="en-US" dirty="0" err="1"/>
              <a:t>qo</a:t>
            </a:r>
            <a:r>
              <a:rPr lang="en-US" dirty="0"/>
              <a:t> –Notefile)</a:t>
            </a:r>
          </a:p>
          <a:p>
            <a:r>
              <a:rPr lang="en-US" dirty="0"/>
              <a:t>The “connection” mode argument determines if the network connection should be maintained</a:t>
            </a:r>
          </a:p>
          <a:p>
            <a:r>
              <a:rPr lang="en-US" dirty="0"/>
              <a:t>More about Notecard </a:t>
            </a:r>
            <a:r>
              <a:rPr lang="en-US" u="sng" dirty="0">
                <a:solidFill>
                  <a:schemeClr val="accent5"/>
                </a:solidFill>
              </a:rPr>
              <a:t>sync options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5476712" y="1094927"/>
            <a:ext cx="5875500" cy="1322977"/>
            <a:chOff x="5413920" y="3159193"/>
            <a:chExt cx="5258497" cy="119658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setup()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60"/>
              <a:ext cx="5256696" cy="83511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Configure Sync</a:t>
              </a:r>
              <a:endParaRPr 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NoteSetUploadMode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E9178"/>
                  </a:solidFill>
                  <a:latin typeface="Consolas" panose="020B0609020204030204" pitchFamily="49" charset="0"/>
                </a:rPr>
                <a:t>“continuous"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dirty="0">
                  <a:solidFill>
                    <a:srgbClr val="B5CEA8"/>
                  </a:solidFill>
                  <a:latin typeface="Consolas" panose="020B0609020204030204" pitchFamily="49" charset="0"/>
                </a:rPr>
                <a:t>2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, </a:t>
              </a:r>
              <a:r>
                <a:rPr lang="en-US" dirty="0">
                  <a:solidFill>
                    <a:srgbClr val="569CD6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</p:grp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EFE16BF3-501C-4F0B-B4EE-36B496392A64}"/>
              </a:ext>
            </a:extLst>
          </p:cNvPr>
          <p:cNvSpPr/>
          <p:nvPr/>
        </p:nvSpPr>
        <p:spPr>
          <a:xfrm>
            <a:off x="5074208" y="5137123"/>
            <a:ext cx="2727502" cy="1075303"/>
          </a:xfrm>
          <a:prstGeom prst="wedgeRoundRectCallout">
            <a:avLst>
              <a:gd name="adj1" fmla="val -104861"/>
              <a:gd name="adj2" fmla="val -9443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[OPEN ITEMS]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Link to page that describes Notecard synchronization policies and how they interact with the cloud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75020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C7B3-A92E-439E-8BF9-838F1F5F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Inbound Queues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5F29F-A387-444B-9419-5390380046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command data sent to the Notecard from the cloud</a:t>
            </a:r>
          </a:p>
        </p:txBody>
      </p:sp>
    </p:spTree>
    <p:extLst>
      <p:ext uri="{BB962C8B-B14F-4D97-AF65-F5344CB8AC3E}">
        <p14:creationId xmlns:p14="http://schemas.microsoft.com/office/powerpoint/2010/main" val="1602504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130F-EEC7-4664-AA7F-5DCB577F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252728"/>
            <a:ext cx="3493008" cy="4352544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000" kern="1200" dirty="0">
                <a:latin typeface="+mj-lt"/>
                <a:ea typeface="+mj-ea"/>
                <a:cs typeface="+mj-cs"/>
              </a:rPr>
              <a:t>Prerequisites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6CD077-E43E-491F-A74D-B5E330F9F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056" y="811022"/>
            <a:ext cx="5724144" cy="524865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Notecard Outbound Queue Host Firmware Tutorial</a:t>
            </a:r>
          </a:p>
        </p:txBody>
      </p:sp>
    </p:spTree>
    <p:extLst>
      <p:ext uri="{BB962C8B-B14F-4D97-AF65-F5344CB8AC3E}">
        <p14:creationId xmlns:p14="http://schemas.microsoft.com/office/powerpoint/2010/main" val="4103368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130F-EEC7-4664-AA7F-5DCB577F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252728"/>
            <a:ext cx="3493008" cy="4352544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000" kern="1200" dirty="0">
                <a:latin typeface="+mj-lt"/>
                <a:ea typeface="+mj-ea"/>
                <a:cs typeface="+mj-cs"/>
              </a:rPr>
              <a:t>Application</a:t>
            </a:r>
            <a:br>
              <a:rPr lang="en-US" sz="4000" kern="1200" dirty="0">
                <a:latin typeface="+mj-lt"/>
                <a:ea typeface="+mj-ea"/>
                <a:cs typeface="+mj-cs"/>
              </a:rPr>
            </a:br>
            <a:r>
              <a:rPr lang="en-US" sz="4000" kern="1200" dirty="0">
                <a:latin typeface="+mj-lt"/>
                <a:ea typeface="+mj-ea"/>
                <a:cs typeface="+mj-cs"/>
              </a:rPr>
              <a:t>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6CD077-E43E-491F-A74D-B5E330F9F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056" y="811022"/>
            <a:ext cx="5724144" cy="524865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Poll the Notecard every 10sec</a:t>
            </a:r>
          </a:p>
          <a:p>
            <a:r>
              <a:rPr lang="en-US" sz="2400" dirty="0"/>
              <a:t>Check if a new note is available in inbound queue</a:t>
            </a:r>
          </a:p>
          <a:p>
            <a:r>
              <a:rPr lang="en-US" sz="2400" dirty="0"/>
              <a:t>Set the LED blink period according to value in the new note</a:t>
            </a:r>
          </a:p>
        </p:txBody>
      </p:sp>
    </p:spTree>
    <p:extLst>
      <p:ext uri="{BB962C8B-B14F-4D97-AF65-F5344CB8AC3E}">
        <p14:creationId xmlns:p14="http://schemas.microsoft.com/office/powerpoint/2010/main" val="4286206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419B-23E3-4F2C-B1CB-F95973E9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Workflow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99CD7-1147-4012-BFF2-65343CA7D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project</a:t>
            </a:r>
          </a:p>
          <a:p>
            <a:r>
              <a:rPr lang="en-US" dirty="0"/>
              <a:t>Check it will compile and download?</a:t>
            </a:r>
          </a:p>
          <a:p>
            <a:r>
              <a:rPr lang="en-US" dirty="0"/>
              <a:t>Configure Notecard Service</a:t>
            </a:r>
          </a:p>
          <a:p>
            <a:r>
              <a:rPr lang="en-US" dirty="0"/>
              <a:t>Request Inbound Notes</a:t>
            </a:r>
          </a:p>
          <a:p>
            <a:r>
              <a:rPr lang="en-US" dirty="0"/>
              <a:t>Process Inbound Notes</a:t>
            </a:r>
          </a:p>
          <a:p>
            <a:r>
              <a:rPr lang="en-US" dirty="0"/>
              <a:t>Force Sync</a:t>
            </a:r>
          </a:p>
          <a:p>
            <a:r>
              <a:rPr lang="en-US" dirty="0"/>
              <a:t>Enable periodic sync</a:t>
            </a:r>
          </a:p>
        </p:txBody>
      </p:sp>
    </p:spTree>
    <p:extLst>
      <p:ext uri="{BB962C8B-B14F-4D97-AF65-F5344CB8AC3E}">
        <p14:creationId xmlns:p14="http://schemas.microsoft.com/office/powerpoint/2010/main" val="126585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130F-EEC7-4664-AA7F-5DCB577F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252728"/>
            <a:ext cx="3493008" cy="4352544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000" kern="1200">
                <a:latin typeface="+mj-lt"/>
                <a:ea typeface="+mj-ea"/>
                <a:cs typeface="+mj-cs"/>
              </a:rPr>
              <a:t>Requirements</a:t>
            </a:r>
          </a:p>
        </p:txBody>
      </p:sp>
      <p:sp>
        <p:nvSpPr>
          <p:cNvPr id="24" name="Isosceles Triangle 17">
            <a:extLst>
              <a:ext uri="{FF2B5EF4-FFF2-40B4-BE49-F238E27FC236}">
                <a16:creationId xmlns:a16="http://schemas.microsoft.com/office/drawing/2014/main" id="{8817AC51-5572-44EE-A0DE-7A3748336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588603" y="3336426"/>
            <a:ext cx="200040" cy="172448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6CD077-E43E-491F-A74D-B5E330F9F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056" y="811022"/>
            <a:ext cx="5724144" cy="524865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VS Code Installed</a:t>
            </a:r>
          </a:p>
          <a:p>
            <a:r>
              <a:rPr lang="en-US" sz="2400" dirty="0" err="1"/>
              <a:t>PlatformIO</a:t>
            </a:r>
            <a:r>
              <a:rPr lang="en-US" sz="2400" dirty="0"/>
              <a:t> Extension Installed</a:t>
            </a:r>
          </a:p>
          <a:p>
            <a:r>
              <a:rPr lang="en-US" sz="2400" dirty="0"/>
              <a:t>GIT Command Line Installed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C4ACB19E-96AD-4EA2-AFAA-A4D71CCCE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0365" y="2836717"/>
            <a:ext cx="273127" cy="273127"/>
          </a:xfrm>
          <a:prstGeom prst="rect">
            <a:avLst/>
          </a:prstGeom>
        </p:spPr>
      </p:pic>
      <p:pic>
        <p:nvPicPr>
          <p:cNvPr id="39" name="Graphic 38" descr="Help">
            <a:extLst>
              <a:ext uri="{FF2B5EF4-FFF2-40B4-BE49-F238E27FC236}">
                <a16:creationId xmlns:a16="http://schemas.microsoft.com/office/drawing/2014/main" id="{DE7CB9F2-F926-40AC-B732-50EF1675A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1669" y="3286086"/>
            <a:ext cx="273127" cy="273127"/>
          </a:xfrm>
          <a:prstGeom prst="rect">
            <a:avLst/>
          </a:prstGeom>
        </p:spPr>
      </p:pic>
      <p:pic>
        <p:nvPicPr>
          <p:cNvPr id="40" name="Graphic 39" descr="Help">
            <a:extLst>
              <a:ext uri="{FF2B5EF4-FFF2-40B4-BE49-F238E27FC236}">
                <a16:creationId xmlns:a16="http://schemas.microsoft.com/office/drawing/2014/main" id="{FF5B591F-931C-40EC-88D0-29BBC3006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8542" y="3735657"/>
            <a:ext cx="273127" cy="273127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0BC46D29-A051-4987-A797-28AB084DBFDC}"/>
              </a:ext>
            </a:extLst>
          </p:cNvPr>
          <p:cNvSpPr/>
          <p:nvPr/>
        </p:nvSpPr>
        <p:spPr>
          <a:xfrm>
            <a:off x="9339243" y="1377487"/>
            <a:ext cx="2503807" cy="1390570"/>
          </a:xfrm>
          <a:prstGeom prst="wedgeRoundRectCallout">
            <a:avLst>
              <a:gd name="adj1" fmla="val -43717"/>
              <a:gd name="adj2" fmla="val 69899"/>
              <a:gd name="adj3" fmla="val 16667"/>
            </a:avLst>
          </a:prstGeom>
          <a:solidFill>
            <a:srgbClr val="C00000">
              <a:alpha val="4117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Still working out DEV requirements.  This is a placeholder for now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D022AC-3A1B-4C4C-B144-04433B264318}"/>
              </a:ext>
            </a:extLst>
          </p:cNvPr>
          <p:cNvSpPr/>
          <p:nvPr/>
        </p:nvSpPr>
        <p:spPr>
          <a:xfrm>
            <a:off x="4936975" y="2727502"/>
            <a:ext cx="4548453" cy="14991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28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621B-C1CA-4160-B716-F2B8B0A1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CFE63-CE04-4DC7-81D5-E8E3476F1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16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9B985-37C9-44AD-ACD2-03F0C94D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project compile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4B1E0-5D84-48D1-B902-7611636B4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make sure the environment works before attempting to start making changes</a:t>
            </a:r>
          </a:p>
        </p:txBody>
      </p:sp>
    </p:spTree>
    <p:extLst>
      <p:ext uri="{BB962C8B-B14F-4D97-AF65-F5344CB8AC3E}">
        <p14:creationId xmlns:p14="http://schemas.microsoft.com/office/powerpoint/2010/main" val="886180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Notecard Product ID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Product ID is used by the routing infrastructure to associate the Notecard with a project in Notehub.io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The Project Id must be populated in order to connect with the cell network.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5476712" y="1094927"/>
            <a:ext cx="5551030" cy="1322977"/>
            <a:chOff x="5413920" y="3159193"/>
            <a:chExt cx="5258497" cy="119658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setup()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60"/>
              <a:ext cx="5256696" cy="83511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Configure Product ID</a:t>
              </a:r>
              <a:endParaRPr 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NoteSetProductID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my_default_project_id</a:t>
              </a:r>
              <a:r>
                <a:rPr lang="en-US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</p:grp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EFE16BF3-501C-4F0B-B4EE-36B496392A64}"/>
              </a:ext>
            </a:extLst>
          </p:cNvPr>
          <p:cNvSpPr/>
          <p:nvPr/>
        </p:nvSpPr>
        <p:spPr>
          <a:xfrm>
            <a:off x="6400800" y="2688258"/>
            <a:ext cx="2727502" cy="1075303"/>
          </a:xfrm>
          <a:prstGeom prst="wedgeRoundRectCallout">
            <a:avLst>
              <a:gd name="adj1" fmla="val 35138"/>
              <a:gd name="adj2" fmla="val -10574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[OPEN ITEMS]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Provided to you when you login and use this tutorial?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Provide link on how to get the project ID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15060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Notecard Synchronization Mode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sync mode policy determines when Notecard should attempt to connect to the cloud.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“continuous” option maintains a network connection. The sync period is the minimum time the Notecard checks to see if a sync is necessary.</a:t>
            </a:r>
          </a:p>
          <a:p>
            <a:r>
              <a:rPr lang="en-US" dirty="0"/>
              <a:t>More about Notecard </a:t>
            </a:r>
            <a:r>
              <a:rPr lang="en-US" u="sng" dirty="0">
                <a:solidFill>
                  <a:schemeClr val="accent5"/>
                </a:solidFill>
                <a:hlinkClick r:id="rId2" action="ppaction://hlinksldjump"/>
              </a:rPr>
              <a:t>sync options</a:t>
            </a:r>
            <a:endParaRPr lang="en-US" u="sng" dirty="0">
              <a:solidFill>
                <a:schemeClr val="accent5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5476711" y="1094926"/>
            <a:ext cx="5989069" cy="1876975"/>
            <a:chOff x="5413920" y="3159193"/>
            <a:chExt cx="5258497" cy="1697657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setup()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60"/>
              <a:ext cx="5256696" cy="133619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Configure Sync</a:t>
              </a:r>
              <a:endParaRPr 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dirty="0">
                  <a:solidFill>
                    <a:srgbClr val="569CD6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syncPeriodMinutes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dirty="0">
                  <a:solidFill>
                    <a:srgbClr val="B5CEA8"/>
                  </a:solidFill>
                  <a:latin typeface="Consolas" panose="020B0609020204030204" pitchFamily="49" charset="0"/>
                </a:rPr>
                <a:t>1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NoteSetUploadMode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E9178"/>
                  </a:solidFill>
                  <a:latin typeface="Consolas" panose="020B0609020204030204" pitchFamily="49" charset="0"/>
                </a:rPr>
                <a:t>"continuous"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 </a:t>
              </a: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syncPeriodMinutes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dirty="0">
                  <a:solidFill>
                    <a:srgbClr val="569CD6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endParaRPr 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EFE16BF3-501C-4F0B-B4EE-36B496392A64}"/>
              </a:ext>
            </a:extLst>
          </p:cNvPr>
          <p:cNvSpPr/>
          <p:nvPr/>
        </p:nvSpPr>
        <p:spPr>
          <a:xfrm>
            <a:off x="4772025" y="3610507"/>
            <a:ext cx="2727502" cy="1075303"/>
          </a:xfrm>
          <a:prstGeom prst="wedgeRoundRectCallout">
            <a:avLst>
              <a:gd name="adj1" fmla="val -84286"/>
              <a:gd name="adj2" fmla="val -1012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[OPEN ITEMS]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Link to page that describes Notecard synchronization policies and how they interact with the cloud</a:t>
            </a:r>
          </a:p>
          <a:p>
            <a:endParaRPr lang="en-US" sz="1200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D1061394-D430-414A-B1D6-0D71814B11CD}"/>
              </a:ext>
            </a:extLst>
          </p:cNvPr>
          <p:cNvSpPr/>
          <p:nvPr/>
        </p:nvSpPr>
        <p:spPr>
          <a:xfrm>
            <a:off x="8903286" y="3072855"/>
            <a:ext cx="2727502" cy="1075303"/>
          </a:xfrm>
          <a:prstGeom prst="wedgeRoundRectCallout">
            <a:avLst>
              <a:gd name="adj1" fmla="val -52324"/>
              <a:gd name="adj2" fmla="val -11024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[NOTES]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This will be changed later in the tutorial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00257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request for inbound Note queue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Create a JSON request object that asks Notecard for notes available in a queue</a:t>
            </a:r>
          </a:p>
          <a:p>
            <a:r>
              <a:rPr lang="en-US" dirty="0"/>
              <a:t>“file” – which inbound queue to check</a:t>
            </a:r>
          </a:p>
          <a:p>
            <a:r>
              <a:rPr lang="en-US" dirty="0"/>
              <a:t>“</a:t>
            </a:r>
            <a:r>
              <a:rPr lang="en-US" dirty="0" err="1"/>
              <a:t>delete”:true</a:t>
            </a:r>
            <a:r>
              <a:rPr lang="en-US" dirty="0"/>
              <a:t> – delete the note once it is read.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4991889" y="957367"/>
            <a:ext cx="6434136" cy="1723086"/>
            <a:chOff x="5413920" y="3159193"/>
            <a:chExt cx="5258497" cy="1558469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loop()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59"/>
              <a:ext cx="5256696" cy="119700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Build request for note in queue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J* req = 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NoteNewRequest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note.get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JAddStringToObject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(req,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"file"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"led-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command.qi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JAddBoolToObject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(req,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"delete"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true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9324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Request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Send request to Notecard and await a response.</a:t>
            </a:r>
          </a:p>
          <a:p>
            <a:r>
              <a:rPr lang="en-US" dirty="0"/>
              <a:t>If the response is null, an allocation error occurred. In this case, just exit the loop() function.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4991889" y="957367"/>
            <a:ext cx="6434136" cy="1969306"/>
            <a:chOff x="5413920" y="3159193"/>
            <a:chExt cx="5258497" cy="178116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loop()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58"/>
              <a:ext cx="5256696" cy="141970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Request note from Notecard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J* 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rsp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NoteRequestResponse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(req);</a:t>
              </a:r>
            </a:p>
            <a:p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rsp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== </a:t>
              </a:r>
              <a:r>
                <a:rPr lang="en-US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NULL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  return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7314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Response for Error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If the response contains an error code, we assume the error is: there are no more notes available. And exit the </a:t>
            </a:r>
            <a:r>
              <a:rPr lang="en-US" dirty="0">
                <a:latin typeface="Consolas" panose="020B0609020204030204" pitchFamily="49" charset="0"/>
              </a:rPr>
              <a:t>loop()</a:t>
            </a:r>
            <a:r>
              <a:rPr lang="en-US" dirty="0"/>
              <a:t> function.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NoteDeleteResponse</a:t>
            </a:r>
            <a:r>
              <a:rPr lang="en-US" dirty="0"/>
              <a:t> function is called to clean up memory allocated to the response object.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4991889" y="957368"/>
            <a:ext cx="6434136" cy="2461749"/>
            <a:chOff x="5413920" y="3159193"/>
            <a:chExt cx="5258497" cy="2226563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loop()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58"/>
              <a:ext cx="5256696" cy="186509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//Check for error in the response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NoteResponseError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rsp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)) {</a:t>
              </a:r>
            </a:p>
            <a:p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  // If the Response contains an error, </a:t>
              </a:r>
            </a:p>
            <a:p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  // assume there are no more notes in the queue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NoteDeleteResponse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rsp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6559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Note “body”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Note body contains the information we want to extract.</a:t>
            </a:r>
          </a:p>
          <a:p>
            <a:r>
              <a:rPr lang="en-US" dirty="0"/>
              <a:t>If the body is null, there was an allocation error. Delete the response object and exit the </a:t>
            </a:r>
            <a:r>
              <a:rPr lang="en-US" dirty="0">
                <a:latin typeface="Consolas" panose="020B0609020204030204" pitchFamily="49" charset="0"/>
              </a:rPr>
              <a:t>loop()</a:t>
            </a:r>
            <a:r>
              <a:rPr lang="en-US" dirty="0"/>
              <a:t> function.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4991889" y="957370"/>
            <a:ext cx="6434136" cy="2215528"/>
            <a:chOff x="5413920" y="3159193"/>
            <a:chExt cx="5258497" cy="200386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loop()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58"/>
              <a:ext cx="5256696" cy="16423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Get body of the note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J* body = 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JGetObject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rsp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"body"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(body == </a:t>
              </a:r>
              <a:r>
                <a:rPr lang="en-US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NULL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){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NoteDeleteResponse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rsp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8216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LED Blink Period value and process it.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Extract the value of the LED blink period from the Note body using the </a:t>
            </a:r>
            <a:r>
              <a:rPr lang="en-US" dirty="0" err="1">
                <a:latin typeface="Consolas" panose="020B0609020204030204" pitchFamily="49" charset="0"/>
              </a:rPr>
              <a:t>JGetInt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function.</a:t>
            </a:r>
          </a:p>
          <a:p>
            <a:r>
              <a:rPr lang="en-US" dirty="0"/>
              <a:t>For now, print the value to the debug stream using </a:t>
            </a:r>
            <a:r>
              <a:rPr lang="en-US" dirty="0" err="1">
                <a:latin typeface="Consolas" panose="020B0609020204030204" pitchFamily="49" charset="0"/>
              </a:rPr>
              <a:t>NotePrintf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and delete the response object.</a:t>
            </a:r>
          </a:p>
          <a:p>
            <a:r>
              <a:rPr lang="en-US" dirty="0"/>
              <a:t>We don’t exit the </a:t>
            </a:r>
            <a:r>
              <a:rPr lang="en-US" dirty="0">
                <a:latin typeface="Consolas" panose="020B0609020204030204" pitchFamily="49" charset="0"/>
              </a:rPr>
              <a:t>loop()</a:t>
            </a:r>
            <a:r>
              <a:rPr lang="en-US" dirty="0"/>
              <a:t> function here, because there may be more Notes in the inbound queue that we want to process.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4991889" y="957367"/>
            <a:ext cx="6434136" cy="2707970"/>
            <a:chOff x="5413920" y="3159193"/>
            <a:chExt cx="5258497" cy="244926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loop()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58"/>
              <a:ext cx="5256696" cy="208779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Extract value of "</a:t>
              </a:r>
              <a:r>
                <a:rPr lang="en-US" sz="16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blinkPeriod</a:t>
              </a:r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" from body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blinkPeriodMs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JGetInt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(body,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blinkPeriod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</a:t>
              </a:r>
            </a:p>
            <a:p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Display value on debug stream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NotePrintf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"Blink Period: %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dms</a:t>
              </a:r>
              <a:r>
                <a:rPr lang="en-US" sz="1600" dirty="0">
                  <a:solidFill>
                    <a:srgbClr val="D7BA7D"/>
                  </a:solidFill>
                  <a:latin typeface="Consolas" panose="020B0609020204030204" pitchFamily="49" charset="0"/>
                </a:rPr>
                <a:t>\n\n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blinkPeriodMs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b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Delete Response Object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NoteDeleteResponse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rsp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9553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F723F9-A261-464E-8F90-5808671D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LED Blink Period from </a:t>
            </a:r>
            <a:r>
              <a:rPr lang="en-US" dirty="0" err="1"/>
              <a:t>Notehub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cURL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E49C6F-29E5-4381-9497-6FBCFC64D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Open system command prompt</a:t>
            </a:r>
          </a:p>
          <a:p>
            <a:pPr marL="342900" indent="-342900">
              <a:buAutoNum type="arabicPeriod"/>
            </a:pPr>
            <a:r>
              <a:rPr lang="en-US" dirty="0"/>
              <a:t>Enter </a:t>
            </a:r>
            <a:r>
              <a:rPr lang="en-US" dirty="0" err="1"/>
              <a:t>cURL</a:t>
            </a:r>
            <a:r>
              <a:rPr lang="en-US" dirty="0"/>
              <a:t> command as shown on the right</a:t>
            </a:r>
          </a:p>
          <a:p>
            <a:r>
              <a:rPr lang="en-US" dirty="0"/>
              <a:t>Replace &lt;</a:t>
            </a:r>
            <a:r>
              <a:rPr lang="en-US" dirty="0" err="1"/>
              <a:t>app_id</a:t>
            </a:r>
            <a:r>
              <a:rPr lang="en-US" dirty="0"/>
              <a:t>&gt; and &lt;</a:t>
            </a:r>
            <a:r>
              <a:rPr lang="en-US" dirty="0" err="1"/>
              <a:t>device_id</a:t>
            </a:r>
            <a:r>
              <a:rPr lang="en-US" dirty="0"/>
              <a:t>&gt; with values for your specific Notehub.io project and Notecard device.</a:t>
            </a:r>
          </a:p>
          <a:p>
            <a:endParaRPr lang="en-US" dirty="0"/>
          </a:p>
          <a:p>
            <a:r>
              <a:rPr lang="en-US" dirty="0">
                <a:hlinkClick r:id="rId2" action="ppaction://hlinksldjump"/>
              </a:rPr>
              <a:t>More info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ECF9721-00FC-4ECC-8663-C4A536008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378837"/>
              </p:ext>
            </p:extLst>
          </p:nvPr>
        </p:nvGraphicFramePr>
        <p:xfrm>
          <a:off x="5183188" y="987425"/>
          <a:ext cx="6172200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20429">
                  <a:extLst>
                    <a:ext uri="{9D8B030D-6E8A-4147-A177-3AD203B41FA5}">
                      <a16:colId xmlns:a16="http://schemas.microsoft.com/office/drawing/2014/main" val="389613337"/>
                    </a:ext>
                  </a:extLst>
                </a:gridCol>
                <a:gridCol w="2080592">
                  <a:extLst>
                    <a:ext uri="{9D8B030D-6E8A-4147-A177-3AD203B41FA5}">
                      <a16:colId xmlns:a16="http://schemas.microsoft.com/office/drawing/2014/main" val="1529368550"/>
                    </a:ext>
                  </a:extLst>
                </a:gridCol>
                <a:gridCol w="2971179">
                  <a:extLst>
                    <a:ext uri="{9D8B030D-6E8A-4147-A177-3AD203B41FA5}">
                      <a16:colId xmlns:a16="http://schemas.microsoft.com/office/drawing/2014/main" val="1662634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52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&lt;</a:t>
                      </a:r>
                      <a:r>
                        <a:rPr lang="en-US" sz="1100" dirty="0" err="1"/>
                        <a:t>app_uid</a:t>
                      </a:r>
                      <a:r>
                        <a:rPr lang="en-US" sz="11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App 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app:d8edc5cc-c7d7-48ef-aeda-7147b884111a</a:t>
                      </a:r>
                      <a:endParaRPr lang="en-US" sz="9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33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&lt;</a:t>
                      </a:r>
                      <a:r>
                        <a:rPr lang="en-US" sz="1100" dirty="0" err="1"/>
                        <a:t>device_uid</a:t>
                      </a:r>
                      <a:r>
                        <a:rPr lang="en-US" sz="11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Device 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imei:865284040125662</a:t>
                      </a:r>
                      <a:endParaRPr lang="en-US" sz="9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34691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82AFCB8-687B-4F50-895B-80FFCB08BEBC}"/>
              </a:ext>
            </a:extLst>
          </p:cNvPr>
          <p:cNvSpPr txBox="1"/>
          <p:nvPr/>
        </p:nvSpPr>
        <p:spPr>
          <a:xfrm>
            <a:off x="5183187" y="3429000"/>
            <a:ext cx="55565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curl -L 'http://api.notefile.net/</a:t>
            </a:r>
            <a:r>
              <a:rPr lang="en-US" sz="900" dirty="0" err="1">
                <a:latin typeface="Consolas" panose="020B0609020204030204" pitchFamily="49" charset="0"/>
              </a:rPr>
              <a:t>req?project</a:t>
            </a:r>
            <a:r>
              <a:rPr lang="en-US" sz="900" dirty="0">
                <a:latin typeface="Consolas" panose="020B0609020204030204" pitchFamily="49" charset="0"/>
              </a:rPr>
              <a:t>="</a:t>
            </a:r>
            <a:r>
              <a:rPr lang="en-US" sz="900" b="1" dirty="0">
                <a:latin typeface="Consolas" panose="020B0609020204030204" pitchFamily="49" charset="0"/>
              </a:rPr>
              <a:t>&lt;</a:t>
            </a:r>
            <a:r>
              <a:rPr lang="en-US" sz="900" b="1" dirty="0" err="1">
                <a:latin typeface="Consolas" panose="020B0609020204030204" pitchFamily="49" charset="0"/>
              </a:rPr>
              <a:t>app_uid</a:t>
            </a:r>
            <a:r>
              <a:rPr lang="en-US" sz="900" b="1" dirty="0"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"&amp;device="</a:t>
            </a:r>
            <a:r>
              <a:rPr lang="en-US" sz="900" b="1" dirty="0">
                <a:latin typeface="Consolas" panose="020B0609020204030204" pitchFamily="49" charset="0"/>
              </a:rPr>
              <a:t>&lt;</a:t>
            </a:r>
            <a:r>
              <a:rPr lang="en-US" sz="900" b="1" dirty="0" err="1">
                <a:latin typeface="Consolas" panose="020B0609020204030204" pitchFamily="49" charset="0"/>
              </a:rPr>
              <a:t>device_uid</a:t>
            </a:r>
            <a:r>
              <a:rPr lang="en-US" sz="900" b="1" dirty="0"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"' -d '{"</a:t>
            </a:r>
            <a:r>
              <a:rPr lang="en-US" sz="900" dirty="0" err="1">
                <a:latin typeface="Consolas" panose="020B0609020204030204" pitchFamily="49" charset="0"/>
              </a:rPr>
              <a:t>req":"note.add","file":"</a:t>
            </a:r>
            <a:r>
              <a:rPr lang="en-US" sz="900" b="1" dirty="0" err="1">
                <a:latin typeface="Consolas" panose="020B0609020204030204" pitchFamily="49" charset="0"/>
              </a:rPr>
              <a:t>led-command.qi</a:t>
            </a:r>
            <a:r>
              <a:rPr lang="en-US" sz="900" dirty="0" err="1">
                <a:latin typeface="Consolas" panose="020B0609020204030204" pitchFamily="49" charset="0"/>
              </a:rPr>
              <a:t>","body</a:t>
            </a:r>
            <a:r>
              <a:rPr lang="en-US" sz="900" dirty="0">
                <a:latin typeface="Consolas" panose="020B0609020204030204" pitchFamily="49" charset="0"/>
              </a:rPr>
              <a:t>":</a:t>
            </a:r>
            <a:r>
              <a:rPr lang="en-US" sz="900" b="1" dirty="0">
                <a:latin typeface="Consolas" panose="020B0609020204030204" pitchFamily="49" charset="0"/>
              </a:rPr>
              <a:t>{"blinkPeriod":500}</a:t>
            </a:r>
            <a:r>
              <a:rPr lang="en-US" sz="900" dirty="0">
                <a:latin typeface="Consolas" panose="020B0609020204030204" pitchFamily="49" charset="0"/>
              </a:rPr>
              <a:t>}'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FE2A53-4DF5-43BC-B336-3D4CA5B652CD}"/>
              </a:ext>
            </a:extLst>
          </p:cNvPr>
          <p:cNvSpPr txBox="1"/>
          <p:nvPr/>
        </p:nvSpPr>
        <p:spPr>
          <a:xfrm>
            <a:off x="5183188" y="4204252"/>
            <a:ext cx="5556530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curl -L "http://api.notefile.net/</a:t>
            </a:r>
            <a:r>
              <a:rPr lang="en-US" sz="900" dirty="0" err="1">
                <a:latin typeface="Consolas" panose="020B0609020204030204" pitchFamily="49" charset="0"/>
              </a:rPr>
              <a:t>req?project</a:t>
            </a:r>
            <a:r>
              <a:rPr lang="en-US" sz="900" dirty="0">
                <a:latin typeface="Consolas" panose="020B0609020204030204" pitchFamily="49" charset="0"/>
              </a:rPr>
              <a:t>=\"</a:t>
            </a:r>
            <a:r>
              <a:rPr lang="en-US" sz="900" b="1" dirty="0">
                <a:latin typeface="Consolas" panose="020B0609020204030204" pitchFamily="49" charset="0"/>
              </a:rPr>
              <a:t>&lt;</a:t>
            </a:r>
            <a:r>
              <a:rPr lang="en-US" sz="900" b="1" dirty="0" err="1">
                <a:latin typeface="Consolas" panose="020B0609020204030204" pitchFamily="49" charset="0"/>
              </a:rPr>
              <a:t>app_uid</a:t>
            </a:r>
            <a:r>
              <a:rPr lang="en-US" sz="900" b="1" dirty="0"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\"&amp;device=\"</a:t>
            </a:r>
            <a:r>
              <a:rPr lang="en-US" sz="900" b="1" dirty="0">
                <a:latin typeface="Consolas" panose="020B0609020204030204" pitchFamily="49" charset="0"/>
              </a:rPr>
              <a:t>&lt;</a:t>
            </a:r>
            <a:r>
              <a:rPr lang="en-US" sz="900" b="1" dirty="0" err="1">
                <a:latin typeface="Consolas" panose="020B0609020204030204" pitchFamily="49" charset="0"/>
              </a:rPr>
              <a:t>device_uid</a:t>
            </a:r>
            <a:r>
              <a:rPr lang="en-US" sz="900" b="1" dirty="0"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\"" -d "{\"req\":\"</a:t>
            </a:r>
            <a:r>
              <a:rPr lang="en-US" sz="900" dirty="0" err="1">
                <a:latin typeface="Consolas" panose="020B0609020204030204" pitchFamily="49" charset="0"/>
              </a:rPr>
              <a:t>note.add</a:t>
            </a:r>
            <a:r>
              <a:rPr lang="en-US" sz="900" dirty="0">
                <a:latin typeface="Consolas" panose="020B0609020204030204" pitchFamily="49" charset="0"/>
              </a:rPr>
              <a:t>\",\"file\":\"</a:t>
            </a:r>
            <a:r>
              <a:rPr lang="en-US" sz="900" b="1" dirty="0">
                <a:latin typeface="Consolas" panose="020B0609020204030204" pitchFamily="49" charset="0"/>
              </a:rPr>
              <a:t>led-</a:t>
            </a:r>
            <a:r>
              <a:rPr lang="en-US" sz="900" b="1" dirty="0" err="1">
                <a:latin typeface="Consolas" panose="020B0609020204030204" pitchFamily="49" charset="0"/>
              </a:rPr>
              <a:t>command.qi</a:t>
            </a:r>
            <a:r>
              <a:rPr lang="en-US" sz="900" dirty="0">
                <a:latin typeface="Consolas" panose="020B0609020204030204" pitchFamily="49" charset="0"/>
              </a:rPr>
              <a:t>\",\"body\":</a:t>
            </a:r>
            <a:r>
              <a:rPr lang="en-US" sz="900" b="1" dirty="0">
                <a:latin typeface="Consolas" panose="020B0609020204030204" pitchFamily="49" charset="0"/>
              </a:rPr>
              <a:t>{\"</a:t>
            </a:r>
            <a:r>
              <a:rPr lang="en-US" sz="900" b="1" dirty="0" err="1">
                <a:latin typeface="Consolas" panose="020B0609020204030204" pitchFamily="49" charset="0"/>
              </a:rPr>
              <a:t>blinkPeriod</a:t>
            </a:r>
            <a:r>
              <a:rPr lang="en-US" sz="900" b="1" dirty="0">
                <a:latin typeface="Consolas" panose="020B0609020204030204" pitchFamily="49" charset="0"/>
              </a:rPr>
              <a:t>\":500}</a:t>
            </a:r>
            <a:r>
              <a:rPr lang="en-US" sz="900" dirty="0">
                <a:latin typeface="Consolas" panose="020B0609020204030204" pitchFamily="49" charset="0"/>
              </a:rPr>
              <a:t>}"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AB9594-7DC7-4989-821A-30D27F1CBB3A}"/>
              </a:ext>
            </a:extLst>
          </p:cNvPr>
          <p:cNvSpPr/>
          <p:nvPr/>
        </p:nvSpPr>
        <p:spPr>
          <a:xfrm>
            <a:off x="5183188" y="3229905"/>
            <a:ext cx="824464" cy="1725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Linux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28B2E8-DE06-43FA-B78F-6934CA0DBD3A}"/>
              </a:ext>
            </a:extLst>
          </p:cNvPr>
          <p:cNvSpPr/>
          <p:nvPr/>
        </p:nvSpPr>
        <p:spPr>
          <a:xfrm>
            <a:off x="5183187" y="3982661"/>
            <a:ext cx="828882" cy="1844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Windows</a:t>
            </a:r>
            <a:r>
              <a:rPr lang="en-US" sz="1200" baseline="30000" dirty="0"/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F48FC5-73E1-477A-9EEA-24B9D6A4EC38}"/>
              </a:ext>
            </a:extLst>
          </p:cNvPr>
          <p:cNvSpPr txBox="1"/>
          <p:nvPr/>
        </p:nvSpPr>
        <p:spPr>
          <a:xfrm>
            <a:off x="5225774" y="4841461"/>
            <a:ext cx="31876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/>
            <a:r>
              <a:rPr lang="en-US" dirty="0"/>
              <a:t>* </a:t>
            </a:r>
            <a:r>
              <a:rPr lang="en-US" sz="1400" dirty="0"/>
              <a:t>Escape double quotes contained within the command on Windows.  </a:t>
            </a:r>
          </a:p>
          <a:p>
            <a:pPr marL="169863"/>
            <a:r>
              <a:rPr lang="en-US" sz="1400" dirty="0" err="1"/>
              <a:t>i.e</a:t>
            </a:r>
            <a:r>
              <a:rPr lang="en-US" sz="1400" dirty="0"/>
              <a:t>:     </a:t>
            </a:r>
            <a:r>
              <a:rPr lang="en-US" sz="1400" dirty="0">
                <a:latin typeface="Consolas" panose="020B0609020204030204" pitchFamily="49" charset="0"/>
              </a:rPr>
              <a:t>\"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432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C7B3-A92E-439E-8BF9-838F1F5F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Outbound Queues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5F29F-A387-444B-9419-5390380046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Send sensor data from Notecard to the Cloud</a:t>
            </a:r>
          </a:p>
        </p:txBody>
      </p:sp>
    </p:spTree>
    <p:extLst>
      <p:ext uri="{BB962C8B-B14F-4D97-AF65-F5344CB8AC3E}">
        <p14:creationId xmlns:p14="http://schemas.microsoft.com/office/powerpoint/2010/main" val="3252352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Ensure </a:t>
            </a:r>
            <a:r>
              <a:rPr lang="en-US" dirty="0" err="1"/>
              <a:t>blinkPeriod</a:t>
            </a:r>
            <a:r>
              <a:rPr lang="en-US" dirty="0"/>
              <a:t> is available in body.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If the field “</a:t>
            </a:r>
            <a:r>
              <a:rPr lang="en-US" dirty="0" err="1"/>
              <a:t>blinkPeriod</a:t>
            </a:r>
            <a:r>
              <a:rPr lang="en-US" dirty="0"/>
              <a:t>” is not found in the Note body, the </a:t>
            </a:r>
            <a:r>
              <a:rPr lang="en-US" dirty="0" err="1">
                <a:latin typeface="Consolas" panose="020B0609020204030204" pitchFamily="49" charset="0"/>
              </a:rPr>
              <a:t>JGetInt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will return 0.</a:t>
            </a:r>
          </a:p>
          <a:p>
            <a:r>
              <a:rPr lang="en-US" dirty="0"/>
              <a:t>Handle this exception more gracefully using the </a:t>
            </a:r>
            <a:r>
              <a:rPr lang="en-US" dirty="0" err="1">
                <a:latin typeface="Consolas" panose="020B0609020204030204" pitchFamily="49" charset="0"/>
              </a:rPr>
              <a:t>JIsPresent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function to determine if the “</a:t>
            </a:r>
            <a:r>
              <a:rPr lang="en-US" dirty="0" err="1"/>
              <a:t>blinkPeriod</a:t>
            </a:r>
            <a:r>
              <a:rPr lang="en-US" dirty="0"/>
              <a:t>” field is available before assigning the value of </a:t>
            </a:r>
            <a:r>
              <a:rPr lang="en-US" dirty="0" err="1">
                <a:latin typeface="Consolas" panose="020B0609020204030204" pitchFamily="49" charset="0"/>
              </a:rPr>
              <a:t>blinkPeriodMs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4991889" y="957367"/>
            <a:ext cx="6434136" cy="3200413"/>
            <a:chOff x="5413920" y="3159193"/>
            <a:chExt cx="5258497" cy="289465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loop()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58"/>
              <a:ext cx="5256696" cy="253319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Extract value of "</a:t>
              </a:r>
              <a:r>
                <a:rPr lang="en-US" sz="16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blinkPeriod</a:t>
              </a:r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" from body</a:t>
              </a:r>
            </a:p>
            <a:p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JIsPresent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(body,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blinkPeriod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)){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blinkPeriodMs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JGetInt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(body,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blinkPeriod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</a:t>
              </a:r>
            </a:p>
            <a:p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  // Display value on debug stream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DCDCAA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NotePrintf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"Blink Period: %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dms</a:t>
              </a:r>
              <a:r>
                <a:rPr lang="en-US" sz="1600" dirty="0">
                  <a:solidFill>
                    <a:srgbClr val="D7BA7D"/>
                  </a:solidFill>
                  <a:latin typeface="Consolas" panose="020B0609020204030204" pitchFamily="49" charset="0"/>
                </a:rPr>
                <a:t>\n\n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blinkPeriodMs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600">
                  <a:solidFill>
                    <a:srgbClr val="D4D4D4"/>
                  </a:solidFill>
                  <a:latin typeface="Consolas" panose="020B0609020204030204" pitchFamily="49" charset="0"/>
                </a:rPr>
                <a:t>}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b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Delete Response Object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NoteDeleteResponse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rsp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767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C7B3-A92E-439E-8BF9-838F1F5F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QI-File to </a:t>
            </a:r>
            <a:r>
              <a:rPr lang="en-US" dirty="0" err="1"/>
              <a:t>Notehub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5F29F-A387-444B-9419-5390380046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Notehub</a:t>
            </a:r>
            <a:r>
              <a:rPr lang="en-US" dirty="0"/>
              <a:t> API to send data from cloud to a device</a:t>
            </a:r>
          </a:p>
        </p:txBody>
      </p:sp>
    </p:spTree>
    <p:extLst>
      <p:ext uri="{BB962C8B-B14F-4D97-AF65-F5344CB8AC3E}">
        <p14:creationId xmlns:p14="http://schemas.microsoft.com/office/powerpoint/2010/main" val="2433153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130F-EEC7-4664-AA7F-5DCB577F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252728"/>
            <a:ext cx="3493008" cy="4352544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000" kern="1200" dirty="0">
                <a:latin typeface="+mj-lt"/>
                <a:ea typeface="+mj-ea"/>
                <a:cs typeface="+mj-cs"/>
              </a:rPr>
              <a:t>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6CD077-E43E-491F-A74D-B5E330F9F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056" y="811022"/>
            <a:ext cx="5724144" cy="5248656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cURL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or</a:t>
            </a:r>
          </a:p>
          <a:p>
            <a:r>
              <a:rPr lang="en-US" sz="2400" dirty="0"/>
              <a:t>Postman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C4ACB19E-96AD-4EA2-AFAA-A4D71CCCE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5444" y="2832055"/>
            <a:ext cx="273127" cy="273127"/>
          </a:xfrm>
          <a:prstGeom prst="rect">
            <a:avLst/>
          </a:prstGeom>
        </p:spPr>
      </p:pic>
      <p:pic>
        <p:nvPicPr>
          <p:cNvPr id="40" name="Graphic 39" descr="Help">
            <a:extLst>
              <a:ext uri="{FF2B5EF4-FFF2-40B4-BE49-F238E27FC236}">
                <a16:creationId xmlns:a16="http://schemas.microsoft.com/office/drawing/2014/main" id="{FF5B591F-931C-40EC-88D0-29BBC3006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6163" y="3770977"/>
            <a:ext cx="273127" cy="27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60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419B-23E3-4F2C-B1CB-F95973E9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Workflow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99CD7-1147-4012-BFF2-65343CA7D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App UID</a:t>
            </a:r>
          </a:p>
          <a:p>
            <a:r>
              <a:rPr lang="en-US" dirty="0"/>
              <a:t>Get Device UID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Notehub</a:t>
            </a:r>
            <a:endParaRPr lang="en-US" dirty="0"/>
          </a:p>
          <a:p>
            <a:pPr lvl="1"/>
            <a:r>
              <a:rPr lang="en-US" dirty="0"/>
              <a:t>Using notecard CLI</a:t>
            </a:r>
          </a:p>
          <a:p>
            <a:r>
              <a:rPr lang="en-US" dirty="0"/>
              <a:t>Send QI-File request to </a:t>
            </a:r>
            <a:r>
              <a:rPr lang="en-US" dirty="0" err="1"/>
              <a:t>Notehub</a:t>
            </a:r>
            <a:endParaRPr lang="en-US" dirty="0"/>
          </a:p>
          <a:p>
            <a:pPr lvl="1"/>
            <a:r>
              <a:rPr lang="en-US" dirty="0"/>
              <a:t>Using </a:t>
            </a:r>
            <a:r>
              <a:rPr lang="en-US" dirty="0" err="1"/>
              <a:t>cURL</a:t>
            </a:r>
            <a:endParaRPr lang="en-US" dirty="0"/>
          </a:p>
          <a:p>
            <a:pPr lvl="1"/>
            <a:r>
              <a:rPr lang="en-US" dirty="0"/>
              <a:t>Using POSTMAN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920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F723F9-A261-464E-8F90-5808671D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App UID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E49C6F-29E5-4381-9497-6FBCFC64D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Navigate to </a:t>
            </a:r>
            <a:r>
              <a:rPr lang="en-US" dirty="0">
                <a:hlinkClick r:id="rId2"/>
              </a:rPr>
              <a:t>https://notehub.io/projects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Select a Project</a:t>
            </a:r>
          </a:p>
          <a:p>
            <a:pPr lvl="1"/>
            <a:r>
              <a:rPr lang="en-US" dirty="0"/>
              <a:t>e.g.: My Project</a:t>
            </a:r>
          </a:p>
          <a:p>
            <a:pPr marL="342900" indent="-342900">
              <a:buAutoNum type="arabicPeriod"/>
            </a:pPr>
            <a:r>
              <a:rPr lang="en-US" dirty="0"/>
              <a:t>Click “Project” under “Settings” header on navigation tree</a:t>
            </a:r>
          </a:p>
          <a:p>
            <a:pPr marL="342900" indent="-342900">
              <a:buAutoNum type="arabicPeriod"/>
            </a:pPr>
            <a:r>
              <a:rPr lang="en-US" dirty="0"/>
              <a:t>Hover mouse over right side of App UID field</a:t>
            </a:r>
          </a:p>
          <a:p>
            <a:pPr marL="342900" indent="-342900">
              <a:buAutoNum type="arabicPeriod"/>
            </a:pPr>
            <a:r>
              <a:rPr lang="en-US" dirty="0"/>
              <a:t>Click      to copy App UID to clipboard</a:t>
            </a:r>
          </a:p>
          <a:p>
            <a:endParaRPr lang="en-US" dirty="0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2F3448F0-0859-4D4E-BEC6-FEB11AC56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0592" r="2053" b="15038"/>
          <a:stretch/>
        </p:blipFill>
        <p:spPr>
          <a:xfrm>
            <a:off x="5180012" y="1257300"/>
            <a:ext cx="6172200" cy="26601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0CD88BE9-6310-4865-890C-1CEFEFBB58A0}"/>
              </a:ext>
            </a:extLst>
          </p:cNvPr>
          <p:cNvSpPr/>
          <p:nvPr/>
        </p:nvSpPr>
        <p:spPr>
          <a:xfrm>
            <a:off x="5958840" y="3154680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74E8387-8DBC-4D01-A8C5-57CCB5CB981C}"/>
              </a:ext>
            </a:extLst>
          </p:cNvPr>
          <p:cNvSpPr/>
          <p:nvPr/>
        </p:nvSpPr>
        <p:spPr>
          <a:xfrm>
            <a:off x="10835861" y="2587396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F78565-495B-4D33-88FD-50136E23F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16" t="10075" b="8815"/>
          <a:stretch/>
        </p:blipFill>
        <p:spPr bwMode="auto">
          <a:xfrm>
            <a:off x="11110181" y="2551836"/>
            <a:ext cx="160849" cy="1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 descr="Paperclip">
            <a:extLst>
              <a:ext uri="{FF2B5EF4-FFF2-40B4-BE49-F238E27FC236}">
                <a16:creationId xmlns:a16="http://schemas.microsoft.com/office/drawing/2014/main" id="{FAE7C0E3-D40A-4593-8528-4B9550379D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62486" y="4524203"/>
            <a:ext cx="24384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05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F723F9-A261-464E-8F90-5808671D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Device UID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Notehub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E49C6F-29E5-4381-9497-6FBCFC64D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Navigate to </a:t>
            </a:r>
            <a:r>
              <a:rPr lang="en-US" dirty="0">
                <a:hlinkClick r:id="rId2"/>
              </a:rPr>
              <a:t>https://notehub.io/projects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Select a Project</a:t>
            </a:r>
          </a:p>
          <a:p>
            <a:pPr lvl="1"/>
            <a:r>
              <a:rPr lang="en-US" dirty="0"/>
              <a:t>e.g.: My Project</a:t>
            </a:r>
          </a:p>
          <a:p>
            <a:pPr marL="342900" indent="-342900">
              <a:buAutoNum type="arabicPeriod"/>
            </a:pPr>
            <a:r>
              <a:rPr lang="en-US" dirty="0"/>
              <a:t>Click “Device” in navigation tree</a:t>
            </a:r>
          </a:p>
          <a:p>
            <a:pPr marL="342900" indent="-342900">
              <a:buAutoNum type="arabicPeriod"/>
            </a:pPr>
            <a:r>
              <a:rPr lang="en-US" dirty="0"/>
              <a:t>Select the row in the Devices table</a:t>
            </a:r>
          </a:p>
          <a:p>
            <a:pPr marL="342900" indent="-342900">
              <a:buAutoNum type="arabicPeriod"/>
            </a:pPr>
            <a:r>
              <a:rPr lang="en-US" dirty="0"/>
              <a:t>Click View Details button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Hover mouse over right side of Device UID field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Click      to copy App UID to clipboard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35" name="Graphic 34" descr="Paperclip">
            <a:extLst>
              <a:ext uri="{FF2B5EF4-FFF2-40B4-BE49-F238E27FC236}">
                <a16:creationId xmlns:a16="http://schemas.microsoft.com/office/drawing/2014/main" id="{FAE7C0E3-D40A-4593-8528-4B9550379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400" y="4999514"/>
            <a:ext cx="243840" cy="243840"/>
          </a:xfrm>
          <a:prstGeom prst="rect">
            <a:avLst/>
          </a:prstGeo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5EAA765C-C48E-4B11-92F3-CE04C26D1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t="24700" r="1750" b="13971"/>
          <a:stretch/>
        </p:blipFill>
        <p:spPr>
          <a:xfrm>
            <a:off x="5180012" y="1257601"/>
            <a:ext cx="6172200" cy="15995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E53A1B74-A1FD-45AC-A2F8-3BC63BC9AD66}"/>
              </a:ext>
            </a:extLst>
          </p:cNvPr>
          <p:cNvSpPr/>
          <p:nvPr/>
        </p:nvSpPr>
        <p:spPr>
          <a:xfrm>
            <a:off x="5681344" y="1584643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B78ACC9-0490-46FB-81BA-477BF83AFAEE}"/>
              </a:ext>
            </a:extLst>
          </p:cNvPr>
          <p:cNvSpPr/>
          <p:nvPr/>
        </p:nvSpPr>
        <p:spPr>
          <a:xfrm>
            <a:off x="8516205" y="2596357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200F2F-07C1-4A20-B6CF-4DE6A21CF09D}"/>
              </a:ext>
            </a:extLst>
          </p:cNvPr>
          <p:cNvSpPr/>
          <p:nvPr/>
        </p:nvSpPr>
        <p:spPr>
          <a:xfrm>
            <a:off x="10319605" y="2057400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4496291F-58BA-4967-8DFD-949407C70A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16" t="10075" b="8815"/>
          <a:stretch/>
        </p:blipFill>
        <p:spPr bwMode="auto">
          <a:xfrm>
            <a:off x="10731795" y="2150516"/>
            <a:ext cx="160849" cy="1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E3B204-C788-4C2D-B6DB-EDA504B6BB1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4700" r="1666" b="27219"/>
          <a:stretch/>
        </p:blipFill>
        <p:spPr>
          <a:xfrm>
            <a:off x="5180013" y="3224635"/>
            <a:ext cx="6172200" cy="12529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4B11C1E1-7ACF-4DC1-B70B-1833B11DBC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16" t="10075" b="8815"/>
          <a:stretch/>
        </p:blipFill>
        <p:spPr bwMode="auto">
          <a:xfrm>
            <a:off x="9253515" y="4248556"/>
            <a:ext cx="160849" cy="1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39CDEC7D-736B-4C18-A807-EFEE16D2C903}"/>
              </a:ext>
            </a:extLst>
          </p:cNvPr>
          <p:cNvSpPr/>
          <p:nvPr/>
        </p:nvSpPr>
        <p:spPr>
          <a:xfrm>
            <a:off x="8920750" y="4203312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11176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BBD9932-3740-42BA-B0CF-265FD8E02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778" r="3507" b="55069"/>
          <a:stretch/>
        </p:blipFill>
        <p:spPr>
          <a:xfrm>
            <a:off x="5180012" y="1260636"/>
            <a:ext cx="6172200" cy="20716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FF723F9-A261-464E-8F90-5808671D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Device UID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notecard CLI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E49C6F-29E5-4381-9497-6FBCFC64D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Connect </a:t>
            </a:r>
            <a:r>
              <a:rPr lang="en-US" dirty="0" err="1"/>
              <a:t>Notecarrier</a:t>
            </a:r>
            <a:r>
              <a:rPr lang="en-US" dirty="0"/>
              <a:t> with Notecard via USB to your computer</a:t>
            </a:r>
          </a:p>
          <a:p>
            <a:pPr marL="342900" indent="-342900">
              <a:buAutoNum type="arabicPeriod"/>
            </a:pPr>
            <a:r>
              <a:rPr lang="en-US" dirty="0"/>
              <a:t>Open system command prompt</a:t>
            </a:r>
          </a:p>
          <a:p>
            <a:pPr marL="342900" indent="-342900">
              <a:buAutoNum type="arabicPeriod"/>
            </a:pPr>
            <a:r>
              <a:rPr lang="en-US" dirty="0"/>
              <a:t>Change current directory to location that has notecard executable</a:t>
            </a:r>
          </a:p>
          <a:p>
            <a:pPr marL="342900" indent="-342900">
              <a:buAutoNum type="arabicPeriod"/>
            </a:pPr>
            <a:r>
              <a:rPr lang="en-US" dirty="0"/>
              <a:t>Enter notecard -play</a:t>
            </a:r>
          </a:p>
          <a:p>
            <a:pPr marL="342900" indent="-342900">
              <a:buAutoNum type="arabicPeriod"/>
            </a:pPr>
            <a:r>
              <a:rPr lang="en-US" dirty="0"/>
              <a:t>Enter {"req":"</a:t>
            </a:r>
            <a:r>
              <a:rPr lang="en-US" dirty="0" err="1"/>
              <a:t>service.get</a:t>
            </a:r>
            <a:r>
              <a:rPr lang="en-US" dirty="0"/>
              <a:t>"}</a:t>
            </a:r>
          </a:p>
          <a:p>
            <a:pPr marL="342900" indent="-342900">
              <a:buAutoNum type="arabicPeriod"/>
            </a:pPr>
            <a:r>
              <a:rPr lang="en-US" dirty="0"/>
              <a:t>Copy the value of the "device" field</a:t>
            </a:r>
          </a:p>
          <a:p>
            <a:pPr lvl="1"/>
            <a:r>
              <a:rPr lang="en-US" dirty="0"/>
              <a:t>e.g.:  </a:t>
            </a:r>
            <a:r>
              <a:rPr lang="en-US" dirty="0">
                <a:latin typeface="Consolas" panose="020B0609020204030204" pitchFamily="49" charset="0"/>
              </a:rPr>
              <a:t>imei:865284040125662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200F2F-07C1-4A20-B6CF-4DE6A21CF09D}"/>
              </a:ext>
            </a:extLst>
          </p:cNvPr>
          <p:cNvSpPr/>
          <p:nvPr/>
        </p:nvSpPr>
        <p:spPr>
          <a:xfrm>
            <a:off x="7090629" y="2489200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9CDEC7D-736B-4C18-A807-EFEE16D2C903}"/>
              </a:ext>
            </a:extLst>
          </p:cNvPr>
          <p:cNvSpPr/>
          <p:nvPr/>
        </p:nvSpPr>
        <p:spPr>
          <a:xfrm>
            <a:off x="9815828" y="2899004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B78ACC9-0490-46FB-81BA-477BF83AFAEE}"/>
              </a:ext>
            </a:extLst>
          </p:cNvPr>
          <p:cNvSpPr/>
          <p:nvPr/>
        </p:nvSpPr>
        <p:spPr>
          <a:xfrm>
            <a:off x="7760968" y="1832117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82505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F723F9-A261-464E-8F90-5808671D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QI-file on </a:t>
            </a:r>
            <a:r>
              <a:rPr lang="en-US" dirty="0" err="1"/>
              <a:t>Notehub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cURL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E49C6F-29E5-4381-9497-6FBCFC64D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Open system command prompt</a:t>
            </a:r>
          </a:p>
          <a:p>
            <a:pPr marL="342900" indent="-342900">
              <a:buAutoNum type="arabicPeriod"/>
            </a:pPr>
            <a:r>
              <a:rPr lang="en-US" dirty="0"/>
              <a:t>Enter </a:t>
            </a:r>
            <a:r>
              <a:rPr lang="en-US" dirty="0" err="1"/>
              <a:t>cURL</a:t>
            </a:r>
            <a:r>
              <a:rPr lang="en-US" dirty="0"/>
              <a:t> command as shown on the right</a:t>
            </a:r>
          </a:p>
          <a:p>
            <a:pPr lvl="1"/>
            <a:r>
              <a:rPr lang="en-US" dirty="0"/>
              <a:t>* Replace &lt;</a:t>
            </a:r>
            <a:r>
              <a:rPr lang="en-US" dirty="0" err="1"/>
              <a:t>xxxx</a:t>
            </a:r>
            <a:r>
              <a:rPr lang="en-US" dirty="0"/>
              <a:t>&gt; in the command with your specific, app </a:t>
            </a:r>
            <a:r>
              <a:rPr lang="en-US" dirty="0" err="1"/>
              <a:t>uid</a:t>
            </a:r>
            <a:r>
              <a:rPr lang="en-US" dirty="0"/>
              <a:t>, device </a:t>
            </a:r>
            <a:r>
              <a:rPr lang="en-US" dirty="0" err="1"/>
              <a:t>uid</a:t>
            </a:r>
            <a:r>
              <a:rPr lang="en-US" dirty="0"/>
              <a:t>, notefile name, and JSON body.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ECF9721-00FC-4ECC-8663-C4A536008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68411"/>
              </p:ext>
            </p:extLst>
          </p:nvPr>
        </p:nvGraphicFramePr>
        <p:xfrm>
          <a:off x="5183188" y="987425"/>
          <a:ext cx="6172200" cy="1965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20429">
                  <a:extLst>
                    <a:ext uri="{9D8B030D-6E8A-4147-A177-3AD203B41FA5}">
                      <a16:colId xmlns:a16="http://schemas.microsoft.com/office/drawing/2014/main" val="389613337"/>
                    </a:ext>
                  </a:extLst>
                </a:gridCol>
                <a:gridCol w="2080592">
                  <a:extLst>
                    <a:ext uri="{9D8B030D-6E8A-4147-A177-3AD203B41FA5}">
                      <a16:colId xmlns:a16="http://schemas.microsoft.com/office/drawing/2014/main" val="1529368550"/>
                    </a:ext>
                  </a:extLst>
                </a:gridCol>
                <a:gridCol w="2971179">
                  <a:extLst>
                    <a:ext uri="{9D8B030D-6E8A-4147-A177-3AD203B41FA5}">
                      <a16:colId xmlns:a16="http://schemas.microsoft.com/office/drawing/2014/main" val="1662634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52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&lt;</a:t>
                      </a:r>
                      <a:r>
                        <a:rPr lang="en-US" sz="1100" dirty="0" err="1"/>
                        <a:t>app_uid</a:t>
                      </a:r>
                      <a:r>
                        <a:rPr lang="en-US" sz="11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App 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app:d8edc5cc-c7d7-48ef-aeda-7147b884111a</a:t>
                      </a:r>
                      <a:endParaRPr lang="en-US" sz="9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33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&lt;</a:t>
                      </a:r>
                      <a:r>
                        <a:rPr lang="en-US" sz="1100" dirty="0" err="1"/>
                        <a:t>device_uid</a:t>
                      </a:r>
                      <a:r>
                        <a:rPr lang="en-US" sz="11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Device 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imei:865284040125662</a:t>
                      </a:r>
                      <a:endParaRPr lang="en-US" sz="9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34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&lt;</a:t>
                      </a:r>
                      <a:r>
                        <a:rPr lang="en-US" sz="1100" dirty="0" err="1"/>
                        <a:t>notefile.qi</a:t>
                      </a:r>
                      <a:r>
                        <a:rPr lang="en-US" sz="11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Name of Notefile syncing from </a:t>
                      </a:r>
                      <a:r>
                        <a:rPr lang="en-US" sz="1100" dirty="0" err="1"/>
                        <a:t>Notehub</a:t>
                      </a:r>
                      <a:r>
                        <a:rPr lang="en-US" sz="1100" dirty="0"/>
                        <a:t> to Notecard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my-</a:t>
                      </a:r>
                      <a:r>
                        <a:rPr lang="en-US" sz="900" dirty="0" err="1"/>
                        <a:t>inbound.qi</a:t>
                      </a:r>
                      <a:endParaRPr lang="en-US" sz="9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983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&lt;</a:t>
                      </a:r>
                      <a:r>
                        <a:rPr lang="en-US" sz="1100" dirty="0" err="1"/>
                        <a:t>body_json</a:t>
                      </a:r>
                      <a:r>
                        <a:rPr lang="en-US" sz="11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JSON data that is sent to Notecard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{"key1":"value1"}</a:t>
                      </a:r>
                      <a:endParaRPr lang="en-US" sz="9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0243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82AFCB8-687B-4F50-895B-80FFCB08BEBC}"/>
              </a:ext>
            </a:extLst>
          </p:cNvPr>
          <p:cNvSpPr txBox="1"/>
          <p:nvPr/>
        </p:nvSpPr>
        <p:spPr>
          <a:xfrm>
            <a:off x="5183188" y="3429000"/>
            <a:ext cx="54759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curl -L 'http://api.notefile.net/</a:t>
            </a:r>
            <a:r>
              <a:rPr lang="en-US" sz="900" dirty="0" err="1">
                <a:latin typeface="Consolas" panose="020B0609020204030204" pitchFamily="49" charset="0"/>
              </a:rPr>
              <a:t>req?project</a:t>
            </a:r>
            <a:r>
              <a:rPr lang="en-US" sz="900" dirty="0">
                <a:latin typeface="Consolas" panose="020B0609020204030204" pitchFamily="49" charset="0"/>
              </a:rPr>
              <a:t>="</a:t>
            </a:r>
            <a:r>
              <a:rPr lang="en-US" sz="900" b="1" dirty="0">
                <a:latin typeface="Consolas" panose="020B0609020204030204" pitchFamily="49" charset="0"/>
              </a:rPr>
              <a:t>&lt;</a:t>
            </a:r>
            <a:r>
              <a:rPr lang="en-US" sz="900" b="1" dirty="0" err="1">
                <a:latin typeface="Consolas" panose="020B0609020204030204" pitchFamily="49" charset="0"/>
              </a:rPr>
              <a:t>app_uid</a:t>
            </a:r>
            <a:r>
              <a:rPr lang="en-US" sz="900" b="1" dirty="0"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"&amp;device="</a:t>
            </a:r>
            <a:r>
              <a:rPr lang="en-US" sz="900" b="1" dirty="0">
                <a:latin typeface="Consolas" panose="020B0609020204030204" pitchFamily="49" charset="0"/>
              </a:rPr>
              <a:t>&lt;</a:t>
            </a:r>
            <a:r>
              <a:rPr lang="en-US" sz="900" b="1" dirty="0" err="1">
                <a:latin typeface="Consolas" panose="020B0609020204030204" pitchFamily="49" charset="0"/>
              </a:rPr>
              <a:t>device_uid</a:t>
            </a:r>
            <a:r>
              <a:rPr lang="en-US" sz="900" b="1" dirty="0"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"' -d '{"</a:t>
            </a:r>
            <a:r>
              <a:rPr lang="en-US" sz="900" dirty="0" err="1">
                <a:latin typeface="Consolas" panose="020B0609020204030204" pitchFamily="49" charset="0"/>
              </a:rPr>
              <a:t>req":"note.add","file</a:t>
            </a:r>
            <a:r>
              <a:rPr lang="en-US" sz="900" dirty="0">
                <a:latin typeface="Consolas" panose="020B0609020204030204" pitchFamily="49" charset="0"/>
              </a:rPr>
              <a:t>":"</a:t>
            </a:r>
            <a:r>
              <a:rPr lang="en-US" sz="900" b="1" dirty="0">
                <a:latin typeface="Consolas" panose="020B0609020204030204" pitchFamily="49" charset="0"/>
              </a:rPr>
              <a:t>&lt;</a:t>
            </a:r>
            <a:r>
              <a:rPr lang="en-US" sz="900" b="1" dirty="0" err="1">
                <a:latin typeface="Consolas" panose="020B0609020204030204" pitchFamily="49" charset="0"/>
              </a:rPr>
              <a:t>notefile.qi</a:t>
            </a:r>
            <a:r>
              <a:rPr lang="en-US" sz="900" b="1" dirty="0"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","body":</a:t>
            </a:r>
            <a:r>
              <a:rPr lang="en-US" sz="900" b="1" dirty="0">
                <a:latin typeface="Consolas" panose="020B0609020204030204" pitchFamily="49" charset="0"/>
              </a:rPr>
              <a:t>&lt;</a:t>
            </a:r>
            <a:r>
              <a:rPr lang="en-US" sz="900" b="1" dirty="0" err="1">
                <a:latin typeface="Consolas" panose="020B0609020204030204" pitchFamily="49" charset="0"/>
              </a:rPr>
              <a:t>body_json</a:t>
            </a:r>
            <a:r>
              <a:rPr lang="en-US" sz="900" b="1" dirty="0"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}'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FE2A53-4DF5-43BC-B336-3D4CA5B652CD}"/>
              </a:ext>
            </a:extLst>
          </p:cNvPr>
          <p:cNvSpPr txBox="1"/>
          <p:nvPr/>
        </p:nvSpPr>
        <p:spPr>
          <a:xfrm>
            <a:off x="5183188" y="4204252"/>
            <a:ext cx="54759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curl -L "http://api.notefile.net/</a:t>
            </a:r>
            <a:r>
              <a:rPr lang="en-US" sz="900" dirty="0" err="1">
                <a:latin typeface="Consolas" panose="020B0609020204030204" pitchFamily="49" charset="0"/>
              </a:rPr>
              <a:t>req?project</a:t>
            </a:r>
            <a:r>
              <a:rPr lang="en-US" sz="900" dirty="0">
                <a:latin typeface="Consolas" panose="020B0609020204030204" pitchFamily="49" charset="0"/>
              </a:rPr>
              <a:t>=\"</a:t>
            </a:r>
            <a:r>
              <a:rPr lang="en-US" sz="900" b="1" dirty="0">
                <a:latin typeface="Consolas" panose="020B0609020204030204" pitchFamily="49" charset="0"/>
              </a:rPr>
              <a:t>&lt;</a:t>
            </a:r>
            <a:r>
              <a:rPr lang="en-US" sz="900" b="1" dirty="0" err="1">
                <a:latin typeface="Consolas" panose="020B0609020204030204" pitchFamily="49" charset="0"/>
              </a:rPr>
              <a:t>app_uid</a:t>
            </a:r>
            <a:r>
              <a:rPr lang="en-US" sz="900" b="1" dirty="0"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\"&amp;device=\"</a:t>
            </a:r>
            <a:r>
              <a:rPr lang="en-US" sz="900" b="1" dirty="0">
                <a:latin typeface="Consolas" panose="020B0609020204030204" pitchFamily="49" charset="0"/>
              </a:rPr>
              <a:t>&lt;</a:t>
            </a:r>
            <a:r>
              <a:rPr lang="en-US" sz="900" b="1" dirty="0" err="1">
                <a:latin typeface="Consolas" panose="020B0609020204030204" pitchFamily="49" charset="0"/>
              </a:rPr>
              <a:t>device_uid</a:t>
            </a:r>
            <a:r>
              <a:rPr lang="en-US" sz="900" b="1" dirty="0"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\"" -d "{\"req\":\"</a:t>
            </a:r>
            <a:r>
              <a:rPr lang="en-US" sz="900" dirty="0" err="1">
                <a:latin typeface="Consolas" panose="020B0609020204030204" pitchFamily="49" charset="0"/>
              </a:rPr>
              <a:t>note.add</a:t>
            </a:r>
            <a:r>
              <a:rPr lang="en-US" sz="900" dirty="0">
                <a:latin typeface="Consolas" panose="020B0609020204030204" pitchFamily="49" charset="0"/>
              </a:rPr>
              <a:t>\",\"file\":\"</a:t>
            </a:r>
            <a:r>
              <a:rPr lang="en-US" sz="900" b="1" dirty="0">
                <a:latin typeface="Consolas" panose="020B0609020204030204" pitchFamily="49" charset="0"/>
              </a:rPr>
              <a:t>&lt;</a:t>
            </a:r>
            <a:r>
              <a:rPr lang="en-US" sz="900" b="1" dirty="0" err="1">
                <a:latin typeface="Consolas" panose="020B0609020204030204" pitchFamily="49" charset="0"/>
              </a:rPr>
              <a:t>notefile.qi</a:t>
            </a:r>
            <a:r>
              <a:rPr lang="en-US" sz="900" b="1" dirty="0"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\",\"body\":</a:t>
            </a:r>
            <a:r>
              <a:rPr lang="en-US" sz="900" b="1" dirty="0">
                <a:latin typeface="Consolas" panose="020B0609020204030204" pitchFamily="49" charset="0"/>
              </a:rPr>
              <a:t>&lt;</a:t>
            </a:r>
            <a:r>
              <a:rPr lang="en-US" sz="900" b="1" dirty="0" err="1">
                <a:latin typeface="Consolas" panose="020B0609020204030204" pitchFamily="49" charset="0"/>
              </a:rPr>
              <a:t>body_json</a:t>
            </a:r>
            <a:r>
              <a:rPr lang="en-US" sz="900" b="1" dirty="0"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}"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AB9594-7DC7-4989-821A-30D27F1CBB3A}"/>
              </a:ext>
            </a:extLst>
          </p:cNvPr>
          <p:cNvSpPr/>
          <p:nvPr/>
        </p:nvSpPr>
        <p:spPr>
          <a:xfrm>
            <a:off x="5183188" y="3229905"/>
            <a:ext cx="824464" cy="1725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Linux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28B2E8-DE06-43FA-B78F-6934CA0DBD3A}"/>
              </a:ext>
            </a:extLst>
          </p:cNvPr>
          <p:cNvSpPr/>
          <p:nvPr/>
        </p:nvSpPr>
        <p:spPr>
          <a:xfrm>
            <a:off x="5178770" y="3993321"/>
            <a:ext cx="828882" cy="1844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Windows</a:t>
            </a:r>
            <a:r>
              <a:rPr lang="en-US" sz="1200" baseline="30000" dirty="0"/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F48FC5-73E1-477A-9EEA-24B9D6A4EC38}"/>
              </a:ext>
            </a:extLst>
          </p:cNvPr>
          <p:cNvSpPr txBox="1"/>
          <p:nvPr/>
        </p:nvSpPr>
        <p:spPr>
          <a:xfrm>
            <a:off x="5225774" y="4841461"/>
            <a:ext cx="31876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/>
            <a:r>
              <a:rPr lang="en-US" dirty="0"/>
              <a:t>* </a:t>
            </a:r>
            <a:r>
              <a:rPr lang="en-US" sz="1400" dirty="0"/>
              <a:t>Escape double quotes contained within the command on Windows.  </a:t>
            </a:r>
          </a:p>
          <a:p>
            <a:pPr marL="169863"/>
            <a:r>
              <a:rPr lang="en-US" sz="1400" dirty="0" err="1"/>
              <a:t>i.e</a:t>
            </a:r>
            <a:r>
              <a:rPr lang="en-US" sz="1400" dirty="0"/>
              <a:t>:     </a:t>
            </a:r>
            <a:r>
              <a:rPr lang="en-US" sz="1400" dirty="0">
                <a:latin typeface="Consolas" panose="020B0609020204030204" pitchFamily="49" charset="0"/>
              </a:rPr>
              <a:t>\"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45100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F723F9-A261-464E-8F90-5808671D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QI-file on </a:t>
            </a:r>
            <a:r>
              <a:rPr lang="en-US" dirty="0" err="1"/>
              <a:t>Notehub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Postman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E49C6F-29E5-4381-9497-6FBCFC64D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Open Postman and create a new query</a:t>
            </a:r>
          </a:p>
          <a:p>
            <a:pPr marL="342900" indent="-342900">
              <a:buAutoNum type="arabicPeriod"/>
            </a:pPr>
            <a:r>
              <a:rPr lang="en-US" dirty="0"/>
              <a:t>Enter the following in the URL field</a:t>
            </a:r>
          </a:p>
          <a:p>
            <a:pPr marL="287338" lvl="1" indent="57150"/>
            <a:r>
              <a:rPr lang="en-US" sz="900" dirty="0">
                <a:highlight>
                  <a:srgbClr val="C0C0C0"/>
                </a:highlight>
                <a:latin typeface="Consolas" panose="020B0609020204030204" pitchFamily="49" charset="0"/>
              </a:rPr>
              <a:t>http://api.notefile.net/req</a:t>
            </a:r>
          </a:p>
          <a:p>
            <a:pPr marL="342900" indent="-342900">
              <a:buAutoNum type="arabicPeriod"/>
            </a:pPr>
            <a:r>
              <a:rPr lang="en-US" dirty="0"/>
              <a:t>Select the Params tab and enter the following key/value pairs</a:t>
            </a:r>
          </a:p>
          <a:p>
            <a:pPr lvl="1"/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pPr marL="169863" indent="-169863"/>
            <a:r>
              <a:rPr lang="en-US" dirty="0"/>
              <a:t>4. Select the Body tab, and set the input type to “raw”</a:t>
            </a:r>
          </a:p>
          <a:p>
            <a:r>
              <a:rPr lang="en-US" dirty="0"/>
              <a:t>5. Enter the following JSON string</a:t>
            </a:r>
          </a:p>
          <a:p>
            <a:pPr marL="228600"/>
            <a:r>
              <a:rPr lang="en-US" sz="900" dirty="0">
                <a:highlight>
                  <a:srgbClr val="C0C0C0"/>
                </a:highlight>
                <a:latin typeface="Consolas" panose="020B0609020204030204" pitchFamily="49" charset="0"/>
              </a:rPr>
              <a:t>{"</a:t>
            </a:r>
            <a:r>
              <a:rPr lang="en-US" sz="900" dirty="0" err="1">
                <a:highlight>
                  <a:srgbClr val="C0C0C0"/>
                </a:highlight>
                <a:latin typeface="Consolas" panose="020B0609020204030204" pitchFamily="49" charset="0"/>
              </a:rPr>
              <a:t>req":"note.add","file</a:t>
            </a:r>
            <a:r>
              <a:rPr lang="en-US" sz="900" dirty="0">
                <a:highlight>
                  <a:srgbClr val="C0C0C0"/>
                </a:highlight>
                <a:latin typeface="Consolas" panose="020B0609020204030204" pitchFamily="49" charset="0"/>
              </a:rPr>
              <a:t>":"&lt;</a:t>
            </a:r>
            <a:r>
              <a:rPr lang="en-US" sz="900" dirty="0" err="1">
                <a:highlight>
                  <a:srgbClr val="C0C0C0"/>
                </a:highlight>
                <a:latin typeface="Consolas" panose="020B0609020204030204" pitchFamily="49" charset="0"/>
              </a:rPr>
              <a:t>notefile.qi</a:t>
            </a:r>
            <a:r>
              <a:rPr lang="en-US" sz="900" dirty="0">
                <a:highlight>
                  <a:srgbClr val="C0C0C0"/>
                </a:highlight>
                <a:latin typeface="Consolas" panose="020B0609020204030204" pitchFamily="49" charset="0"/>
              </a:rPr>
              <a:t>&gt;","body":&lt;</a:t>
            </a:r>
            <a:r>
              <a:rPr lang="en-US" sz="900" dirty="0" err="1">
                <a:highlight>
                  <a:srgbClr val="C0C0C0"/>
                </a:highlight>
                <a:latin typeface="Consolas" panose="020B0609020204030204" pitchFamily="49" charset="0"/>
              </a:rPr>
              <a:t>body_json</a:t>
            </a:r>
            <a:r>
              <a:rPr lang="en-US" sz="900" dirty="0">
                <a:highlight>
                  <a:srgbClr val="C0C0C0"/>
                </a:highlight>
                <a:latin typeface="Consolas" panose="020B0609020204030204" pitchFamily="49" charset="0"/>
              </a:rPr>
              <a:t>&gt;}</a:t>
            </a:r>
          </a:p>
          <a:p>
            <a:pPr lvl="1"/>
            <a:endParaRPr lang="en-US" dirty="0"/>
          </a:p>
          <a:p>
            <a:pPr marL="0" lvl="1"/>
            <a:r>
              <a:rPr lang="en-US" dirty="0"/>
              <a:t>6. Click SEND button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ECF9721-00FC-4ECC-8663-C4A5360081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3188" y="987425"/>
          <a:ext cx="6172200" cy="1965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20429">
                  <a:extLst>
                    <a:ext uri="{9D8B030D-6E8A-4147-A177-3AD203B41FA5}">
                      <a16:colId xmlns:a16="http://schemas.microsoft.com/office/drawing/2014/main" val="389613337"/>
                    </a:ext>
                  </a:extLst>
                </a:gridCol>
                <a:gridCol w="2080592">
                  <a:extLst>
                    <a:ext uri="{9D8B030D-6E8A-4147-A177-3AD203B41FA5}">
                      <a16:colId xmlns:a16="http://schemas.microsoft.com/office/drawing/2014/main" val="1529368550"/>
                    </a:ext>
                  </a:extLst>
                </a:gridCol>
                <a:gridCol w="2971179">
                  <a:extLst>
                    <a:ext uri="{9D8B030D-6E8A-4147-A177-3AD203B41FA5}">
                      <a16:colId xmlns:a16="http://schemas.microsoft.com/office/drawing/2014/main" val="1662634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52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&lt;</a:t>
                      </a:r>
                      <a:r>
                        <a:rPr lang="en-US" sz="1100" dirty="0" err="1"/>
                        <a:t>app_uid</a:t>
                      </a:r>
                      <a:r>
                        <a:rPr lang="en-US" sz="11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App 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app:d8edc5cc-c7d7-48ef-aeda-7147b884111a</a:t>
                      </a:r>
                      <a:endParaRPr lang="en-US" sz="9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33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&lt;</a:t>
                      </a:r>
                      <a:r>
                        <a:rPr lang="en-US" sz="1100" dirty="0" err="1"/>
                        <a:t>device_uid</a:t>
                      </a:r>
                      <a:r>
                        <a:rPr lang="en-US" sz="11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Device 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imei:865284040125662</a:t>
                      </a:r>
                      <a:endParaRPr lang="en-US" sz="9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34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&lt;</a:t>
                      </a:r>
                      <a:r>
                        <a:rPr lang="en-US" sz="1100" dirty="0" err="1"/>
                        <a:t>notefile.qi</a:t>
                      </a:r>
                      <a:r>
                        <a:rPr lang="en-US" sz="11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Name of Notefile syncing from </a:t>
                      </a:r>
                      <a:r>
                        <a:rPr lang="en-US" sz="1100" dirty="0" err="1"/>
                        <a:t>Notehub</a:t>
                      </a:r>
                      <a:r>
                        <a:rPr lang="en-US" sz="1100" dirty="0"/>
                        <a:t> to Notecard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my-</a:t>
                      </a:r>
                      <a:r>
                        <a:rPr lang="en-US" sz="900" dirty="0" err="1"/>
                        <a:t>inbound.qi</a:t>
                      </a:r>
                      <a:endParaRPr lang="en-US" sz="9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983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&lt;</a:t>
                      </a:r>
                      <a:r>
                        <a:rPr lang="en-US" sz="1100" dirty="0" err="1"/>
                        <a:t>body_json</a:t>
                      </a:r>
                      <a:r>
                        <a:rPr lang="en-US" sz="11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JSON data that is sent to Notecard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{"key1":"value1"}</a:t>
                      </a:r>
                      <a:endParaRPr lang="en-US" sz="9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02430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9209F82-0F7E-4B40-A2CE-36F8992B3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509647"/>
              </p:ext>
            </p:extLst>
          </p:nvPr>
        </p:nvGraphicFramePr>
        <p:xfrm>
          <a:off x="1286305" y="3672849"/>
          <a:ext cx="2349546" cy="58069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776131">
                  <a:extLst>
                    <a:ext uri="{9D8B030D-6E8A-4147-A177-3AD203B41FA5}">
                      <a16:colId xmlns:a16="http://schemas.microsoft.com/office/drawing/2014/main" val="2262345848"/>
                    </a:ext>
                  </a:extLst>
                </a:gridCol>
                <a:gridCol w="1573415">
                  <a:extLst>
                    <a:ext uri="{9D8B030D-6E8A-4147-A177-3AD203B41FA5}">
                      <a16:colId xmlns:a16="http://schemas.microsoft.com/office/drawing/2014/main" val="1596282705"/>
                    </a:ext>
                  </a:extLst>
                </a:gridCol>
              </a:tblGrid>
              <a:tr h="290345">
                <a:tc>
                  <a:txBody>
                    <a:bodyPr/>
                    <a:lstStyle/>
                    <a:p>
                      <a:r>
                        <a:rPr lang="en-US" sz="1100" dirty="0"/>
                        <a:t>project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"&lt;</a:t>
                      </a:r>
                      <a:r>
                        <a:rPr lang="en-US" sz="1100" dirty="0" err="1"/>
                        <a:t>app_uid</a:t>
                      </a:r>
                      <a:r>
                        <a:rPr lang="en-US" sz="1100" dirty="0"/>
                        <a:t>&gt;"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684998"/>
                  </a:ext>
                </a:extLst>
              </a:tr>
              <a:tr h="290345">
                <a:tc>
                  <a:txBody>
                    <a:bodyPr/>
                    <a:lstStyle/>
                    <a:p>
                      <a:r>
                        <a:rPr lang="en-US" sz="1100" dirty="0"/>
                        <a:t>device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"&lt;</a:t>
                      </a:r>
                      <a:r>
                        <a:rPr lang="en-US" sz="1100" dirty="0" err="1"/>
                        <a:t>device_uid</a:t>
                      </a:r>
                      <a:r>
                        <a:rPr lang="en-US" sz="1100" dirty="0"/>
                        <a:t>&gt;"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421744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FE731105-4E4F-48EE-A7A0-B1E62A417AFD}"/>
              </a:ext>
            </a:extLst>
          </p:cNvPr>
          <p:cNvGrpSpPr/>
          <p:nvPr/>
        </p:nvGrpSpPr>
        <p:grpSpPr>
          <a:xfrm>
            <a:off x="5183188" y="3124200"/>
            <a:ext cx="5980758" cy="3280229"/>
            <a:chOff x="5183188" y="3429000"/>
            <a:chExt cx="5980758" cy="328022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06387E-5AFB-41C5-9EB0-5AA8FE14C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3188" y="3429000"/>
              <a:ext cx="3225966" cy="59693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1044F7-076E-46B0-BF4C-3E7C3DE16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3188" y="4102382"/>
              <a:ext cx="4686541" cy="158758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E73ABFE-94E0-44A5-9A2D-65DFAA772C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9970" r="1588" b="26853"/>
            <a:stretch/>
          </p:blipFill>
          <p:spPr>
            <a:xfrm>
              <a:off x="5183188" y="5766415"/>
              <a:ext cx="5980758" cy="94281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0F1A06B6-95A7-4521-A21F-703C0893D390}"/>
              </a:ext>
            </a:extLst>
          </p:cNvPr>
          <p:cNvSpPr/>
          <p:nvPr/>
        </p:nvSpPr>
        <p:spPr>
          <a:xfrm>
            <a:off x="7899247" y="3285505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6DB0CD-6DD5-479C-B38D-742AB09DD03F}"/>
              </a:ext>
            </a:extLst>
          </p:cNvPr>
          <p:cNvSpPr/>
          <p:nvPr/>
        </p:nvSpPr>
        <p:spPr>
          <a:xfrm>
            <a:off x="5869603" y="3891946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058A7F-221F-430A-99D0-0B1CD4D10915}"/>
              </a:ext>
            </a:extLst>
          </p:cNvPr>
          <p:cNvSpPr/>
          <p:nvPr/>
        </p:nvSpPr>
        <p:spPr>
          <a:xfrm>
            <a:off x="8697967" y="5594668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652A44-2AD6-463F-A934-75233CFE1903}"/>
              </a:ext>
            </a:extLst>
          </p:cNvPr>
          <p:cNvSpPr/>
          <p:nvPr/>
        </p:nvSpPr>
        <p:spPr>
          <a:xfrm>
            <a:off x="9764945" y="6092201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778342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CD99-BDE6-4FD2-9DD5-D5D3D3E6C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73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Sync Policy Briefs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CFB878-0E84-42FE-9D66-6B708187A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604211"/>
              </p:ext>
            </p:extLst>
          </p:nvPr>
        </p:nvGraphicFramePr>
        <p:xfrm>
          <a:off x="838200" y="1993790"/>
          <a:ext cx="10515601" cy="4180770"/>
        </p:xfrm>
        <a:graphic>
          <a:graphicData uri="http://schemas.openxmlformats.org/drawingml/2006/table">
            <a:tbl>
              <a:tblPr firstRow="1" bandRow="1">
                <a:noFill/>
                <a:tableStyleId>{9D7B26C5-4107-4FEC-AEDC-1716B250A1EF}</a:tableStyleId>
              </a:tblPr>
              <a:tblGrid>
                <a:gridCol w="1106980">
                  <a:extLst>
                    <a:ext uri="{9D8B030D-6E8A-4147-A177-3AD203B41FA5}">
                      <a16:colId xmlns:a16="http://schemas.microsoft.com/office/drawing/2014/main" val="655051382"/>
                    </a:ext>
                  </a:extLst>
                </a:gridCol>
                <a:gridCol w="2211416">
                  <a:extLst>
                    <a:ext uri="{9D8B030D-6E8A-4147-A177-3AD203B41FA5}">
                      <a16:colId xmlns:a16="http://schemas.microsoft.com/office/drawing/2014/main" val="1805681944"/>
                    </a:ext>
                  </a:extLst>
                </a:gridCol>
                <a:gridCol w="2769327">
                  <a:extLst>
                    <a:ext uri="{9D8B030D-6E8A-4147-A177-3AD203B41FA5}">
                      <a16:colId xmlns:a16="http://schemas.microsoft.com/office/drawing/2014/main" val="4227650148"/>
                    </a:ext>
                  </a:extLst>
                </a:gridCol>
                <a:gridCol w="4427878">
                  <a:extLst>
                    <a:ext uri="{9D8B030D-6E8A-4147-A177-3AD203B41FA5}">
                      <a16:colId xmlns:a16="http://schemas.microsoft.com/office/drawing/2014/main" val="805670047"/>
                    </a:ext>
                  </a:extLst>
                </a:gridCol>
              </a:tblGrid>
              <a:tr h="735495">
                <a:tc>
                  <a:txBody>
                    <a:bodyPr/>
                    <a:lstStyle/>
                    <a:p>
                      <a:r>
                        <a:rPr lang="en-US" sz="1400" b="0" cap="all" spc="150">
                          <a:solidFill>
                            <a:schemeClr val="lt1"/>
                          </a:solidFill>
                        </a:rPr>
                        <a:t>Mode</a:t>
                      </a:r>
                    </a:p>
                  </a:txBody>
                  <a:tcPr marL="127276" marR="127276" marT="127276" marB="1272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all" spc="150">
                          <a:solidFill>
                            <a:schemeClr val="lt1"/>
                          </a:solidFill>
                        </a:rPr>
                        <a:t>Sync Policy</a:t>
                      </a:r>
                    </a:p>
                  </a:txBody>
                  <a:tcPr marL="127276" marR="127276" marT="127276" marB="1272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all" spc="150">
                          <a:solidFill>
                            <a:schemeClr val="lt1"/>
                          </a:solidFill>
                        </a:rPr>
                        <a:t>Network Connection</a:t>
                      </a:r>
                    </a:p>
                  </a:txBody>
                  <a:tcPr marL="127276" marR="127276" marT="127276" marB="1272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all" spc="150">
                          <a:solidFill>
                            <a:schemeClr val="lt1"/>
                          </a:solidFill>
                        </a:rPr>
                        <a:t>Notes</a:t>
                      </a:r>
                    </a:p>
                  </a:txBody>
                  <a:tcPr marL="127276" marR="127276" marT="127276" marB="1272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255694"/>
                  </a:ext>
                </a:extLst>
              </a:tr>
              <a:tr h="1209150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</a:txBody>
                  <a:tcPr marL="127276" marR="127276" marT="127276" marB="1272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Periodically check if sync is required</a:t>
                      </a:r>
                    </a:p>
                  </a:txBody>
                  <a:tcPr marL="127276" marR="127276" marT="127276" marB="1272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If not connected to network, establish a connection and keep it open</a:t>
                      </a:r>
                    </a:p>
                  </a:txBody>
                  <a:tcPr marL="127276" marR="127276" marT="127276" marB="1272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Good tool for product development. </a:t>
                      </a:r>
                    </a:p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Network syncs take less time if connection to network is maintained.</a:t>
                      </a:r>
                    </a:p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Syncs require less data usage.</a:t>
                      </a:r>
                    </a:p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Not a good option for low power applications.</a:t>
                      </a:r>
                    </a:p>
                  </a:txBody>
                  <a:tcPr marL="127276" marR="127276" marT="127276" marB="1272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140518"/>
                  </a:ext>
                </a:extLst>
              </a:tr>
              <a:tr h="1026975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periodic</a:t>
                      </a:r>
                    </a:p>
                  </a:txBody>
                  <a:tcPr marL="127276" marR="127276" marT="127276" marB="1272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Periodically check if sync is required</a:t>
                      </a:r>
                    </a:p>
                  </a:txBody>
                  <a:tcPr marL="127276" marR="127276" marT="127276" marB="1272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Establish network connection, sync, disconnect from network</a:t>
                      </a:r>
                    </a:p>
                  </a:txBody>
                  <a:tcPr marL="127276" marR="127276" marT="127276" marB="1272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Good for production deployment and low power applications.</a:t>
                      </a:r>
                    </a:p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Connection only established when needed.</a:t>
                      </a:r>
                    </a:p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Can set a minimum and maximum elapsed time between connections</a:t>
                      </a:r>
                    </a:p>
                  </a:txBody>
                  <a:tcPr marL="127276" marR="127276" marT="127276" marB="1272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474225"/>
                  </a:ext>
                </a:extLst>
              </a:tr>
              <a:tr h="1209150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minimum</a:t>
                      </a:r>
                    </a:p>
                  </a:txBody>
                  <a:tcPr marL="127276" marR="127276" marT="127276" marB="1272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When explicitly requested</a:t>
                      </a:r>
                    </a:p>
                  </a:txBody>
                  <a:tcPr marL="127276" marR="127276" marT="127276" marB="1272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Establish network connection, sync, disconnect from network</a:t>
                      </a:r>
                    </a:p>
                  </a:txBody>
                  <a:tcPr marL="127276" marR="127276" marT="127276" marB="1272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Default configuration. Minimizes power usage by only connecting to the network when explicitly requested.</a:t>
                      </a:r>
                    </a:p>
                    <a:p>
                      <a:endParaRPr lang="en-US" sz="1200" cap="none" spc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Not a good option if notecards need to download data from the cloud within a specified time window.</a:t>
                      </a:r>
                    </a:p>
                  </a:txBody>
                  <a:tcPr marL="127276" marR="127276" marT="127276" marB="1272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100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54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130F-EEC7-4664-AA7F-5DCB577F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252728"/>
            <a:ext cx="3493008" cy="4352544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000" kern="1200" dirty="0">
                <a:latin typeface="+mj-lt"/>
                <a:ea typeface="+mj-ea"/>
                <a:cs typeface="+mj-cs"/>
              </a:rPr>
              <a:t>Application</a:t>
            </a:r>
            <a:br>
              <a:rPr lang="en-US" sz="4000" kern="1200" dirty="0">
                <a:latin typeface="+mj-lt"/>
                <a:ea typeface="+mj-ea"/>
                <a:cs typeface="+mj-cs"/>
              </a:rPr>
            </a:br>
            <a:r>
              <a:rPr lang="en-US" sz="4000" kern="1200" dirty="0">
                <a:latin typeface="+mj-lt"/>
                <a:ea typeface="+mj-ea"/>
                <a:cs typeface="+mj-cs"/>
              </a:rPr>
              <a:t>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6CD077-E43E-491F-A74D-B5E330F9F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056" y="811022"/>
            <a:ext cx="5724144" cy="524865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Configure Notecard synchronization policy</a:t>
            </a:r>
          </a:p>
          <a:p>
            <a:r>
              <a:rPr lang="en-US" sz="2400" dirty="0"/>
              <a:t>Acquire sensor measurements</a:t>
            </a:r>
          </a:p>
          <a:p>
            <a:r>
              <a:rPr lang="en-US" sz="2400" dirty="0"/>
              <a:t>Add sensor measurements to outbound queue</a:t>
            </a:r>
          </a:p>
          <a:p>
            <a:r>
              <a:rPr lang="en-US" sz="2400" dirty="0"/>
              <a:t>Synchronize data with </a:t>
            </a:r>
            <a:r>
              <a:rPr lang="en-US" sz="2400" dirty="0" err="1"/>
              <a:t>Notehub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26027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06D027E3-A6F9-4ABA-ADBF-B52A8FC472A0}"/>
              </a:ext>
            </a:extLst>
          </p:cNvPr>
          <p:cNvSpPr/>
          <p:nvPr/>
        </p:nvSpPr>
        <p:spPr>
          <a:xfrm>
            <a:off x="4611244" y="3036554"/>
            <a:ext cx="1369638" cy="941871"/>
          </a:xfrm>
          <a:prstGeom prst="flowChartDecision">
            <a:avLst/>
          </a:prstGeom>
          <a:noFill/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900" dirty="0"/>
              <a:t>Minimum Sync Period Elapsed</a:t>
            </a:r>
            <a:endParaRPr lang="en-US" sz="1050" dirty="0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F8A0640B-54D3-4B77-96C6-AAD9790B0218}"/>
              </a:ext>
            </a:extLst>
          </p:cNvPr>
          <p:cNvSpPr/>
          <p:nvPr/>
        </p:nvSpPr>
        <p:spPr>
          <a:xfrm>
            <a:off x="4623017" y="4351250"/>
            <a:ext cx="1369638" cy="941871"/>
          </a:xfrm>
          <a:prstGeom prst="flowChartDecision">
            <a:avLst/>
          </a:prstGeom>
          <a:noFill/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900" dirty="0"/>
              <a:t>New Notes in </a:t>
            </a:r>
            <a:r>
              <a:rPr lang="en-US" sz="900" dirty="0" err="1"/>
              <a:t>outboundNotefiles</a:t>
            </a:r>
            <a:r>
              <a:rPr lang="en-US" sz="900" dirty="0"/>
              <a:t>?</a:t>
            </a:r>
            <a:endParaRPr lang="en-US" sz="1050" dirty="0"/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5849925E-7335-4DFA-81ED-9A0E57139B0C}"/>
              </a:ext>
            </a:extLst>
          </p:cNvPr>
          <p:cNvSpPr/>
          <p:nvPr/>
        </p:nvSpPr>
        <p:spPr>
          <a:xfrm>
            <a:off x="6557772" y="4351249"/>
            <a:ext cx="1369638" cy="941871"/>
          </a:xfrm>
          <a:prstGeom prst="flowChartDecision">
            <a:avLst/>
          </a:prstGeom>
          <a:noFill/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900" dirty="0"/>
              <a:t>Maximum Sync Period Elapsed</a:t>
            </a:r>
            <a:endParaRPr lang="en-US" sz="1050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D2DCD175-0A96-45FB-9E55-BE859FBB3401}"/>
              </a:ext>
            </a:extLst>
          </p:cNvPr>
          <p:cNvSpPr/>
          <p:nvPr/>
        </p:nvSpPr>
        <p:spPr>
          <a:xfrm>
            <a:off x="2625468" y="5854314"/>
            <a:ext cx="6149632" cy="678932"/>
          </a:xfrm>
          <a:prstGeom prst="flowChartProcess">
            <a:avLst/>
          </a:prstGeom>
          <a:noFill/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/>
              <a:t>Attempt Sync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2D67E58-F992-461A-9BF8-F0F6FD5CFB99}"/>
              </a:ext>
            </a:extLst>
          </p:cNvPr>
          <p:cNvSpPr/>
          <p:nvPr/>
        </p:nvSpPr>
        <p:spPr>
          <a:xfrm>
            <a:off x="2625467" y="1757182"/>
            <a:ext cx="6149627" cy="678932"/>
          </a:xfrm>
          <a:prstGeom prst="flowChartProcess">
            <a:avLst/>
          </a:prstGeom>
          <a:noFill/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9FF679-D1E9-4C22-8309-1EBF74BDA250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110137" y="2436114"/>
            <a:ext cx="0" cy="600439"/>
          </a:xfrm>
          <a:prstGeom prst="straightConnector1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09DAA0-E0EA-449F-9C32-50C0E5127923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296063" y="3978425"/>
            <a:ext cx="11773" cy="372825"/>
          </a:xfrm>
          <a:prstGeom prst="straightConnector1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E84F7B3D-374A-4161-88EE-2A30782294CE}"/>
              </a:ext>
            </a:extLst>
          </p:cNvPr>
          <p:cNvSpPr/>
          <p:nvPr/>
        </p:nvSpPr>
        <p:spPr>
          <a:xfrm>
            <a:off x="6557772" y="3406923"/>
            <a:ext cx="353202" cy="201129"/>
          </a:xfrm>
          <a:prstGeom prst="flowChartTerminator">
            <a:avLst/>
          </a:prstGeom>
          <a:noFill/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61DD67-038C-4C0F-A909-0BC3B8368367}"/>
              </a:ext>
            </a:extLst>
          </p:cNvPr>
          <p:cNvCxnSpPr>
            <a:stCxn id="4" idx="3"/>
            <a:endCxn id="14" idx="1"/>
          </p:cNvCxnSpPr>
          <p:nvPr/>
        </p:nvCxnSpPr>
        <p:spPr>
          <a:xfrm flipV="1">
            <a:off x="5980882" y="3507488"/>
            <a:ext cx="576890" cy="2"/>
          </a:xfrm>
          <a:prstGeom prst="straightConnector1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326AB3-4B72-4674-B5CB-D358D97C8CC7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992655" y="4822185"/>
            <a:ext cx="565117" cy="1"/>
          </a:xfrm>
          <a:prstGeom prst="straightConnector1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70448BE-73D0-4C78-A2CD-FAA258FE4DC4}"/>
              </a:ext>
            </a:extLst>
          </p:cNvPr>
          <p:cNvSpPr/>
          <p:nvPr/>
        </p:nvSpPr>
        <p:spPr>
          <a:xfrm>
            <a:off x="8539627" y="4721619"/>
            <a:ext cx="353202" cy="201129"/>
          </a:xfrm>
          <a:prstGeom prst="flowChartTerminator">
            <a:avLst/>
          </a:prstGeom>
          <a:noFill/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A20BED-6218-453C-8B83-7FB857439938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 flipV="1">
            <a:off x="7927410" y="4822184"/>
            <a:ext cx="612217" cy="1"/>
          </a:xfrm>
          <a:prstGeom prst="straightConnector1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8C36024-C23F-4DEA-867A-08DF065CED1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307836" y="5293121"/>
            <a:ext cx="0" cy="561193"/>
          </a:xfrm>
          <a:prstGeom prst="straightConnector1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A88556-3586-4537-A0AD-1111EB07B89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242591" y="5293120"/>
            <a:ext cx="0" cy="561194"/>
          </a:xfrm>
          <a:prstGeom prst="straightConnector1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F9A6BECE-CF8C-4433-BA72-E0DD8A2C35B4}"/>
              </a:ext>
            </a:extLst>
          </p:cNvPr>
          <p:cNvSpPr/>
          <p:nvPr/>
        </p:nvSpPr>
        <p:spPr>
          <a:xfrm>
            <a:off x="2425318" y="3036553"/>
            <a:ext cx="1369638" cy="941871"/>
          </a:xfrm>
          <a:prstGeom prst="flowChartDecision">
            <a:avLst/>
          </a:prstGeom>
          <a:noFill/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900" dirty="0"/>
              <a:t>Manual sync request?</a:t>
            </a:r>
            <a:endParaRPr lang="en-US" sz="105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EE5C39-BCF7-4B59-9F56-08D6B03300FB}"/>
              </a:ext>
            </a:extLst>
          </p:cNvPr>
          <p:cNvCxnSpPr>
            <a:stCxn id="29" idx="3"/>
            <a:endCxn id="4" idx="1"/>
          </p:cNvCxnSpPr>
          <p:nvPr/>
        </p:nvCxnSpPr>
        <p:spPr>
          <a:xfrm>
            <a:off x="3794956" y="3507489"/>
            <a:ext cx="816288" cy="1"/>
          </a:xfrm>
          <a:prstGeom prst="straightConnector1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5DD70B7-72D7-4969-BDA6-FFC1D2E63D2F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3110137" y="3978424"/>
            <a:ext cx="0" cy="1875890"/>
          </a:xfrm>
          <a:prstGeom prst="straightConnector1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BCCC8A1-C4CB-4CE9-B30E-F9638B5CE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Sync Policy on Notecard</a:t>
            </a:r>
          </a:p>
        </p:txBody>
      </p:sp>
    </p:spTree>
    <p:extLst>
      <p:ext uri="{BB962C8B-B14F-4D97-AF65-F5344CB8AC3E}">
        <p14:creationId xmlns:p14="http://schemas.microsoft.com/office/powerpoint/2010/main" val="35460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419B-23E3-4F2C-B1CB-F95973E9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Workflow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99CD7-1147-4012-BFF2-65343CA7D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project</a:t>
            </a:r>
          </a:p>
          <a:p>
            <a:r>
              <a:rPr lang="en-US" dirty="0"/>
              <a:t>Check it will compile and download?</a:t>
            </a:r>
          </a:p>
          <a:p>
            <a:r>
              <a:rPr lang="en-US" dirty="0"/>
              <a:t>Configure Debug Channel</a:t>
            </a:r>
          </a:p>
          <a:p>
            <a:r>
              <a:rPr lang="en-US" dirty="0"/>
              <a:t>Configure Serial Connection to Notecard</a:t>
            </a:r>
          </a:p>
          <a:p>
            <a:r>
              <a:rPr lang="en-US" dirty="0"/>
              <a:t>Configure Notecard Service</a:t>
            </a:r>
          </a:p>
          <a:p>
            <a:r>
              <a:rPr lang="en-US" dirty="0"/>
              <a:t>Add sensor measurements to queue</a:t>
            </a:r>
          </a:p>
          <a:p>
            <a:r>
              <a:rPr lang="en-US" dirty="0"/>
              <a:t>Force Sync</a:t>
            </a:r>
          </a:p>
          <a:p>
            <a:r>
              <a:rPr lang="en-US" dirty="0"/>
              <a:t>Enable periodic sync</a:t>
            </a:r>
          </a:p>
        </p:txBody>
      </p:sp>
    </p:spTree>
    <p:extLst>
      <p:ext uri="{BB962C8B-B14F-4D97-AF65-F5344CB8AC3E}">
        <p14:creationId xmlns:p14="http://schemas.microsoft.com/office/powerpoint/2010/main" val="166595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621B-C1CA-4160-B716-F2B8B0A1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CFE63-CE04-4DC7-81D5-E8E3476F1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8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9B985-37C9-44AD-ACD2-03F0C94D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project compile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4B1E0-5D84-48D1-B902-7611636B4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make sure the environment works before attempting to start making changes</a:t>
            </a:r>
          </a:p>
        </p:txBody>
      </p:sp>
    </p:spTree>
    <p:extLst>
      <p:ext uri="{BB962C8B-B14F-4D97-AF65-F5344CB8AC3E}">
        <p14:creationId xmlns:p14="http://schemas.microsoft.com/office/powerpoint/2010/main" val="196755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Debug Channel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Enables you to view information about communication with Notecard using the Serial Monitor connection with the Arduino board.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5476712" y="1094926"/>
            <a:ext cx="5409750" cy="1726764"/>
            <a:chOff x="5413920" y="3159193"/>
            <a:chExt cx="5258497" cy="156179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setup()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60"/>
              <a:ext cx="5256696" cy="120032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A9955"/>
                  </a:solidFill>
                  <a:latin typeface="Consolas" panose="020B0609020204030204" pitchFamily="49" charset="0"/>
                </a:rPr>
                <a:t>// Configure Serial Debug</a:t>
              </a:r>
              <a:endParaRPr lang="en-US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>
                  <a:solidFill>
                    <a:srgbClr val="DCDCAA"/>
                  </a:solidFill>
                  <a:latin typeface="Consolas" panose="020B0609020204030204" pitchFamily="49" charset="0"/>
                </a:rPr>
                <a:t>delay</a:t>
              </a:r>
              <a:r>
                <a:rPr lang="en-US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>
                  <a:solidFill>
                    <a:srgbClr val="B5CEA8"/>
                  </a:solidFill>
                  <a:latin typeface="Consolas" panose="020B0609020204030204" pitchFamily="49" charset="0"/>
                </a:rPr>
                <a:t>2500</a:t>
              </a:r>
              <a:r>
                <a:rPr lang="en-US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>
                  <a:solidFill>
                    <a:srgbClr val="9CDCFE"/>
                  </a:solidFill>
                  <a:latin typeface="Consolas" panose="020B0609020204030204" pitchFamily="49" charset="0"/>
                </a:rPr>
                <a:t>Serial</a:t>
              </a:r>
              <a:r>
                <a:rPr lang="en-US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>
                  <a:solidFill>
                    <a:srgbClr val="DCDCAA"/>
                  </a:solidFill>
                  <a:latin typeface="Consolas" panose="020B0609020204030204" pitchFamily="49" charset="0"/>
                </a:rPr>
                <a:t>begin</a:t>
              </a:r>
              <a:r>
                <a:rPr lang="en-US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>
                  <a:solidFill>
                    <a:srgbClr val="B5CEA8"/>
                  </a:solidFill>
                  <a:latin typeface="Consolas" panose="020B0609020204030204" pitchFamily="49" charset="0"/>
                </a:rPr>
                <a:t>115200</a:t>
              </a:r>
              <a:r>
                <a:rPr lang="en-US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>
                  <a:solidFill>
                    <a:srgbClr val="DCDCAA"/>
                  </a:solidFill>
                  <a:latin typeface="Consolas" panose="020B0609020204030204" pitchFamily="49" charset="0"/>
                </a:rPr>
                <a:t>NoteSetDebugOutputStream</a:t>
              </a:r>
              <a:r>
                <a:rPr lang="en-US">
                  <a:solidFill>
                    <a:srgbClr val="D4D4D4"/>
                  </a:solidFill>
                  <a:latin typeface="Consolas" panose="020B0609020204030204" pitchFamily="49" charset="0"/>
                </a:rPr>
                <a:t>(Serial);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1908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Serial Connection to Notecard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Opens and initializes serial communications channel between Arduino board and Notecard.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5476712" y="1094928"/>
            <a:ext cx="5441146" cy="1045979"/>
            <a:chOff x="5413920" y="3159193"/>
            <a:chExt cx="5258497" cy="94605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setup()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60"/>
              <a:ext cx="5256696" cy="58458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Configure Note-C Interface to Notecard</a:t>
              </a:r>
              <a:endParaRPr 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NoteInitSerial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(Serial1, </a:t>
              </a:r>
              <a:r>
                <a:rPr lang="en-US" dirty="0">
                  <a:solidFill>
                    <a:srgbClr val="B5CEA8"/>
                  </a:solidFill>
                  <a:latin typeface="Consolas" panose="020B0609020204030204" pitchFamily="49" charset="0"/>
                </a:rPr>
                <a:t>9600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527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2607</Words>
  <Application>Microsoft Office PowerPoint</Application>
  <PresentationFormat>Widescreen</PresentationFormat>
  <Paragraphs>377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Office Theme</vt:lpstr>
      <vt:lpstr>Host Firmware Tutorial </vt:lpstr>
      <vt:lpstr>Requirements</vt:lpstr>
      <vt:lpstr>Outbound Queues</vt:lpstr>
      <vt:lpstr>Application Description</vt:lpstr>
      <vt:lpstr>General Workflow Steps</vt:lpstr>
      <vt:lpstr>Open the project</vt:lpstr>
      <vt:lpstr>Does project compile</vt:lpstr>
      <vt:lpstr>Configure Debug Channel</vt:lpstr>
      <vt:lpstr>Configure Serial Connection to Notecard</vt:lpstr>
      <vt:lpstr>Configure Notecard Product ID</vt:lpstr>
      <vt:lpstr>Configure Notecard Synchronization Mode</vt:lpstr>
      <vt:lpstr>Perform Sensor Measurement</vt:lpstr>
      <vt:lpstr>Add Sensor Measurements to Outbound Queue</vt:lpstr>
      <vt:lpstr>Force Notecard to Attempt Sync</vt:lpstr>
      <vt:lpstr>Enable Periodic Notecard Synchronization</vt:lpstr>
      <vt:lpstr>Inbound Queues</vt:lpstr>
      <vt:lpstr>Prerequisites</vt:lpstr>
      <vt:lpstr>Application Description</vt:lpstr>
      <vt:lpstr>General Workflow Steps</vt:lpstr>
      <vt:lpstr>Open the project</vt:lpstr>
      <vt:lpstr>Does project compile</vt:lpstr>
      <vt:lpstr>Configure Notecard Product ID</vt:lpstr>
      <vt:lpstr>Configure Notecard Synchronization Mode</vt:lpstr>
      <vt:lpstr>Build request for inbound Note queue</vt:lpstr>
      <vt:lpstr>Perform Request</vt:lpstr>
      <vt:lpstr>Check Response for Error</vt:lpstr>
      <vt:lpstr>Get the Note “body”</vt:lpstr>
      <vt:lpstr>Extract LED Blink Period value and process it.</vt:lpstr>
      <vt:lpstr>Send LED Blink Period from Notehub using cURL</vt:lpstr>
      <vt:lpstr>Ensure blinkPeriod is available in body.</vt:lpstr>
      <vt:lpstr>Add QI-File to Notehub</vt:lpstr>
      <vt:lpstr>Requirements</vt:lpstr>
      <vt:lpstr>General Workflow Steps</vt:lpstr>
      <vt:lpstr>Get App UID</vt:lpstr>
      <vt:lpstr>Get Device UID using Notehub</vt:lpstr>
      <vt:lpstr>Get Device UID using notecard CLI</vt:lpstr>
      <vt:lpstr>Create QI-file on Notehub using cURL</vt:lpstr>
      <vt:lpstr>Create QI-file on Notehub using Postman</vt:lpstr>
      <vt:lpstr>Sync Policy Briefs</vt:lpstr>
      <vt:lpstr>Simplified Sync Policy on Notecard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 Firmware Tutorial </dc:title>
  <dc:creator>Greg Wolff</dc:creator>
  <cp:lastModifiedBy>Greg Wolff</cp:lastModifiedBy>
  <cp:revision>92</cp:revision>
  <dcterms:created xsi:type="dcterms:W3CDTF">2020-03-06T04:10:47Z</dcterms:created>
  <dcterms:modified xsi:type="dcterms:W3CDTF">2020-03-16T19:59:39Z</dcterms:modified>
</cp:coreProperties>
</file>