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8" r:id="rId5"/>
    <p:sldId id="277" r:id="rId6"/>
    <p:sldId id="302" r:id="rId7"/>
    <p:sldId id="303" r:id="rId8"/>
    <p:sldId id="304" r:id="rId9"/>
    <p:sldId id="305" r:id="rId10"/>
    <p:sldId id="301" r:id="rId11"/>
    <p:sldId id="293" r:id="rId12"/>
    <p:sldId id="294" r:id="rId13"/>
    <p:sldId id="295" r:id="rId14"/>
    <p:sldId id="296" r:id="rId15"/>
    <p:sldId id="297" r:id="rId16"/>
    <p:sldId id="298" r:id="rId17"/>
    <p:sldId id="29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C8D2A2-C8B9-47E2-8BFD-7ADF1443A4D8}">
          <p14:sldIdLst>
            <p14:sldId id="256"/>
            <p14:sldId id="257"/>
          </p14:sldIdLst>
        </p14:section>
        <p14:section name="Inbound Queues" id="{1311C15E-72F5-4611-BAB7-2C2183AED4EE}">
          <p14:sldIdLst>
            <p14:sldId id="276"/>
            <p14:sldId id="278"/>
            <p14:sldId id="277"/>
            <p14:sldId id="302"/>
            <p14:sldId id="303"/>
            <p14:sldId id="304"/>
            <p14:sldId id="305"/>
          </p14:sldIdLst>
        </p14:section>
        <p14:section name="Adding QI-File" id="{7E32A981-F832-4642-894C-76CAFF8BFE8D}">
          <p14:sldIdLst>
            <p14:sldId id="301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 Wolff" initials="GW" lastIdx="1" clrIdx="0">
    <p:extLst>
      <p:ext uri="{19B8F6BF-5375-455C-9EA6-DF929625EA0E}">
        <p15:presenceInfo xmlns:p15="http://schemas.microsoft.com/office/powerpoint/2012/main" userId="6e84d171ddb409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AB3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B9B6-D893-4ECD-9BD2-A47DC2406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21B5B-3856-4A15-8799-C349F09BE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58DD5-A3D4-4DB5-B86B-0ACBED89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C3DF1-148D-4372-8523-18532824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7800F-2BC8-49DE-9572-B21E64D9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8257-6E7A-4CC6-AC6F-BE5E169A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F4BD8-A593-4A61-8DA6-A149B9A03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CF18E-3EBD-4DD5-9B2D-3EB83D16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C811-0851-4DB7-98A6-CD4BDE6E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BD687-B1E5-4700-975A-B98B0D0E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B59C4-EB80-4B8B-B467-E6CB05108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1535D-AB09-4673-BE16-810895809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C9DC2-010D-46FD-8CF5-26235BFA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5E360-0202-4652-9B45-F47C4247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1DE88-146E-4A75-A4B6-91C2D0C7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9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89A9-7549-4AA4-BD2E-024D5AB1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5E773-6CB9-49B4-A59A-E54220C98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BEEFF-A5D2-4476-A1B8-50E54177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BBC26-CF9B-4DE9-98C6-F17A53CF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D4DC-BE47-4B18-BBED-C6662053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7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4AD9-5381-4D0E-9364-CAB47D7D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DCA29-AAEF-4C03-9310-C94437A71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FC6B8-BF89-4549-A141-EE9354DF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757AE-6192-458C-AA2B-3A9498DD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20C9E-EB3F-46CC-878B-D3DB14C8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0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B4DE-62D1-45E4-9835-DA8E1C2B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BF18-D84B-4268-AC37-3CC1001F8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5220-7B53-4B00-8574-2899992D8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C78F8-A09F-491E-B508-93035912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E2BA8-E03B-4B97-BFAA-C2AB8702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4A33E-18A1-485E-A209-6E2BBA78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2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A5D9-09F0-470F-9C61-7D9EAACC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AD6CD-F843-4C28-9B8E-24B88E05C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3F460-C448-48BD-B618-D92EE6128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E1255B-843D-4681-BCF2-1CC16F7C6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B38F8-7BF5-4DCA-AB81-4B04E508B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71760-C543-428F-A4FC-A7F3DA0B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01D71-FF14-4B30-9285-3278D0D7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15DA0-9D7A-458F-842B-C6057BD4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5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E028-78CB-482F-9A9C-4DB8CB25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62FAC-95B3-4353-9A46-813FF774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FBB0C-C47A-44F3-9872-4CBB8571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39E6A-0915-49BE-87EE-09449310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2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62EBE-67D3-4A17-A72D-7F0F4833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EAD0D-D269-4031-BF97-972C7018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DAFB5-32C0-4A6F-95AB-052E3AC0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2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3794-762E-4460-83CF-21189547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F980-4F78-4B70-9160-41A0A7D3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EA36D-D7AF-4B14-AF2F-23DCBE471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F15DC-E2E3-4121-BB2F-E49ABA47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8E24B-6659-4A4B-8F62-60F5A8A6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D9D83-5546-472C-BD61-8A10031A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3E04-35C7-4F6A-9B79-47CB4C10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AE4DC-0B30-40BD-BCCB-F5391DE9D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F751A-4B9D-4758-B095-178D70173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3F23-6227-424A-8E0C-08307357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A90A-ED50-48F3-8DBA-1EEEB5B38D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42C6B-62FE-47C8-9E3F-776016B7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3C254-5BED-4CF9-A163-4203F947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2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C19B4-9B6D-4889-AB31-906522AB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524F7-30F3-41D2-A388-B9B279691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49D9-6EFE-459C-AE8D-C464E7B9B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EA90A-ED50-48F3-8DBA-1EEEB5B38D46}" type="datetimeFigureOut">
              <a:rPr lang="en-US" smtClean="0"/>
              <a:t>3/17/2020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D73AA-1040-4727-B6F3-B2549E0D8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0545E-8945-48A5-9808-094573A35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303D2-2A45-4E7C-8D3B-6ADACE31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1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hub.io/projec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hyperlink" Target="https://notehub.io/projects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5488BB-3FC2-4D3A-9108-EC9A38A50F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QI-Notefile Tutorial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D841F42-987E-456B-99D2-15688EA18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Outline of Tutorial and Text</a:t>
            </a:r>
          </a:p>
        </p:txBody>
      </p:sp>
    </p:spTree>
    <p:extLst>
      <p:ext uri="{BB962C8B-B14F-4D97-AF65-F5344CB8AC3E}">
        <p14:creationId xmlns:p14="http://schemas.microsoft.com/office/powerpoint/2010/main" val="1716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C7B3-A92E-439E-8BF9-838F1F5F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QI-File to </a:t>
            </a:r>
            <a:r>
              <a:rPr lang="en-US" dirty="0" err="1"/>
              <a:t>Notehub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5F29F-A387-444B-9419-539038004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Notehub</a:t>
            </a:r>
            <a:r>
              <a:rPr lang="en-US" dirty="0"/>
              <a:t> API to send data from cloud to a device</a:t>
            </a:r>
          </a:p>
        </p:txBody>
      </p:sp>
    </p:spTree>
    <p:extLst>
      <p:ext uri="{BB962C8B-B14F-4D97-AF65-F5344CB8AC3E}">
        <p14:creationId xmlns:p14="http://schemas.microsoft.com/office/powerpoint/2010/main" val="2433153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130F-EEC7-4664-AA7F-5DCB577F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252728"/>
            <a:ext cx="3493008" cy="435254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 kern="1200" dirty="0">
                <a:latin typeface="+mj-lt"/>
                <a:ea typeface="+mj-ea"/>
                <a:cs typeface="+mj-cs"/>
              </a:rPr>
              <a:t>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CD077-E43E-491F-A74D-B5E330F9F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056" y="811022"/>
            <a:ext cx="5724144" cy="5248656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cURL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or</a:t>
            </a:r>
          </a:p>
          <a:p>
            <a:r>
              <a:rPr lang="en-US" sz="2400" dirty="0"/>
              <a:t>Postman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C4ACB19E-96AD-4EA2-AFAA-A4D71CCCE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5444" y="2832055"/>
            <a:ext cx="273127" cy="273127"/>
          </a:xfrm>
          <a:prstGeom prst="rect">
            <a:avLst/>
          </a:prstGeom>
        </p:spPr>
      </p:pic>
      <p:pic>
        <p:nvPicPr>
          <p:cNvPr id="40" name="Graphic 39" descr="Help">
            <a:extLst>
              <a:ext uri="{FF2B5EF4-FFF2-40B4-BE49-F238E27FC236}">
                <a16:creationId xmlns:a16="http://schemas.microsoft.com/office/drawing/2014/main" id="{FF5B591F-931C-40EC-88D0-29BBC3006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6163" y="3770977"/>
            <a:ext cx="273127" cy="27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6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419B-23E3-4F2C-B1CB-F95973E9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Workflow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99CD7-1147-4012-BFF2-65343CA7D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Product UID</a:t>
            </a:r>
          </a:p>
          <a:p>
            <a:r>
              <a:rPr lang="en-US" dirty="0"/>
              <a:t>Get Device UID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Notehub</a:t>
            </a:r>
            <a:endParaRPr lang="en-US" dirty="0"/>
          </a:p>
          <a:p>
            <a:pPr lvl="1"/>
            <a:r>
              <a:rPr lang="en-US" dirty="0"/>
              <a:t>Using notecard CLI</a:t>
            </a:r>
          </a:p>
          <a:p>
            <a:r>
              <a:rPr lang="en-US" dirty="0"/>
              <a:t>Send QI-File request to </a:t>
            </a:r>
            <a:r>
              <a:rPr lang="en-US" dirty="0" err="1"/>
              <a:t>Notehub</a:t>
            </a:r>
            <a:endParaRPr lang="en-US" dirty="0"/>
          </a:p>
          <a:p>
            <a:pPr lvl="1"/>
            <a:r>
              <a:rPr lang="en-US" dirty="0"/>
              <a:t>Using </a:t>
            </a:r>
            <a:r>
              <a:rPr lang="en-US" dirty="0" err="1"/>
              <a:t>cURL</a:t>
            </a:r>
            <a:endParaRPr lang="en-US" dirty="0"/>
          </a:p>
          <a:p>
            <a:pPr lvl="1"/>
            <a:r>
              <a:rPr lang="en-US" dirty="0"/>
              <a:t>Using POSTMAN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20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86A7B44-942C-4735-867B-5B4B00845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270874"/>
            <a:ext cx="6172200" cy="2713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FF723F9-A261-464E-8F90-5808671D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Product UID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E49C6F-29E5-4381-9497-6FBCFC64D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Navigate to </a:t>
            </a:r>
            <a:r>
              <a:rPr lang="en-US" dirty="0">
                <a:hlinkClick r:id="rId3"/>
              </a:rPr>
              <a:t>https://notehub.io/projects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Select a Project</a:t>
            </a:r>
          </a:p>
          <a:p>
            <a:pPr lvl="1"/>
            <a:r>
              <a:rPr lang="en-US" dirty="0"/>
              <a:t>e.g.: My Project</a:t>
            </a:r>
          </a:p>
          <a:p>
            <a:pPr marL="342900" indent="-342900">
              <a:buAutoNum type="arabicPeriod"/>
            </a:pPr>
            <a:r>
              <a:rPr lang="en-US" dirty="0"/>
              <a:t>Click “Project” under “Settings” header on navigation tree</a:t>
            </a:r>
          </a:p>
          <a:p>
            <a:pPr marL="342900" indent="-342900">
              <a:buAutoNum type="arabicPeriod"/>
            </a:pPr>
            <a:r>
              <a:rPr lang="en-US" dirty="0"/>
              <a:t>Highlight and copy a UID from the available Product UIDs table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F78565-495B-4D33-88FD-50136E23F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16" t="10075" b="8815"/>
          <a:stretch/>
        </p:blipFill>
        <p:spPr bwMode="auto">
          <a:xfrm>
            <a:off x="2016981" y="504596"/>
            <a:ext cx="160849" cy="1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0CD88BE9-6310-4865-890C-1CEFEFBB58A0}"/>
              </a:ext>
            </a:extLst>
          </p:cNvPr>
          <p:cNvSpPr/>
          <p:nvPr/>
        </p:nvSpPr>
        <p:spPr>
          <a:xfrm>
            <a:off x="5958840" y="3200266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4E8387-8DBC-4D01-A8C5-57CCB5CB981C}"/>
              </a:ext>
            </a:extLst>
          </p:cNvPr>
          <p:cNvSpPr/>
          <p:nvPr/>
        </p:nvSpPr>
        <p:spPr>
          <a:xfrm>
            <a:off x="8405725" y="3573975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1580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F723F9-A261-464E-8F90-5808671D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Device UID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Notehub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E49C6F-29E5-4381-9497-6FBCFC64D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Navigate to </a:t>
            </a:r>
            <a:r>
              <a:rPr lang="en-US" dirty="0">
                <a:hlinkClick r:id="rId2"/>
              </a:rPr>
              <a:t>https://notehub.io/projects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Select a Project</a:t>
            </a:r>
          </a:p>
          <a:p>
            <a:pPr lvl="1"/>
            <a:r>
              <a:rPr lang="en-US" dirty="0"/>
              <a:t>e.g.: My Project</a:t>
            </a:r>
          </a:p>
          <a:p>
            <a:pPr marL="342900" indent="-342900">
              <a:buAutoNum type="arabicPeriod"/>
            </a:pPr>
            <a:r>
              <a:rPr lang="en-US" dirty="0"/>
              <a:t>Click “Device” in navigation tree</a:t>
            </a:r>
          </a:p>
          <a:p>
            <a:pPr marL="342900" indent="-342900">
              <a:buAutoNum type="arabicPeriod"/>
            </a:pPr>
            <a:r>
              <a:rPr lang="en-US" dirty="0"/>
              <a:t>Select the row in the Devices table</a:t>
            </a:r>
          </a:p>
          <a:p>
            <a:pPr marL="342900" indent="-342900">
              <a:buAutoNum type="arabicPeriod"/>
            </a:pPr>
            <a:r>
              <a:rPr lang="en-US" dirty="0"/>
              <a:t>Click View Details button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Hover mouse over right side of Device UID field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dirty="0"/>
              <a:t>Click      to copy Device UID to clipboard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35" name="Graphic 34" descr="Paperclip">
            <a:extLst>
              <a:ext uri="{FF2B5EF4-FFF2-40B4-BE49-F238E27FC236}">
                <a16:creationId xmlns:a16="http://schemas.microsoft.com/office/drawing/2014/main" id="{FAE7C0E3-D40A-4593-8528-4B9550379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400" y="4999514"/>
            <a:ext cx="243840" cy="243840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5EAA765C-C48E-4B11-92F3-CE04C26D1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t="24700" r="1750" b="13971"/>
          <a:stretch/>
        </p:blipFill>
        <p:spPr>
          <a:xfrm>
            <a:off x="5180012" y="1257601"/>
            <a:ext cx="6172200" cy="15995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53A1B74-A1FD-45AC-A2F8-3BC63BC9AD66}"/>
              </a:ext>
            </a:extLst>
          </p:cNvPr>
          <p:cNvSpPr/>
          <p:nvPr/>
        </p:nvSpPr>
        <p:spPr>
          <a:xfrm>
            <a:off x="5681344" y="1584643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78ACC9-0490-46FB-81BA-477BF83AFAEE}"/>
              </a:ext>
            </a:extLst>
          </p:cNvPr>
          <p:cNvSpPr/>
          <p:nvPr/>
        </p:nvSpPr>
        <p:spPr>
          <a:xfrm>
            <a:off x="8516205" y="2596357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200F2F-07C1-4A20-B6CF-4DE6A21CF09D}"/>
              </a:ext>
            </a:extLst>
          </p:cNvPr>
          <p:cNvSpPr/>
          <p:nvPr/>
        </p:nvSpPr>
        <p:spPr>
          <a:xfrm>
            <a:off x="10319605" y="2057400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4496291F-58BA-4967-8DFD-949407C70A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16" t="10075" b="8815"/>
          <a:stretch/>
        </p:blipFill>
        <p:spPr bwMode="auto">
          <a:xfrm>
            <a:off x="10731795" y="2150516"/>
            <a:ext cx="160849" cy="1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E3B204-C788-4C2D-B6DB-EDA504B6BB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4700" r="1666" b="27219"/>
          <a:stretch/>
        </p:blipFill>
        <p:spPr>
          <a:xfrm>
            <a:off x="5180013" y="3224635"/>
            <a:ext cx="6172200" cy="12529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4B11C1E1-7ACF-4DC1-B70B-1833B11DBC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16" t="10075" b="8815"/>
          <a:stretch/>
        </p:blipFill>
        <p:spPr bwMode="auto">
          <a:xfrm>
            <a:off x="9253515" y="4248556"/>
            <a:ext cx="160849" cy="1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39CDEC7D-736B-4C18-A807-EFEE16D2C903}"/>
              </a:ext>
            </a:extLst>
          </p:cNvPr>
          <p:cNvSpPr/>
          <p:nvPr/>
        </p:nvSpPr>
        <p:spPr>
          <a:xfrm>
            <a:off x="8920750" y="4203312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11176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BBD9932-3740-42BA-B0CF-265FD8E02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78" r="3507" b="55069"/>
          <a:stretch/>
        </p:blipFill>
        <p:spPr>
          <a:xfrm>
            <a:off x="5180012" y="1260636"/>
            <a:ext cx="6172200" cy="20716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FF723F9-A261-464E-8F90-5808671D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Device UID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notecard CLI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E49C6F-29E5-4381-9497-6FBCFC64D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Connect </a:t>
            </a:r>
            <a:r>
              <a:rPr lang="en-US" dirty="0" err="1"/>
              <a:t>Notecarrier</a:t>
            </a:r>
            <a:r>
              <a:rPr lang="en-US" dirty="0"/>
              <a:t> with Notecard via USB to your computer</a:t>
            </a:r>
          </a:p>
          <a:p>
            <a:pPr marL="342900" indent="-342900">
              <a:buAutoNum type="arabicPeriod"/>
            </a:pPr>
            <a:r>
              <a:rPr lang="en-US" dirty="0"/>
              <a:t>Open system command prompt</a:t>
            </a:r>
          </a:p>
          <a:p>
            <a:pPr marL="342900" indent="-342900">
              <a:buAutoNum type="arabicPeriod"/>
            </a:pPr>
            <a:r>
              <a:rPr lang="en-US" dirty="0"/>
              <a:t>Change current directory to location that has notecard executable</a:t>
            </a:r>
          </a:p>
          <a:p>
            <a:pPr marL="342900" indent="-342900">
              <a:buAutoNum type="arabicPeriod"/>
            </a:pPr>
            <a:r>
              <a:rPr lang="en-US" dirty="0"/>
              <a:t>Enter notecard -play</a:t>
            </a:r>
          </a:p>
          <a:p>
            <a:pPr marL="342900" indent="-342900">
              <a:buAutoNum type="arabicPeriod"/>
            </a:pPr>
            <a:r>
              <a:rPr lang="en-US" dirty="0"/>
              <a:t>Enter {"req":"</a:t>
            </a:r>
            <a:r>
              <a:rPr lang="en-US" dirty="0" err="1"/>
              <a:t>service.get</a:t>
            </a:r>
            <a:r>
              <a:rPr lang="en-US" dirty="0"/>
              <a:t>"}</a:t>
            </a:r>
          </a:p>
          <a:p>
            <a:pPr marL="342900" indent="-342900">
              <a:buAutoNum type="arabicPeriod"/>
            </a:pPr>
            <a:r>
              <a:rPr lang="en-US" dirty="0"/>
              <a:t>Copy the value of the "device" field</a:t>
            </a:r>
          </a:p>
          <a:p>
            <a:pPr lvl="1"/>
            <a:r>
              <a:rPr lang="en-US" dirty="0"/>
              <a:t>e.g.:  </a:t>
            </a:r>
            <a:r>
              <a:rPr lang="en-US" dirty="0">
                <a:latin typeface="Consolas" panose="020B0609020204030204" pitchFamily="49" charset="0"/>
              </a:rPr>
              <a:t>imei:865284040125662</a:t>
            </a:r>
          </a:p>
          <a:p>
            <a:pPr marL="342900" indent="-342900">
              <a:buAutoNum type="arabicPeriod"/>
            </a:pPr>
            <a:r>
              <a:rPr lang="en-US" dirty="0"/>
              <a:t>Press CTRL-C to exit interactive mode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200F2F-07C1-4A20-B6CF-4DE6A21CF09D}"/>
              </a:ext>
            </a:extLst>
          </p:cNvPr>
          <p:cNvSpPr/>
          <p:nvPr/>
        </p:nvSpPr>
        <p:spPr>
          <a:xfrm>
            <a:off x="7090629" y="2489200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CDEC7D-736B-4C18-A807-EFEE16D2C903}"/>
              </a:ext>
            </a:extLst>
          </p:cNvPr>
          <p:cNvSpPr/>
          <p:nvPr/>
        </p:nvSpPr>
        <p:spPr>
          <a:xfrm>
            <a:off x="9815828" y="2899004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78ACC9-0490-46FB-81BA-477BF83AFAEE}"/>
              </a:ext>
            </a:extLst>
          </p:cNvPr>
          <p:cNvSpPr/>
          <p:nvPr/>
        </p:nvSpPr>
        <p:spPr>
          <a:xfrm>
            <a:off x="7760968" y="1832117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8250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F723F9-A261-464E-8F90-5808671D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QI-file on </a:t>
            </a:r>
            <a:r>
              <a:rPr lang="en-US" dirty="0" err="1"/>
              <a:t>Notehub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cURL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E49C6F-29E5-4381-9497-6FBCFC64D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Open system command prompt</a:t>
            </a:r>
          </a:p>
          <a:p>
            <a:pPr marL="342900" indent="-342900">
              <a:buAutoNum type="arabicPeriod"/>
            </a:pPr>
            <a:r>
              <a:rPr lang="en-US" dirty="0"/>
              <a:t>Enter </a:t>
            </a:r>
            <a:r>
              <a:rPr lang="en-US" dirty="0" err="1"/>
              <a:t>cURL</a:t>
            </a:r>
            <a:r>
              <a:rPr lang="en-US" dirty="0"/>
              <a:t> command as shown on the right</a:t>
            </a:r>
          </a:p>
          <a:p>
            <a:pPr lvl="1"/>
            <a:r>
              <a:rPr lang="en-US" dirty="0"/>
              <a:t>* Replace &lt;</a:t>
            </a:r>
            <a:r>
              <a:rPr lang="en-US" dirty="0" err="1"/>
              <a:t>xxxx</a:t>
            </a:r>
            <a:r>
              <a:rPr lang="en-US" dirty="0"/>
              <a:t>&gt; in the command with your specific, product </a:t>
            </a:r>
            <a:r>
              <a:rPr lang="en-US" dirty="0" err="1"/>
              <a:t>uid</a:t>
            </a:r>
            <a:r>
              <a:rPr lang="en-US" dirty="0"/>
              <a:t>, device </a:t>
            </a:r>
            <a:r>
              <a:rPr lang="en-US" dirty="0" err="1"/>
              <a:t>uid</a:t>
            </a:r>
            <a:r>
              <a:rPr lang="en-US" dirty="0"/>
              <a:t>, notefile name, and JSON body.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ECF9721-00FC-4ECC-8663-C4A536008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759279"/>
              </p:ext>
            </p:extLst>
          </p:nvPr>
        </p:nvGraphicFramePr>
        <p:xfrm>
          <a:off x="5183188" y="987425"/>
          <a:ext cx="6172200" cy="1965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20429">
                  <a:extLst>
                    <a:ext uri="{9D8B030D-6E8A-4147-A177-3AD203B41FA5}">
                      <a16:colId xmlns:a16="http://schemas.microsoft.com/office/drawing/2014/main" val="389613337"/>
                    </a:ext>
                  </a:extLst>
                </a:gridCol>
                <a:gridCol w="2373947">
                  <a:extLst>
                    <a:ext uri="{9D8B030D-6E8A-4147-A177-3AD203B41FA5}">
                      <a16:colId xmlns:a16="http://schemas.microsoft.com/office/drawing/2014/main" val="1529368550"/>
                    </a:ext>
                  </a:extLst>
                </a:gridCol>
                <a:gridCol w="2677824">
                  <a:extLst>
                    <a:ext uri="{9D8B030D-6E8A-4147-A177-3AD203B41FA5}">
                      <a16:colId xmlns:a16="http://schemas.microsoft.com/office/drawing/2014/main" val="166263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2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&lt;</a:t>
                      </a:r>
                      <a:r>
                        <a:rPr lang="en-US" sz="1100" dirty="0" err="1"/>
                        <a:t>product_uid</a:t>
                      </a:r>
                      <a:r>
                        <a:rPr lang="en-US" sz="11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Product UID identifies which </a:t>
                      </a:r>
                      <a:r>
                        <a:rPr lang="en-US" sz="1100" dirty="0" err="1"/>
                        <a:t>Notehub</a:t>
                      </a:r>
                      <a:r>
                        <a:rPr lang="en-US" sz="1100" dirty="0"/>
                        <a:t> project to append a notefile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com.mycompany.mygroup.myproject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3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&lt;</a:t>
                      </a:r>
                      <a:r>
                        <a:rPr lang="en-US" sz="1100" dirty="0" err="1"/>
                        <a:t>device_uid</a:t>
                      </a:r>
                      <a:r>
                        <a:rPr lang="en-US" sz="11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Device 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imei:865284040125662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34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&lt;</a:t>
                      </a:r>
                      <a:r>
                        <a:rPr lang="en-US" sz="1100" dirty="0" err="1"/>
                        <a:t>notefile.qi</a:t>
                      </a:r>
                      <a:r>
                        <a:rPr lang="en-US" sz="11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 of Notefile syncing from </a:t>
                      </a:r>
                      <a:r>
                        <a:rPr lang="en-US" sz="1100" dirty="0" err="1"/>
                        <a:t>Notehub</a:t>
                      </a:r>
                      <a:r>
                        <a:rPr lang="en-US" sz="1100" dirty="0"/>
                        <a:t> to Notecard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my-</a:t>
                      </a:r>
                      <a:r>
                        <a:rPr lang="en-US" sz="900" dirty="0" err="1"/>
                        <a:t>inbound.qi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8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&lt;</a:t>
                      </a:r>
                      <a:r>
                        <a:rPr lang="en-US" sz="1100" dirty="0" err="1"/>
                        <a:t>body_json</a:t>
                      </a:r>
                      <a:r>
                        <a:rPr lang="en-US" sz="11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JSON data that is sent to Notecard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{"key1":"value1"}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0243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82AFCB8-687B-4F50-895B-80FFCB08BEBC}"/>
              </a:ext>
            </a:extLst>
          </p:cNvPr>
          <p:cNvSpPr txBox="1"/>
          <p:nvPr/>
        </p:nvSpPr>
        <p:spPr>
          <a:xfrm>
            <a:off x="5183188" y="3429000"/>
            <a:ext cx="54759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curl -L 'http://api.notefile.net/</a:t>
            </a:r>
            <a:r>
              <a:rPr lang="en-US" sz="900" dirty="0" err="1">
                <a:latin typeface="Consolas" panose="020B0609020204030204" pitchFamily="49" charset="0"/>
              </a:rPr>
              <a:t>req?product</a:t>
            </a:r>
            <a:r>
              <a:rPr lang="en-US" sz="900" dirty="0">
                <a:latin typeface="Consolas" panose="020B0609020204030204" pitchFamily="49" charset="0"/>
              </a:rPr>
              <a:t>="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product_uid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"&amp;device="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device_uid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"' -d '{"</a:t>
            </a:r>
            <a:r>
              <a:rPr lang="en-US" sz="900" dirty="0" err="1">
                <a:latin typeface="Consolas" panose="020B0609020204030204" pitchFamily="49" charset="0"/>
              </a:rPr>
              <a:t>req":"note.add","file</a:t>
            </a:r>
            <a:r>
              <a:rPr lang="en-US" sz="900" dirty="0">
                <a:latin typeface="Consolas" panose="020B0609020204030204" pitchFamily="49" charset="0"/>
              </a:rPr>
              <a:t>":"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notefile.qi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","body":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body_json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}'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FE2A53-4DF5-43BC-B336-3D4CA5B652CD}"/>
              </a:ext>
            </a:extLst>
          </p:cNvPr>
          <p:cNvSpPr txBox="1"/>
          <p:nvPr/>
        </p:nvSpPr>
        <p:spPr>
          <a:xfrm>
            <a:off x="5183188" y="4204252"/>
            <a:ext cx="5475977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curl -L "http://api.notefile.net/</a:t>
            </a:r>
            <a:r>
              <a:rPr lang="en-US" sz="900" dirty="0" err="1">
                <a:latin typeface="Consolas" panose="020B0609020204030204" pitchFamily="49" charset="0"/>
              </a:rPr>
              <a:t>req?product</a:t>
            </a:r>
            <a:r>
              <a:rPr lang="en-US" sz="900" dirty="0">
                <a:latin typeface="Consolas" panose="020B0609020204030204" pitchFamily="49" charset="0"/>
              </a:rPr>
              <a:t>=\"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product_uid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\"&amp;device=\"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device_uid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\"" -d "{\"req\":\"</a:t>
            </a:r>
            <a:r>
              <a:rPr lang="en-US" sz="900" dirty="0" err="1">
                <a:latin typeface="Consolas" panose="020B0609020204030204" pitchFamily="49" charset="0"/>
              </a:rPr>
              <a:t>note.add</a:t>
            </a:r>
            <a:r>
              <a:rPr lang="en-US" sz="900" dirty="0">
                <a:latin typeface="Consolas" panose="020B0609020204030204" pitchFamily="49" charset="0"/>
              </a:rPr>
              <a:t>\",\"file\":\"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notefile.qi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\",\"body\":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body_json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}"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AB9594-7DC7-4989-821A-30D27F1CBB3A}"/>
              </a:ext>
            </a:extLst>
          </p:cNvPr>
          <p:cNvSpPr/>
          <p:nvPr/>
        </p:nvSpPr>
        <p:spPr>
          <a:xfrm>
            <a:off x="5183188" y="3229905"/>
            <a:ext cx="824464" cy="1725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Linux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28B2E8-DE06-43FA-B78F-6934CA0DBD3A}"/>
              </a:ext>
            </a:extLst>
          </p:cNvPr>
          <p:cNvSpPr/>
          <p:nvPr/>
        </p:nvSpPr>
        <p:spPr>
          <a:xfrm>
            <a:off x="5178770" y="3993321"/>
            <a:ext cx="828882" cy="1844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Windows</a:t>
            </a:r>
            <a:r>
              <a:rPr lang="en-US" sz="1200" baseline="30000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F48FC5-73E1-477A-9EEA-24B9D6A4EC38}"/>
              </a:ext>
            </a:extLst>
          </p:cNvPr>
          <p:cNvSpPr txBox="1"/>
          <p:nvPr/>
        </p:nvSpPr>
        <p:spPr>
          <a:xfrm>
            <a:off x="5225774" y="4841461"/>
            <a:ext cx="3187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/>
            <a:r>
              <a:rPr lang="en-US" dirty="0"/>
              <a:t>* </a:t>
            </a:r>
            <a:r>
              <a:rPr lang="en-US" sz="1400" dirty="0"/>
              <a:t>Escape double quotes contained within the command on Windows.  </a:t>
            </a:r>
          </a:p>
          <a:p>
            <a:pPr marL="169863"/>
            <a:r>
              <a:rPr lang="en-US" sz="1400" dirty="0" err="1"/>
              <a:t>i.e</a:t>
            </a:r>
            <a:r>
              <a:rPr lang="en-US" sz="1400" dirty="0"/>
              <a:t>:     </a:t>
            </a:r>
            <a:r>
              <a:rPr lang="en-US" sz="1400" dirty="0">
                <a:latin typeface="Consolas" panose="020B0609020204030204" pitchFamily="49" charset="0"/>
              </a:rPr>
              <a:t>\"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4510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F723F9-A261-464E-8F90-5808671D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QI-file on </a:t>
            </a:r>
            <a:r>
              <a:rPr lang="en-US" dirty="0" err="1"/>
              <a:t>Notehub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Postman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E49C6F-29E5-4381-9497-6FBCFC64D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12203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Open Postman and create a new query</a:t>
            </a:r>
          </a:p>
          <a:p>
            <a:pPr marL="342900" indent="-342900">
              <a:buAutoNum type="arabicPeriod"/>
            </a:pPr>
            <a:r>
              <a:rPr lang="en-US" dirty="0"/>
              <a:t>Enter the following in the URL field</a:t>
            </a:r>
          </a:p>
          <a:p>
            <a:pPr marL="287338" lvl="1" indent="57150"/>
            <a:r>
              <a:rPr lang="en-US" sz="900" dirty="0">
                <a:highlight>
                  <a:srgbClr val="C0C0C0"/>
                </a:highlight>
                <a:latin typeface="Consolas" panose="020B0609020204030204" pitchFamily="49" charset="0"/>
              </a:rPr>
              <a:t>http://api.notefile.net/req</a:t>
            </a:r>
          </a:p>
          <a:p>
            <a:pPr marL="342900" indent="-342900">
              <a:buAutoNum type="arabicPeriod"/>
            </a:pPr>
            <a:r>
              <a:rPr lang="en-US" dirty="0"/>
              <a:t>Select the Params tab and enter the following key/value pairs</a:t>
            </a:r>
          </a:p>
          <a:p>
            <a:pPr lvl="1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pPr marL="169863" indent="-169863"/>
            <a:r>
              <a:rPr lang="en-US" dirty="0"/>
              <a:t>4. Select the Body tab, and set the input type to “raw”</a:t>
            </a:r>
          </a:p>
          <a:p>
            <a:r>
              <a:rPr lang="en-US" dirty="0"/>
              <a:t>5. Enter the following JSON string</a:t>
            </a:r>
          </a:p>
          <a:p>
            <a:pPr marL="228600"/>
            <a:r>
              <a:rPr lang="en-US" sz="900" dirty="0">
                <a:highlight>
                  <a:srgbClr val="C0C0C0"/>
                </a:highlight>
                <a:latin typeface="Consolas" panose="020B0609020204030204" pitchFamily="49" charset="0"/>
              </a:rPr>
              <a:t>{"</a:t>
            </a:r>
            <a:r>
              <a:rPr lang="en-US" sz="900" dirty="0" err="1">
                <a:highlight>
                  <a:srgbClr val="C0C0C0"/>
                </a:highlight>
                <a:latin typeface="Consolas" panose="020B0609020204030204" pitchFamily="49" charset="0"/>
              </a:rPr>
              <a:t>req":"note.add","file</a:t>
            </a:r>
            <a:r>
              <a:rPr lang="en-US" sz="900" dirty="0">
                <a:highlight>
                  <a:srgbClr val="C0C0C0"/>
                </a:highlight>
                <a:latin typeface="Consolas" panose="020B0609020204030204" pitchFamily="49" charset="0"/>
              </a:rPr>
              <a:t>":"&lt;</a:t>
            </a:r>
            <a:r>
              <a:rPr lang="en-US" sz="900" dirty="0" err="1">
                <a:highlight>
                  <a:srgbClr val="C0C0C0"/>
                </a:highlight>
                <a:latin typeface="Consolas" panose="020B0609020204030204" pitchFamily="49" charset="0"/>
              </a:rPr>
              <a:t>notefile.qi</a:t>
            </a:r>
            <a:r>
              <a:rPr lang="en-US" sz="900" dirty="0">
                <a:highlight>
                  <a:srgbClr val="C0C0C0"/>
                </a:highlight>
                <a:latin typeface="Consolas" panose="020B0609020204030204" pitchFamily="49" charset="0"/>
              </a:rPr>
              <a:t>&gt;","body":&lt;</a:t>
            </a:r>
            <a:r>
              <a:rPr lang="en-US" sz="900" dirty="0" err="1">
                <a:highlight>
                  <a:srgbClr val="C0C0C0"/>
                </a:highlight>
                <a:latin typeface="Consolas" panose="020B0609020204030204" pitchFamily="49" charset="0"/>
              </a:rPr>
              <a:t>body_json</a:t>
            </a:r>
            <a:r>
              <a:rPr lang="en-US" sz="900" dirty="0">
                <a:highlight>
                  <a:srgbClr val="C0C0C0"/>
                </a:highlight>
                <a:latin typeface="Consolas" panose="020B0609020204030204" pitchFamily="49" charset="0"/>
              </a:rPr>
              <a:t>&gt;}</a:t>
            </a:r>
          </a:p>
          <a:p>
            <a:pPr lvl="1"/>
            <a:endParaRPr lang="en-US" dirty="0"/>
          </a:p>
          <a:p>
            <a:pPr marL="0" lvl="1"/>
            <a:r>
              <a:rPr lang="en-US" dirty="0"/>
              <a:t>6. Click SEND button</a:t>
            </a:r>
          </a:p>
          <a:p>
            <a:pPr marL="0" lvl="1"/>
            <a:endParaRPr lang="en-US" dirty="0"/>
          </a:p>
          <a:p>
            <a:pPr marL="0" lvl="1"/>
            <a:r>
              <a:rPr lang="en-US" dirty="0"/>
              <a:t>Expected Response:</a:t>
            </a:r>
          </a:p>
          <a:p>
            <a:pPr marL="0" lvl="1"/>
            <a:r>
              <a:rPr lang="en-US" dirty="0"/>
              <a:t>{}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ECF9721-00FC-4ECC-8663-C4A536008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04792"/>
              </p:ext>
            </p:extLst>
          </p:nvPr>
        </p:nvGraphicFramePr>
        <p:xfrm>
          <a:off x="5183188" y="987425"/>
          <a:ext cx="6172200" cy="1965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20429">
                  <a:extLst>
                    <a:ext uri="{9D8B030D-6E8A-4147-A177-3AD203B41FA5}">
                      <a16:colId xmlns:a16="http://schemas.microsoft.com/office/drawing/2014/main" val="389613337"/>
                    </a:ext>
                  </a:extLst>
                </a:gridCol>
                <a:gridCol w="2350856">
                  <a:extLst>
                    <a:ext uri="{9D8B030D-6E8A-4147-A177-3AD203B41FA5}">
                      <a16:colId xmlns:a16="http://schemas.microsoft.com/office/drawing/2014/main" val="1529368550"/>
                    </a:ext>
                  </a:extLst>
                </a:gridCol>
                <a:gridCol w="2700915">
                  <a:extLst>
                    <a:ext uri="{9D8B030D-6E8A-4147-A177-3AD203B41FA5}">
                      <a16:colId xmlns:a16="http://schemas.microsoft.com/office/drawing/2014/main" val="166263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2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&lt;</a:t>
                      </a:r>
                      <a:r>
                        <a:rPr lang="en-US" sz="1100" dirty="0" err="1"/>
                        <a:t>product_uid</a:t>
                      </a:r>
                      <a:r>
                        <a:rPr lang="en-US" sz="11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Product UID identifies which </a:t>
                      </a:r>
                      <a:r>
                        <a:rPr lang="en-US" sz="1100" dirty="0" err="1"/>
                        <a:t>Notehub</a:t>
                      </a:r>
                      <a:r>
                        <a:rPr lang="en-US" sz="1100" dirty="0"/>
                        <a:t> project to append a notefile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com.mycompany.mygroup.myproject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3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&lt;</a:t>
                      </a:r>
                      <a:r>
                        <a:rPr lang="en-US" sz="1100" dirty="0" err="1"/>
                        <a:t>device_uid</a:t>
                      </a:r>
                      <a:r>
                        <a:rPr lang="en-US" sz="11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Device 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imei:865284040125662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34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&lt;</a:t>
                      </a:r>
                      <a:r>
                        <a:rPr lang="en-US" sz="1100" dirty="0" err="1"/>
                        <a:t>notefile.qi</a:t>
                      </a:r>
                      <a:r>
                        <a:rPr lang="en-US" sz="11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Name of Notefile syncing from </a:t>
                      </a:r>
                      <a:r>
                        <a:rPr lang="en-US" sz="1100" dirty="0" err="1"/>
                        <a:t>Notehub</a:t>
                      </a:r>
                      <a:r>
                        <a:rPr lang="en-US" sz="1100" dirty="0"/>
                        <a:t> to Notecard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my-</a:t>
                      </a:r>
                      <a:r>
                        <a:rPr lang="en-US" sz="900" dirty="0" err="1"/>
                        <a:t>inbound.qi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8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&lt;</a:t>
                      </a:r>
                      <a:r>
                        <a:rPr lang="en-US" sz="1100" dirty="0" err="1"/>
                        <a:t>body_json</a:t>
                      </a:r>
                      <a:r>
                        <a:rPr lang="en-US" sz="11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JSON data that is sent to Notecard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{"key1":"value1"}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02430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9209F82-0F7E-4B40-A2CE-36F8992B3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079548"/>
              </p:ext>
            </p:extLst>
          </p:nvPr>
        </p:nvGraphicFramePr>
        <p:xfrm>
          <a:off x="1286305" y="3672849"/>
          <a:ext cx="2349546" cy="58069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776131">
                  <a:extLst>
                    <a:ext uri="{9D8B030D-6E8A-4147-A177-3AD203B41FA5}">
                      <a16:colId xmlns:a16="http://schemas.microsoft.com/office/drawing/2014/main" val="2262345848"/>
                    </a:ext>
                  </a:extLst>
                </a:gridCol>
                <a:gridCol w="1573415">
                  <a:extLst>
                    <a:ext uri="{9D8B030D-6E8A-4147-A177-3AD203B41FA5}">
                      <a16:colId xmlns:a16="http://schemas.microsoft.com/office/drawing/2014/main" val="1596282705"/>
                    </a:ext>
                  </a:extLst>
                </a:gridCol>
              </a:tblGrid>
              <a:tr h="290345">
                <a:tc>
                  <a:txBody>
                    <a:bodyPr/>
                    <a:lstStyle/>
                    <a:p>
                      <a:r>
                        <a:rPr lang="en-US" sz="1100" dirty="0"/>
                        <a:t>product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"&lt;</a:t>
                      </a:r>
                      <a:r>
                        <a:rPr lang="en-US" sz="1100" dirty="0" err="1"/>
                        <a:t>product_uid</a:t>
                      </a:r>
                      <a:r>
                        <a:rPr lang="en-US" sz="1100" dirty="0"/>
                        <a:t>&gt;"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684998"/>
                  </a:ext>
                </a:extLst>
              </a:tr>
              <a:tr h="290345">
                <a:tc>
                  <a:txBody>
                    <a:bodyPr/>
                    <a:lstStyle/>
                    <a:p>
                      <a:r>
                        <a:rPr lang="en-US" sz="1100" dirty="0"/>
                        <a:t>device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"&lt;</a:t>
                      </a:r>
                      <a:r>
                        <a:rPr lang="en-US" sz="1100" dirty="0" err="1"/>
                        <a:t>device_uid</a:t>
                      </a:r>
                      <a:r>
                        <a:rPr lang="en-US" sz="1100" dirty="0"/>
                        <a:t>&gt;"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421744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FE731105-4E4F-48EE-A7A0-B1E62A417AFD}"/>
              </a:ext>
            </a:extLst>
          </p:cNvPr>
          <p:cNvGrpSpPr/>
          <p:nvPr/>
        </p:nvGrpSpPr>
        <p:grpSpPr>
          <a:xfrm>
            <a:off x="5183188" y="3124200"/>
            <a:ext cx="5980758" cy="3280229"/>
            <a:chOff x="5183188" y="3429000"/>
            <a:chExt cx="5980758" cy="328022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06387E-5AFB-41C5-9EB0-5AA8FE14C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3188" y="3429000"/>
              <a:ext cx="3225966" cy="59693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E73ABFE-94E0-44A5-9A2D-65DFAA772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970" r="1588" b="26853"/>
            <a:stretch/>
          </p:blipFill>
          <p:spPr>
            <a:xfrm>
              <a:off x="5183188" y="5766415"/>
              <a:ext cx="5980758" cy="94281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0F1A06B6-95A7-4521-A21F-703C0893D390}"/>
              </a:ext>
            </a:extLst>
          </p:cNvPr>
          <p:cNvSpPr/>
          <p:nvPr/>
        </p:nvSpPr>
        <p:spPr>
          <a:xfrm>
            <a:off x="7899247" y="3285505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058A7F-221F-430A-99D0-0B1CD4D10915}"/>
              </a:ext>
            </a:extLst>
          </p:cNvPr>
          <p:cNvSpPr/>
          <p:nvPr/>
        </p:nvSpPr>
        <p:spPr>
          <a:xfrm>
            <a:off x="8697967" y="5594668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652A44-2AD6-463F-A934-75233CFE1903}"/>
              </a:ext>
            </a:extLst>
          </p:cNvPr>
          <p:cNvSpPr/>
          <p:nvPr/>
        </p:nvSpPr>
        <p:spPr>
          <a:xfrm>
            <a:off x="9764945" y="6092201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5072B0-482D-473B-9E81-2BB1D450F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188" y="3835684"/>
            <a:ext cx="4578585" cy="15113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B86DB0CD-6DD5-479C-B38D-742AB09DD03F}"/>
              </a:ext>
            </a:extLst>
          </p:cNvPr>
          <p:cNvSpPr/>
          <p:nvPr/>
        </p:nvSpPr>
        <p:spPr>
          <a:xfrm>
            <a:off x="5869603" y="3891946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7783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130F-EEC7-4664-AA7F-5DCB577F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252728"/>
            <a:ext cx="3493008" cy="435254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 kern="1200">
                <a:latin typeface="+mj-lt"/>
                <a:ea typeface="+mj-ea"/>
                <a:cs typeface="+mj-cs"/>
              </a:rPr>
              <a:t>Requirements</a:t>
            </a:r>
          </a:p>
        </p:txBody>
      </p:sp>
      <p:sp>
        <p:nvSpPr>
          <p:cNvPr id="24" name="Isosceles Triangle 17">
            <a:extLst>
              <a:ext uri="{FF2B5EF4-FFF2-40B4-BE49-F238E27FC236}">
                <a16:creationId xmlns:a16="http://schemas.microsoft.com/office/drawing/2014/main" id="{8817AC51-5572-44EE-A0DE-7A3748336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88603" y="3336426"/>
            <a:ext cx="200040" cy="172448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CD077-E43E-491F-A74D-B5E330F9F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056" y="811022"/>
            <a:ext cx="5724144" cy="52486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Notecard CLI executable</a:t>
            </a:r>
          </a:p>
          <a:p>
            <a:r>
              <a:rPr lang="en-US" sz="2400" dirty="0" err="1"/>
              <a:t>cURL</a:t>
            </a:r>
            <a:endParaRPr lang="en-US" sz="2400" dirty="0"/>
          </a:p>
        </p:txBody>
      </p:sp>
      <p:pic>
        <p:nvPicPr>
          <p:cNvPr id="39" name="Graphic 38" descr="Help">
            <a:extLst>
              <a:ext uri="{FF2B5EF4-FFF2-40B4-BE49-F238E27FC236}">
                <a16:creationId xmlns:a16="http://schemas.microsoft.com/office/drawing/2014/main" id="{DE7CB9F2-F926-40AC-B732-50EF1675A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21620" y="3095842"/>
            <a:ext cx="273127" cy="273127"/>
          </a:xfrm>
          <a:prstGeom prst="rect">
            <a:avLst/>
          </a:prstGeom>
        </p:spPr>
      </p:pic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285976CC-09D1-479B-A12C-5A9A6B9E6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21620" y="3522670"/>
            <a:ext cx="273127" cy="27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2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C7B3-A92E-439E-8BF9-838F1F5F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Inbound Queues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5F29F-A387-444B-9419-539038004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command data sent to the Notecard from the cloud</a:t>
            </a:r>
          </a:p>
        </p:txBody>
      </p:sp>
    </p:spTree>
    <p:extLst>
      <p:ext uri="{BB962C8B-B14F-4D97-AF65-F5344CB8AC3E}">
        <p14:creationId xmlns:p14="http://schemas.microsoft.com/office/powerpoint/2010/main" val="160250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130F-EEC7-4664-AA7F-5DCB577F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252728"/>
            <a:ext cx="3493008" cy="435254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000" kern="1200" dirty="0">
                <a:latin typeface="+mj-lt"/>
                <a:ea typeface="+mj-ea"/>
                <a:cs typeface="+mj-cs"/>
              </a:rPr>
              <a:t>Prerequisites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CD077-E43E-491F-A74D-B5E330F9F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056" y="811022"/>
            <a:ext cx="5724144" cy="52486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CLI Tutorial for Sending Data to the Cloud (</a:t>
            </a:r>
            <a:r>
              <a:rPr lang="en-US" sz="2400" dirty="0" err="1"/>
              <a:t>Quickstart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336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419B-23E3-4F2C-B1CB-F95973E9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Workflow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99CD7-1147-4012-BFF2-65343CA7D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Product UID and Device UID</a:t>
            </a:r>
          </a:p>
          <a:p>
            <a:r>
              <a:rPr lang="en-US" dirty="0"/>
              <a:t>Add QI-Notefile to </a:t>
            </a:r>
            <a:r>
              <a:rPr lang="en-US" dirty="0" err="1"/>
              <a:t>Notehub</a:t>
            </a:r>
            <a:r>
              <a:rPr lang="en-US" dirty="0"/>
              <a:t> (cloud)</a:t>
            </a:r>
          </a:p>
          <a:p>
            <a:r>
              <a:rPr lang="en-US" dirty="0"/>
              <a:t>Force Sync</a:t>
            </a:r>
          </a:p>
          <a:p>
            <a:r>
              <a:rPr lang="en-US" dirty="0"/>
              <a:t>Request Inbound Notes</a:t>
            </a:r>
          </a:p>
          <a:p>
            <a:r>
              <a:rPr lang="en-US" dirty="0"/>
              <a:t>Access Inbound Note content?</a:t>
            </a:r>
          </a:p>
        </p:txBody>
      </p:sp>
    </p:spTree>
    <p:extLst>
      <p:ext uri="{BB962C8B-B14F-4D97-AF65-F5344CB8AC3E}">
        <p14:creationId xmlns:p14="http://schemas.microsoft.com/office/powerpoint/2010/main" val="126585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E8DA52E-6045-4DCE-810B-35047A95AE11}"/>
              </a:ext>
            </a:extLst>
          </p:cNvPr>
          <p:cNvGrpSpPr/>
          <p:nvPr/>
        </p:nvGrpSpPr>
        <p:grpSpPr>
          <a:xfrm>
            <a:off x="5183188" y="987424"/>
            <a:ext cx="5865149" cy="2735009"/>
            <a:chOff x="5413920" y="3159193"/>
            <a:chExt cx="5258497" cy="231695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0F7B61F-0FE5-442D-B2F1-253438734930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>
                <a:gd name="adj" fmla="val 2523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sng" dirty="0"/>
                <a:t>Windows</a:t>
              </a:r>
              <a:r>
                <a:rPr lang="en-US" dirty="0"/>
                <a:t>  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Mac  Linux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6A1C44-2D05-469A-83F7-353462E0AF13}"/>
                </a:ext>
              </a:extLst>
            </p:cNvPr>
            <p:cNvSpPr txBox="1"/>
            <p:nvPr/>
          </p:nvSpPr>
          <p:spPr>
            <a:xfrm>
              <a:off x="5413920" y="3520658"/>
              <a:ext cx="5258497" cy="195548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C:\notecard&gt;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dir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/b</a:t>
              </a:r>
            </a:p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notecard.exe</a:t>
              </a:r>
            </a:p>
            <a:p>
              <a:endParaRPr lang="en-US" sz="12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C:\notecard&gt;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notecard -play</a:t>
              </a:r>
            </a:p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You may now enter Notecard JSON requests interactively.</a:t>
              </a:r>
            </a:p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Show sync activity by using "w" to toggle Watch Mode on/off.</a:t>
              </a:r>
            </a:p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{"req":"</a:t>
              </a:r>
              <a:r>
                <a:rPr lang="en-US" sz="12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service.get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"}</a:t>
              </a:r>
            </a:p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{"sn":"my_serial_number","mode":"periodic","host":"a.notefile.net","product":"</a:t>
              </a:r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com.blues.workshop.demo</a:t>
              </a:r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","device":"</a:t>
              </a:r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imei:865284040125662</a:t>
              </a:r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"}</a:t>
              </a:r>
            </a:p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FF723F9-A261-464E-8F90-5808671D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Product UID &amp; Device UID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notecard CLI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E49C6F-29E5-4381-9497-6FBCFC64D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Connect </a:t>
            </a:r>
            <a:r>
              <a:rPr lang="en-US" dirty="0" err="1"/>
              <a:t>Notecarrier</a:t>
            </a:r>
            <a:r>
              <a:rPr lang="en-US" dirty="0"/>
              <a:t> with Notecard via USB to your computer</a:t>
            </a:r>
          </a:p>
          <a:p>
            <a:pPr marL="342900" indent="-342900">
              <a:buAutoNum type="arabicPeriod"/>
            </a:pPr>
            <a:r>
              <a:rPr lang="en-US" dirty="0"/>
              <a:t>Open system command prompt</a:t>
            </a:r>
          </a:p>
          <a:p>
            <a:pPr marL="342900" indent="-342900">
              <a:buAutoNum type="arabicPeriod"/>
            </a:pPr>
            <a:r>
              <a:rPr lang="en-US" dirty="0"/>
              <a:t>Change current directory to location that has notecard executable</a:t>
            </a:r>
          </a:p>
          <a:p>
            <a:pPr marL="342900" indent="-342900">
              <a:buAutoNum type="arabicPeriod"/>
            </a:pPr>
            <a:r>
              <a:rPr lang="en-US" dirty="0"/>
              <a:t>Enter notecard -play</a:t>
            </a:r>
          </a:p>
          <a:p>
            <a:pPr marL="342900" indent="-342900">
              <a:buAutoNum type="arabicPeriod"/>
            </a:pPr>
            <a:r>
              <a:rPr lang="en-US" dirty="0"/>
              <a:t>Enter {"req":"</a:t>
            </a:r>
            <a:r>
              <a:rPr lang="en-US" dirty="0" err="1"/>
              <a:t>service.get</a:t>
            </a:r>
            <a:r>
              <a:rPr lang="en-US" dirty="0"/>
              <a:t>"}</a:t>
            </a:r>
          </a:p>
          <a:p>
            <a:pPr marL="342900" indent="-342900">
              <a:buAutoNum type="arabicPeriod"/>
            </a:pPr>
            <a:r>
              <a:rPr lang="en-US" dirty="0"/>
              <a:t>Copy value of "product" field</a:t>
            </a:r>
          </a:p>
          <a:p>
            <a:pPr lvl="1"/>
            <a:r>
              <a:rPr lang="en-US" dirty="0"/>
              <a:t> e.g.:  </a:t>
            </a:r>
            <a:r>
              <a:rPr lang="en-US" dirty="0" err="1">
                <a:latin typeface="Consolas" panose="020B0609020204030204" pitchFamily="49" charset="0"/>
              </a:rPr>
              <a:t>com.company.group.product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Copy the value of the "device" field</a:t>
            </a:r>
          </a:p>
          <a:p>
            <a:pPr lvl="1"/>
            <a:r>
              <a:rPr lang="en-US" dirty="0"/>
              <a:t>e.g.:  </a:t>
            </a:r>
            <a:r>
              <a:rPr lang="en-US" dirty="0">
                <a:latin typeface="Consolas" panose="020B0609020204030204" pitchFamily="49" charset="0"/>
              </a:rPr>
              <a:t>imei:865284040125662</a:t>
            </a:r>
          </a:p>
          <a:p>
            <a:pPr marL="342900" indent="-342900">
              <a:buAutoNum type="arabicPeriod"/>
            </a:pPr>
            <a:r>
              <a:rPr lang="en-US" dirty="0"/>
              <a:t>Press CTRL-C to exit interactive mode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200F2F-07C1-4A20-B6CF-4DE6A21CF09D}"/>
              </a:ext>
            </a:extLst>
          </p:cNvPr>
          <p:cNvSpPr/>
          <p:nvPr/>
        </p:nvSpPr>
        <p:spPr>
          <a:xfrm>
            <a:off x="7257607" y="2657331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CDEC7D-736B-4C18-A807-EFEE16D2C903}"/>
              </a:ext>
            </a:extLst>
          </p:cNvPr>
          <p:cNvSpPr/>
          <p:nvPr/>
        </p:nvSpPr>
        <p:spPr>
          <a:xfrm>
            <a:off x="6730722" y="3291840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78ACC9-0490-46FB-81BA-477BF83AFAEE}"/>
              </a:ext>
            </a:extLst>
          </p:cNvPr>
          <p:cNvSpPr/>
          <p:nvPr/>
        </p:nvSpPr>
        <p:spPr>
          <a:xfrm>
            <a:off x="7642613" y="1933927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017591-EABE-4823-B3EE-13F0DEB8DDA2}"/>
              </a:ext>
            </a:extLst>
          </p:cNvPr>
          <p:cNvSpPr/>
          <p:nvPr/>
        </p:nvSpPr>
        <p:spPr>
          <a:xfrm>
            <a:off x="9728363" y="3291840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AE1E87-765D-48F7-A911-72A55187B4D9}"/>
              </a:ext>
            </a:extLst>
          </p:cNvPr>
          <p:cNvSpPr txBox="1"/>
          <p:nvPr/>
        </p:nvSpPr>
        <p:spPr>
          <a:xfrm>
            <a:off x="839788" y="5824330"/>
            <a:ext cx="906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2" action="ppaction://hlinksldjump"/>
              </a:rPr>
              <a:t>More Info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265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F723F9-A261-464E-8F90-5808671D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QI-Notefile on </a:t>
            </a:r>
            <a:r>
              <a:rPr lang="en-US" dirty="0" err="1"/>
              <a:t>Notehub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cURL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E49C6F-29E5-4381-9497-6FBCFC64D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Open system command prompt</a:t>
            </a:r>
          </a:p>
          <a:p>
            <a:pPr marL="342900" indent="-342900">
              <a:buAutoNum type="arabicPeriod"/>
            </a:pPr>
            <a:r>
              <a:rPr lang="en-US" dirty="0"/>
              <a:t>Enter </a:t>
            </a:r>
            <a:r>
              <a:rPr lang="en-US" dirty="0" err="1"/>
              <a:t>cURL</a:t>
            </a:r>
            <a:r>
              <a:rPr lang="en-US" dirty="0"/>
              <a:t> command as shown on the right</a:t>
            </a:r>
          </a:p>
          <a:p>
            <a:pPr marL="341313" lvl="1"/>
            <a:endParaRPr lang="en-US" dirty="0"/>
          </a:p>
          <a:p>
            <a:pPr marL="341313" lvl="1"/>
            <a:r>
              <a:rPr lang="en-US" dirty="0"/>
              <a:t>Replace &lt;</a:t>
            </a:r>
            <a:r>
              <a:rPr lang="en-US" dirty="0" err="1"/>
              <a:t>product_uid</a:t>
            </a:r>
            <a:r>
              <a:rPr lang="en-US" dirty="0"/>
              <a:t>&gt; and &lt;</a:t>
            </a:r>
            <a:r>
              <a:rPr lang="en-US" dirty="0" err="1"/>
              <a:t>device_uid</a:t>
            </a:r>
            <a:r>
              <a:rPr lang="en-US" dirty="0"/>
              <a:t>&gt; in the command with your specific product </a:t>
            </a:r>
            <a:r>
              <a:rPr lang="en-US" dirty="0" err="1"/>
              <a:t>uid</a:t>
            </a:r>
            <a:r>
              <a:rPr lang="en-US" dirty="0"/>
              <a:t> and device </a:t>
            </a:r>
            <a:r>
              <a:rPr lang="en-US" dirty="0" err="1"/>
              <a:t>uid</a:t>
            </a:r>
            <a:r>
              <a:rPr lang="en-US" dirty="0"/>
              <a:t>.</a:t>
            </a:r>
          </a:p>
          <a:p>
            <a:pPr marL="341313" lvl="1"/>
            <a:endParaRPr lang="en-US" dirty="0"/>
          </a:p>
          <a:p>
            <a:pPr marL="341313" lvl="1"/>
            <a:r>
              <a:rPr lang="en-US" dirty="0"/>
              <a:t>The QI file extension designates this as an inbound queue going from </a:t>
            </a:r>
            <a:r>
              <a:rPr lang="en-US" dirty="0" err="1"/>
              <a:t>Notehub</a:t>
            </a:r>
            <a:r>
              <a:rPr lang="en-US" dirty="0"/>
              <a:t> to a Notecard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ECF9721-00FC-4ECC-8663-C4A536008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837894"/>
              </p:ext>
            </p:extLst>
          </p:nvPr>
        </p:nvGraphicFramePr>
        <p:xfrm>
          <a:off x="5183188" y="987425"/>
          <a:ext cx="6172200" cy="1168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20429">
                  <a:extLst>
                    <a:ext uri="{9D8B030D-6E8A-4147-A177-3AD203B41FA5}">
                      <a16:colId xmlns:a16="http://schemas.microsoft.com/office/drawing/2014/main" val="389613337"/>
                    </a:ext>
                  </a:extLst>
                </a:gridCol>
                <a:gridCol w="2373947">
                  <a:extLst>
                    <a:ext uri="{9D8B030D-6E8A-4147-A177-3AD203B41FA5}">
                      <a16:colId xmlns:a16="http://schemas.microsoft.com/office/drawing/2014/main" val="1529368550"/>
                    </a:ext>
                  </a:extLst>
                </a:gridCol>
                <a:gridCol w="2677824">
                  <a:extLst>
                    <a:ext uri="{9D8B030D-6E8A-4147-A177-3AD203B41FA5}">
                      <a16:colId xmlns:a16="http://schemas.microsoft.com/office/drawing/2014/main" val="166263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52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&lt;</a:t>
                      </a:r>
                      <a:r>
                        <a:rPr lang="en-US" sz="1100" dirty="0" err="1"/>
                        <a:t>product_uid</a:t>
                      </a:r>
                      <a:r>
                        <a:rPr lang="en-US" sz="11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Product UID identifies which </a:t>
                      </a:r>
                      <a:r>
                        <a:rPr lang="en-US" sz="1100" dirty="0" err="1"/>
                        <a:t>Notehub</a:t>
                      </a:r>
                      <a:r>
                        <a:rPr lang="en-US" sz="1100" dirty="0"/>
                        <a:t> project to append a notefile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com.mycompany.mygroup.myproject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33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&lt;</a:t>
                      </a:r>
                      <a:r>
                        <a:rPr lang="en-US" sz="1100" dirty="0" err="1"/>
                        <a:t>device_uid</a:t>
                      </a:r>
                      <a:r>
                        <a:rPr lang="en-US" sz="11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Device 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imei:865284040125662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34691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82AFCB8-687B-4F50-895B-80FFCB08BEBC}"/>
              </a:ext>
            </a:extLst>
          </p:cNvPr>
          <p:cNvSpPr txBox="1"/>
          <p:nvPr/>
        </p:nvSpPr>
        <p:spPr>
          <a:xfrm>
            <a:off x="5183188" y="2677586"/>
            <a:ext cx="54759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curl -L 'http://api.notefile.net/</a:t>
            </a:r>
            <a:r>
              <a:rPr lang="en-US" sz="900" dirty="0" err="1">
                <a:latin typeface="Consolas" panose="020B0609020204030204" pitchFamily="49" charset="0"/>
              </a:rPr>
              <a:t>req?product</a:t>
            </a:r>
            <a:r>
              <a:rPr lang="en-US" sz="900" dirty="0">
                <a:latin typeface="Consolas" panose="020B0609020204030204" pitchFamily="49" charset="0"/>
              </a:rPr>
              <a:t>="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product_uid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"&amp;device="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device_uid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"' -d '{"</a:t>
            </a:r>
            <a:r>
              <a:rPr lang="en-US" sz="900" dirty="0" err="1">
                <a:latin typeface="Consolas" panose="020B0609020204030204" pitchFamily="49" charset="0"/>
              </a:rPr>
              <a:t>req":"note.add","file":"message.qi","body</a:t>
            </a:r>
            <a:r>
              <a:rPr lang="en-US" sz="900" dirty="0">
                <a:latin typeface="Consolas" panose="020B0609020204030204" pitchFamily="49" charset="0"/>
              </a:rPr>
              <a:t>":{"</a:t>
            </a:r>
            <a:r>
              <a:rPr lang="en-US" sz="900" dirty="0" err="1">
                <a:latin typeface="Consolas" panose="020B0609020204030204" pitchFamily="49" charset="0"/>
              </a:rPr>
              <a:t>text":"my</a:t>
            </a:r>
            <a:r>
              <a:rPr lang="en-US" sz="900" dirty="0">
                <a:latin typeface="Consolas" panose="020B0609020204030204" pitchFamily="49" charset="0"/>
              </a:rPr>
              <a:t> first message"}}'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FE2A53-4DF5-43BC-B336-3D4CA5B652CD}"/>
              </a:ext>
            </a:extLst>
          </p:cNvPr>
          <p:cNvSpPr txBox="1"/>
          <p:nvPr/>
        </p:nvSpPr>
        <p:spPr>
          <a:xfrm>
            <a:off x="5183188" y="3452838"/>
            <a:ext cx="547597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curl -L "http://api.notefile.net/</a:t>
            </a:r>
            <a:r>
              <a:rPr lang="en-US" sz="900" dirty="0" err="1">
                <a:latin typeface="Consolas" panose="020B0609020204030204" pitchFamily="49" charset="0"/>
              </a:rPr>
              <a:t>req?product</a:t>
            </a:r>
            <a:r>
              <a:rPr lang="en-US" sz="900" dirty="0">
                <a:latin typeface="Consolas" panose="020B0609020204030204" pitchFamily="49" charset="0"/>
              </a:rPr>
              <a:t>=\"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product_uid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\"&amp;device=\"</a:t>
            </a:r>
            <a:r>
              <a:rPr lang="en-US" sz="900" b="1" dirty="0">
                <a:latin typeface="Consolas" panose="020B0609020204030204" pitchFamily="49" charset="0"/>
              </a:rPr>
              <a:t>&lt;</a:t>
            </a:r>
            <a:r>
              <a:rPr lang="en-US" sz="900" b="1" dirty="0" err="1">
                <a:latin typeface="Consolas" panose="020B0609020204030204" pitchFamily="49" charset="0"/>
              </a:rPr>
              <a:t>device_uid</a:t>
            </a:r>
            <a:r>
              <a:rPr lang="en-US" sz="900" b="1" dirty="0">
                <a:latin typeface="Consolas" panose="020B0609020204030204" pitchFamily="49" charset="0"/>
              </a:rPr>
              <a:t>&gt;</a:t>
            </a:r>
            <a:r>
              <a:rPr lang="en-US" sz="900" dirty="0">
                <a:latin typeface="Consolas" panose="020B0609020204030204" pitchFamily="49" charset="0"/>
              </a:rPr>
              <a:t>\"" -d "{\"req\":\"</a:t>
            </a:r>
            <a:r>
              <a:rPr lang="en-US" sz="900" dirty="0" err="1">
                <a:latin typeface="Consolas" panose="020B0609020204030204" pitchFamily="49" charset="0"/>
              </a:rPr>
              <a:t>note.add</a:t>
            </a:r>
            <a:r>
              <a:rPr lang="en-US" sz="900" dirty="0">
                <a:latin typeface="Consolas" panose="020B0609020204030204" pitchFamily="49" charset="0"/>
              </a:rPr>
              <a:t>\",\"file\":\"</a:t>
            </a:r>
            <a:r>
              <a:rPr lang="en-US" sz="900" dirty="0" err="1">
                <a:latin typeface="Consolas" panose="020B0609020204030204" pitchFamily="49" charset="0"/>
              </a:rPr>
              <a:t>message.qi</a:t>
            </a:r>
            <a:r>
              <a:rPr lang="en-US" sz="900" dirty="0">
                <a:latin typeface="Consolas" panose="020B0609020204030204" pitchFamily="49" charset="0"/>
              </a:rPr>
              <a:t>\",\"body\":{\"text\":\"my first message\"}}"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AB9594-7DC7-4989-821A-30D27F1CBB3A}"/>
              </a:ext>
            </a:extLst>
          </p:cNvPr>
          <p:cNvSpPr/>
          <p:nvPr/>
        </p:nvSpPr>
        <p:spPr>
          <a:xfrm>
            <a:off x="5183188" y="2478491"/>
            <a:ext cx="824464" cy="1725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Linux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28B2E8-DE06-43FA-B78F-6934CA0DBD3A}"/>
              </a:ext>
            </a:extLst>
          </p:cNvPr>
          <p:cNvSpPr/>
          <p:nvPr/>
        </p:nvSpPr>
        <p:spPr>
          <a:xfrm>
            <a:off x="5178770" y="3241907"/>
            <a:ext cx="828882" cy="1844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Windows</a:t>
            </a:r>
            <a:r>
              <a:rPr lang="en-US" sz="1200" baseline="30000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F48FC5-73E1-477A-9EEA-24B9D6A4EC38}"/>
              </a:ext>
            </a:extLst>
          </p:cNvPr>
          <p:cNvSpPr txBox="1"/>
          <p:nvPr/>
        </p:nvSpPr>
        <p:spPr>
          <a:xfrm>
            <a:off x="5225774" y="4090047"/>
            <a:ext cx="3187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/>
            <a:r>
              <a:rPr lang="en-US" dirty="0"/>
              <a:t>* </a:t>
            </a:r>
            <a:r>
              <a:rPr lang="en-US" sz="1400" dirty="0"/>
              <a:t>Escape double quotes contained within the command on Windows.  </a:t>
            </a:r>
          </a:p>
          <a:p>
            <a:pPr marL="169863"/>
            <a:r>
              <a:rPr lang="en-US" sz="1400" dirty="0" err="1"/>
              <a:t>i.e</a:t>
            </a:r>
            <a:r>
              <a:rPr lang="en-US" sz="1400" dirty="0"/>
              <a:t>:     </a:t>
            </a:r>
            <a:r>
              <a:rPr lang="en-US" sz="1400" dirty="0">
                <a:latin typeface="Consolas" panose="020B0609020204030204" pitchFamily="49" charset="0"/>
              </a:rPr>
              <a:t>\"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4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E8DA52E-6045-4DCE-810B-35047A95AE11}"/>
              </a:ext>
            </a:extLst>
          </p:cNvPr>
          <p:cNvGrpSpPr/>
          <p:nvPr/>
        </p:nvGrpSpPr>
        <p:grpSpPr>
          <a:xfrm>
            <a:off x="5183188" y="987424"/>
            <a:ext cx="5865149" cy="5135666"/>
            <a:chOff x="5413920" y="3159193"/>
            <a:chExt cx="5258497" cy="435066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0F7B61F-0FE5-442D-B2F1-253438734930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>
                <a:gd name="adj" fmla="val 2523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sng" dirty="0"/>
                <a:t>Windows</a:t>
              </a:r>
              <a:r>
                <a:rPr lang="en-US" dirty="0"/>
                <a:t>  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Mac  Linux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6A1C44-2D05-469A-83F7-353462E0AF13}"/>
                </a:ext>
              </a:extLst>
            </p:cNvPr>
            <p:cNvSpPr txBox="1"/>
            <p:nvPr/>
          </p:nvSpPr>
          <p:spPr>
            <a:xfrm>
              <a:off x="5413920" y="3520658"/>
              <a:ext cx="5258497" cy="398919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C:\notecard&gt;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 err="1">
                  <a:solidFill>
                    <a:srgbClr val="D4D4D4"/>
                  </a:solidFill>
                  <a:latin typeface="Consolas" panose="020B0609020204030204" pitchFamily="49" charset="0"/>
                </a:rPr>
                <a:t>dir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/b</a:t>
              </a:r>
            </a:p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notecard.exe</a:t>
              </a:r>
            </a:p>
            <a:p>
              <a:endParaRPr lang="en-US" sz="12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C:\notecard&gt;</a:t>
              </a:r>
              <a:r>
                <a:rPr lang="en-US" sz="12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notecard -play</a:t>
              </a:r>
            </a:p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You may now enter Notecard JSON requests interactively.</a:t>
              </a:r>
            </a:p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</a:rPr>
                <a:t>Show sync activity by using "w" to toggle Watch Mode on/off.</a:t>
              </a:r>
            </a:p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&gt; </a:t>
              </a:r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w</a:t>
              </a:r>
            </a:p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sync activity watch now ENABLED</a:t>
              </a:r>
            </a:p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&gt; </a:t>
              </a:r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{"req":"</a:t>
              </a:r>
              <a:r>
                <a:rPr lang="en-US" sz="12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service.sync</a:t>
              </a:r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"}</a:t>
              </a:r>
            </a:p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{}</a:t>
              </a:r>
            </a:p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wireless: starting communications {wait-module} {connecting}</a:t>
              </a:r>
            </a:p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wireless: modem now ON</a:t>
              </a:r>
            </a:p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wireless: obtaining essential configuration information from modem</a:t>
              </a:r>
            </a:p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wireless: waiting for wireless service {wait-service} {connecting}</a:t>
              </a:r>
            </a:p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.</a:t>
              </a:r>
            </a:p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.</a:t>
              </a:r>
            </a:p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.</a:t>
              </a:r>
            </a:p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work: </a:t>
              </a:r>
              <a:r>
                <a:rPr lang="en-US" sz="12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download </a:t>
              </a:r>
              <a:r>
                <a:rPr lang="en-US" sz="1200" b="1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message.qi</a:t>
              </a:r>
              <a:r>
                <a:rPr lang="en-US" sz="1200" b="1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(1 changes)</a:t>
              </a:r>
            </a:p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work: completed</a:t>
              </a:r>
            </a:p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work: begin (anything pending)</a:t>
              </a:r>
            </a:p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work: completed</a:t>
              </a:r>
            </a:p>
            <a:p>
              <a:r>
                <a:rPr lang="en-US" sz="1200" dirty="0" err="1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notehub</a:t>
              </a: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: closed </a:t>
              </a:r>
              <a:r>
                <a:rPr lang="en-US" sz="1200" dirty="0" err="1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notehub</a:t>
              </a:r>
              <a:endPara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wireless: modem now OFF (was active 60 sec, 15177 bytes transferred)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FF723F9-A261-464E-8F90-5808671D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Notecard with </a:t>
            </a:r>
            <a:r>
              <a:rPr lang="en-US" dirty="0" err="1"/>
              <a:t>Notehub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notecard CLI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E49C6F-29E5-4381-9497-6FBCFC64D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Enter notecard –play to start interactive mode</a:t>
            </a:r>
          </a:p>
          <a:p>
            <a:pPr marL="342900" indent="-342900">
              <a:buAutoNum type="arabicPeriod"/>
            </a:pPr>
            <a:r>
              <a:rPr lang="en-US" dirty="0"/>
              <a:t>Enter "w" to start sync watch</a:t>
            </a:r>
          </a:p>
          <a:p>
            <a:pPr marL="342900" indent="-342900">
              <a:buAutoNum type="arabicPeriod"/>
            </a:pPr>
            <a:r>
              <a:rPr lang="en-US" dirty="0"/>
              <a:t>Enter {"req":"</a:t>
            </a:r>
            <a:r>
              <a:rPr lang="en-US" dirty="0" err="1"/>
              <a:t>service.sync</a:t>
            </a:r>
            <a:r>
              <a:rPr lang="en-US" dirty="0"/>
              <a:t>"}</a:t>
            </a:r>
          </a:p>
          <a:p>
            <a:pPr marL="341313" lvl="1"/>
            <a:endParaRPr lang="en-US" dirty="0"/>
          </a:p>
          <a:p>
            <a:pPr marL="341313" lvl="1"/>
            <a:r>
              <a:rPr lang="en-US" dirty="0"/>
              <a:t>*When the sync is complete, you should see “download </a:t>
            </a:r>
            <a:r>
              <a:rPr lang="en-US" dirty="0" err="1"/>
              <a:t>message.qi</a:t>
            </a:r>
            <a:r>
              <a:rPr lang="en-US" dirty="0"/>
              <a:t>” in the sync messages.</a:t>
            </a:r>
          </a:p>
          <a:p>
            <a:pPr marL="341313" lvl="1"/>
            <a:endParaRPr lang="en-US" dirty="0"/>
          </a:p>
          <a:p>
            <a:pPr marL="341313" lvl="1"/>
            <a:r>
              <a:rPr lang="en-US" dirty="0"/>
              <a:t>If you don’t see this message,  and you see the message </a:t>
            </a:r>
          </a:p>
          <a:p>
            <a:pPr marL="341313" lvl="1"/>
            <a:r>
              <a:rPr lang="en-US" dirty="0"/>
              <a:t>“modem now OFF (was active xx sec)…”</a:t>
            </a:r>
          </a:p>
          <a:p>
            <a:pPr marL="341313" lvl="1"/>
            <a:r>
              <a:rPr lang="en-US" dirty="0"/>
              <a:t>try a re-sync by entering the command from step 3 again.</a:t>
            </a:r>
          </a:p>
          <a:p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200F2F-07C1-4A20-B6CF-4DE6A21CF09D}"/>
              </a:ext>
            </a:extLst>
          </p:cNvPr>
          <p:cNvSpPr/>
          <p:nvPr/>
        </p:nvSpPr>
        <p:spPr>
          <a:xfrm>
            <a:off x="5659395" y="2708110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CDEC7D-736B-4C18-A807-EFEE16D2C903}"/>
              </a:ext>
            </a:extLst>
          </p:cNvPr>
          <p:cNvSpPr/>
          <p:nvPr/>
        </p:nvSpPr>
        <p:spPr>
          <a:xfrm>
            <a:off x="7396065" y="3057277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78ACC9-0490-46FB-81BA-477BF83AFAEE}"/>
              </a:ext>
            </a:extLst>
          </p:cNvPr>
          <p:cNvSpPr/>
          <p:nvPr/>
        </p:nvSpPr>
        <p:spPr>
          <a:xfrm>
            <a:off x="7642613" y="1933927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017591-EABE-4823-B3EE-13F0DEB8DDA2}"/>
              </a:ext>
            </a:extLst>
          </p:cNvPr>
          <p:cNvSpPr/>
          <p:nvPr/>
        </p:nvSpPr>
        <p:spPr>
          <a:xfrm>
            <a:off x="8408446" y="4723075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85584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E8DA52E-6045-4DCE-810B-35047A95AE11}"/>
              </a:ext>
            </a:extLst>
          </p:cNvPr>
          <p:cNvGrpSpPr/>
          <p:nvPr/>
        </p:nvGrpSpPr>
        <p:grpSpPr>
          <a:xfrm>
            <a:off x="5183188" y="987426"/>
            <a:ext cx="5865149" cy="1073016"/>
            <a:chOff x="5413920" y="3159193"/>
            <a:chExt cx="5258497" cy="90900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0F7B61F-0FE5-442D-B2F1-253438734930}"/>
                </a:ext>
              </a:extLst>
            </p:cNvPr>
            <p:cNvSpPr/>
            <p:nvPr/>
          </p:nvSpPr>
          <p:spPr>
            <a:xfrm>
              <a:off x="5413920" y="3159193"/>
              <a:ext cx="5256696" cy="470936"/>
            </a:xfrm>
            <a:prstGeom prst="roundRect">
              <a:avLst>
                <a:gd name="adj" fmla="val 2523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u="sng" dirty="0"/>
                <a:t>Windows</a:t>
              </a:r>
              <a:r>
                <a:rPr lang="en-US" dirty="0"/>
                <a:t>  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Mac  Linux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6A1C44-2D05-469A-83F7-353462E0AF13}"/>
                </a:ext>
              </a:extLst>
            </p:cNvPr>
            <p:cNvSpPr txBox="1"/>
            <p:nvPr/>
          </p:nvSpPr>
          <p:spPr>
            <a:xfrm>
              <a:off x="5413920" y="3520657"/>
              <a:ext cx="5258497" cy="54753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&gt; </a:t>
              </a:r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{"req": "note.get","file":"</a:t>
              </a:r>
              <a:r>
                <a:rPr lang="en-US" sz="12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message.qi</a:t>
              </a:r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"}</a:t>
              </a:r>
            </a:p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{"body":{"</a:t>
              </a:r>
              <a:r>
                <a:rPr lang="en-US" sz="1200" dirty="0" err="1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text":"my</a:t>
              </a:r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onsolas" panose="020B0609020204030204" pitchFamily="49" charset="0"/>
                </a:rPr>
                <a:t> first message"}}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FF723F9-A261-464E-8F90-5808671D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Notecard with </a:t>
            </a:r>
            <a:r>
              <a:rPr lang="en-US" dirty="0" err="1"/>
              <a:t>Notehub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notecard CLI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E49C6F-29E5-4381-9497-6FBCFC64D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Enter </a:t>
            </a:r>
          </a:p>
          <a:p>
            <a:pPr marL="341313"/>
            <a:r>
              <a:rPr lang="en-US" dirty="0"/>
              <a:t>{"req": "note.get","file":"</a:t>
            </a:r>
            <a:r>
              <a:rPr lang="en-US" dirty="0" err="1"/>
              <a:t>message.qi</a:t>
            </a:r>
            <a:r>
              <a:rPr lang="en-US" dirty="0"/>
              <a:t>"}</a:t>
            </a:r>
          </a:p>
          <a:p>
            <a:pPr marL="341313" lvl="1"/>
            <a:endParaRPr lang="en-US" dirty="0"/>
          </a:p>
          <a:p>
            <a:pPr marL="341313" lvl="1"/>
            <a:r>
              <a:rPr lang="en-US" dirty="0"/>
              <a:t>You should see a JSON object that contains "my first message"</a:t>
            </a:r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78ACC9-0490-46FB-81BA-477BF83AFAEE}"/>
              </a:ext>
            </a:extLst>
          </p:cNvPr>
          <p:cNvSpPr/>
          <p:nvPr/>
        </p:nvSpPr>
        <p:spPr>
          <a:xfrm>
            <a:off x="8875065" y="1600116"/>
            <a:ext cx="274320" cy="2743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748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1370</Words>
  <Application>Microsoft Office PowerPoint</Application>
  <PresentationFormat>Widescreen</PresentationFormat>
  <Paragraphs>239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QI-Notefile Tutorial </vt:lpstr>
      <vt:lpstr>Requirements</vt:lpstr>
      <vt:lpstr>Inbound Queues</vt:lpstr>
      <vt:lpstr>Prerequisites</vt:lpstr>
      <vt:lpstr>General Workflow Steps</vt:lpstr>
      <vt:lpstr>Get Product UID &amp; Device UID using notecard CLI</vt:lpstr>
      <vt:lpstr>Add QI-Notefile on Notehub using cURL</vt:lpstr>
      <vt:lpstr>Sync Notecard with Notehub using notecard CLI</vt:lpstr>
      <vt:lpstr>Sync Notecard with Notehub using notecard CLI</vt:lpstr>
      <vt:lpstr>Add QI-File to Notehub</vt:lpstr>
      <vt:lpstr>Requirements</vt:lpstr>
      <vt:lpstr>General Workflow Steps</vt:lpstr>
      <vt:lpstr>Get Product UID</vt:lpstr>
      <vt:lpstr>Get Device UID using Notehub</vt:lpstr>
      <vt:lpstr>Get Device UID using notecard CLI</vt:lpstr>
      <vt:lpstr>Create QI-file on Notehub using cURL</vt:lpstr>
      <vt:lpstr>Create QI-file on Notehub using Postman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Firmware Tutorial </dc:title>
  <dc:creator>Greg Wolff</dc:creator>
  <cp:lastModifiedBy>Greg Wolff</cp:lastModifiedBy>
  <cp:revision>114</cp:revision>
  <dcterms:created xsi:type="dcterms:W3CDTF">2020-03-06T04:10:47Z</dcterms:created>
  <dcterms:modified xsi:type="dcterms:W3CDTF">2020-03-17T18:56:24Z</dcterms:modified>
</cp:coreProperties>
</file>