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5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8" r:id="rId18"/>
    <p:sldId id="284" r:id="rId19"/>
    <p:sldId id="277" r:id="rId20"/>
    <p:sldId id="279" r:id="rId21"/>
    <p:sldId id="280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300" r:id="rId30"/>
    <p:sldId id="291" r:id="rId31"/>
    <p:sldId id="30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65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8D2A2-C8B9-47E2-8BFD-7ADF1443A4D8}">
          <p14:sldIdLst>
            <p14:sldId id="256"/>
            <p14:sldId id="257"/>
          </p14:sldIdLst>
        </p14:section>
        <p14:section name="Outbound Queues" id="{497BBA4F-92EA-476D-8904-8AE3808F1654}">
          <p14:sldIdLst>
            <p14:sldId id="275"/>
            <p14:sldId id="285"/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Inbound Queues" id="{1311C15E-72F5-4611-BAB7-2C2183AED4EE}">
          <p14:sldIdLst>
            <p14:sldId id="276"/>
            <p14:sldId id="278"/>
            <p14:sldId id="284"/>
            <p14:sldId id="277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300"/>
            <p14:sldId id="291"/>
          </p14:sldIdLst>
        </p14:section>
        <p14:section name="Adding QI-File" id="{7E32A981-F832-4642-894C-76CAFF8BFE8D}">
          <p14:sldIdLst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Syncing" id="{84B79069-662C-4E43-9E7E-AC78CFA1AAD1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Wolff" initials="GW" lastIdx="1" clrIdx="0">
    <p:extLst>
      <p:ext uri="{19B8F6BF-5375-455C-9EA6-DF929625EA0E}">
        <p15:presenceInfo xmlns:p15="http://schemas.microsoft.com/office/powerpoint/2012/main" userId="6e84d171ddb409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AB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9B6-D893-4ECD-9BD2-A47DC240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1B5B-3856-4A15-8799-C349F09B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DD5-A3D4-4DB5-B86B-0ACBED89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DF1-148D-4372-8523-1853282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00F-2BC8-49DE-9572-B21E64D9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57-6E7A-4CC6-AC6F-BE5E169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4BD8-A593-4A61-8DA6-A149B9A0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18E-3EBD-4DD5-9B2D-3EB83D1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C811-0851-4DB7-98A6-CD4BDE6E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D687-B1E5-4700-975A-B98B0D0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59C4-EB80-4B8B-B467-E6CB05108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535D-AB09-4673-BE16-81089580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9DC2-010D-46FD-8CF5-26235BF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E360-0202-4652-9B45-F47C424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DE88-146E-4A75-A4B6-91C2D0C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89A9-7549-4AA4-BD2E-024D5AB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773-6CB9-49B4-A59A-E54220C9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EEFF-A5D2-4476-A1B8-50E54177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BC26-CF9B-4DE9-98C6-F17A53C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D4DC-BE47-4B18-BBED-C6662053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AD9-5381-4D0E-9364-CAB47D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CA29-AAEF-4C03-9310-C94437A7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C6B8-BF89-4549-A141-EE9354DF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7AE-6192-458C-AA2B-3A9498D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0C9E-EB3F-46CC-878B-D3DB14C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B4DE-62D1-45E4-9835-DA8E1C2B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BF18-D84B-4268-AC37-3CC1001F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5220-7B53-4B00-8574-2899992D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78F8-A09F-491E-B508-9303591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2BA8-E03B-4B97-BFAA-C2AB8702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A33E-18A1-485E-A209-6E2BBA7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5D9-09F0-470F-9C61-7D9EAACC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D6CD-F843-4C28-9B8E-24B88E05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F460-C448-48BD-B618-D92EE612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255B-843D-4681-BCF2-1CC16F7C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38F8-7BF5-4DCA-AB81-4B04E508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1760-C543-428F-A4FC-A7F3DA0B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01D71-FF14-4B30-9285-3278D0D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5DA0-9D7A-458F-842B-C6057BD4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E028-78CB-482F-9A9C-4DB8CB2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62FAC-95B3-4353-9A46-813FF77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BB0C-C47A-44F3-9872-4CBB857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9E6A-0915-49BE-87EE-0944931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2EBE-67D3-4A17-A72D-7F0F483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EAD0D-D269-4031-BF97-972C7018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FB5-32C0-4A6F-95AB-052E3AC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794-762E-4460-83CF-2118954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F980-4F78-4B70-9160-41A0A7D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A36D-D7AF-4B14-AF2F-23DCBE47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15DC-E2E3-4121-BB2F-E49ABA4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E24B-6659-4A4B-8F62-60F5A8A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9D83-5546-472C-BD61-8A10031A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3E04-35C7-4F6A-9B79-47CB4C10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AE4DC-0B30-40BD-BCCB-F5391DE9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751A-4B9D-4758-B095-178D7017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3F23-6227-424A-8E0C-0830735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2C6B-62FE-47C8-9E3F-776016B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C254-5BED-4CF9-A163-4203F94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C19B4-9B6D-4889-AB31-906522AB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24F7-30F3-41D2-A388-B9B27969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49D9-6EFE-459C-AE8D-C464E7B9B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3AA-1040-4727-B6F3-B2549E0D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545E-8945-48A5-9808-094573A3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hub.io/projec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notehub.io/project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5488BB-3FC2-4D3A-9108-EC9A38A50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 Firmware Tutorial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841F42-987E-456B-99D2-15688EA1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of Tutorial and Text</a:t>
            </a:r>
          </a:p>
        </p:txBody>
      </p:sp>
    </p:spTree>
    <p:extLst>
      <p:ext uri="{BB962C8B-B14F-4D97-AF65-F5344CB8AC3E}">
        <p14:creationId xmlns:p14="http://schemas.microsoft.com/office/powerpoint/2010/main" val="171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9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“minimum” option only attempts to sync when there is an explicit request to the Notecard.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551030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"minimum"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692564" y="2641165"/>
            <a:ext cx="2727502" cy="1075303"/>
          </a:xfrm>
          <a:prstGeom prst="wedgeRoundRectCallout">
            <a:avLst>
              <a:gd name="adj1" fmla="val -53782"/>
              <a:gd name="adj2" fmla="val -1013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154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Sensor Measurement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Acquire data from temperature and humidity sensors.  </a:t>
            </a:r>
          </a:p>
          <a:p>
            <a:r>
              <a:rPr lang="en-US" dirty="0"/>
              <a:t>This data will be added to an outbound queue to send data to </a:t>
            </a:r>
            <a:r>
              <a:rPr lang="en-US" dirty="0" err="1"/>
              <a:t>Notehub</a:t>
            </a:r>
            <a:r>
              <a:rPr lang="en-US" dirty="0"/>
              <a:t> when synchronization occurs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684462" cy="1476866"/>
            <a:chOff x="5413920" y="3159193"/>
            <a:chExt cx="5258497" cy="13357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9743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Perform Sensor Measurement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temperature, humidity;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getSensorMeasurements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(&amp;temperature, &amp;humidity);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7935142" y="2998291"/>
            <a:ext cx="2727502" cy="1075303"/>
          </a:xfrm>
          <a:prstGeom prst="wedgeRoundRectCallout">
            <a:avLst>
              <a:gd name="adj1" fmla="val -49178"/>
              <a:gd name="adj2" fmla="val -1108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Currently simulates sensor measurements by querying the Notecard temperature and voltage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2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Sensor Measurements to Outbound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and add the measured sensor values to the “body” element of the request.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4185300"/>
            <a:chOff x="5413920" y="3159193"/>
            <a:chExt cx="5258497" cy="37854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34239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Add sensor data to outbound queue on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note.add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(req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sensors.qo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JCreateObject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"temperature"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temperature);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"humidity"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humidity);</a:t>
              </a: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JAddItemToObject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body);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1181140" y="3351493"/>
            <a:ext cx="2727502" cy="1075303"/>
          </a:xfrm>
          <a:prstGeom prst="wedgeRoundRectCallout">
            <a:avLst>
              <a:gd name="adj1" fmla="val 107944"/>
              <a:gd name="adj2" fmla="val -83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Should this be broken into smaller chunks? Then it will be easier to explain why each command is called and what it is doing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0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Notecard to Attempt Sync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Requests the Notecard to attempt synchronize data with the cloud immediately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  <a:hlinkClick r:id="rId2" action="ppaction://hlinksldjump"/>
              </a:rPr>
              <a:t>sync options and policy</a:t>
            </a:r>
            <a:endParaRPr lang="en-US" u="sng" dirty="0">
              <a:solidFill>
                <a:schemeClr val="accent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984423"/>
            <a:chOff x="5413920" y="3159193"/>
            <a:chExt cx="5258497" cy="8903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289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Request Notecard to sync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service.sync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6651842" y="2907515"/>
            <a:ext cx="2727502" cy="1075303"/>
          </a:xfrm>
          <a:prstGeom prst="wedgeRoundRectCallout">
            <a:avLst>
              <a:gd name="adj1" fmla="val -15509"/>
              <a:gd name="adj2" fmla="val -1473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Explain these functions can be chained together, shortening code for simple requests.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6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Periodic Notecard Synchronization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the Notecard to perform periodic synchronization</a:t>
            </a:r>
          </a:p>
          <a:p>
            <a:r>
              <a:rPr lang="en-US" dirty="0"/>
              <a:t>The “minutes” argument sets the minimum elapsed time between synchronization attempts if </a:t>
            </a:r>
            <a:r>
              <a:rPr lang="en-US" i="1" dirty="0"/>
              <a:t>new</a:t>
            </a:r>
            <a:r>
              <a:rPr lang="en-US" dirty="0"/>
              <a:t> notes are available in an outbound queue (*.</a:t>
            </a:r>
            <a:r>
              <a:rPr lang="en-US" dirty="0" err="1"/>
              <a:t>qo</a:t>
            </a:r>
            <a:r>
              <a:rPr lang="en-US" dirty="0"/>
              <a:t> –Notefile)</a:t>
            </a:r>
          </a:p>
          <a:p>
            <a:r>
              <a:rPr lang="en-US" dirty="0"/>
              <a:t>The “connection” mode argument determines if the network connection should be maintained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87550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“continuous"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5074208" y="5137123"/>
            <a:ext cx="2727502" cy="1075303"/>
          </a:xfrm>
          <a:prstGeom prst="wedgeRoundRectCallout">
            <a:avLst>
              <a:gd name="adj1" fmla="val -104861"/>
              <a:gd name="adj2" fmla="val -944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50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command data sent to the Notecard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160250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Notecard Outbound Queue Host Firmware Tutorial</a:t>
            </a:r>
          </a:p>
        </p:txBody>
      </p:sp>
    </p:spTree>
    <p:extLst>
      <p:ext uri="{BB962C8B-B14F-4D97-AF65-F5344CB8AC3E}">
        <p14:creationId xmlns:p14="http://schemas.microsoft.com/office/powerpoint/2010/main" val="41033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Poll the Notecard every 10sec</a:t>
            </a:r>
          </a:p>
          <a:p>
            <a:r>
              <a:rPr lang="en-US" sz="2400" dirty="0"/>
              <a:t>Check if a new note is available in inbound queue</a:t>
            </a:r>
          </a:p>
          <a:p>
            <a:r>
              <a:rPr lang="en-US" sz="2400" dirty="0"/>
              <a:t>Set the LED blink period according to value in the new note</a:t>
            </a:r>
          </a:p>
        </p:txBody>
      </p:sp>
    </p:spTree>
    <p:extLst>
      <p:ext uri="{BB962C8B-B14F-4D97-AF65-F5344CB8AC3E}">
        <p14:creationId xmlns:p14="http://schemas.microsoft.com/office/powerpoint/2010/main" val="428620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Request Inbound Notes</a:t>
            </a:r>
          </a:p>
          <a:p>
            <a:r>
              <a:rPr lang="en-US" dirty="0"/>
              <a:t>Process Inbound Notes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26585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4" name="Isosceles Triangle 17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VS Code Installed</a:t>
            </a:r>
          </a:p>
          <a:p>
            <a:r>
              <a:rPr lang="en-US" sz="2400" dirty="0" err="1"/>
              <a:t>PlatformIO</a:t>
            </a:r>
            <a:r>
              <a:rPr lang="en-US" sz="2400" dirty="0"/>
              <a:t> Extension Installed</a:t>
            </a:r>
          </a:p>
          <a:p>
            <a:r>
              <a:rPr lang="en-US" sz="2400" dirty="0"/>
              <a:t>GIT Command Line Installed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0365" y="2836717"/>
            <a:ext cx="273127" cy="273127"/>
          </a:xfrm>
          <a:prstGeom prst="rect">
            <a:avLst/>
          </a:prstGeom>
        </p:spPr>
      </p:pic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DE7CB9F2-F926-40AC-B732-50EF1675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1669" y="3286086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542" y="3735657"/>
            <a:ext cx="273127" cy="273127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BC46D29-A051-4987-A797-28AB084DBFDC}"/>
              </a:ext>
            </a:extLst>
          </p:cNvPr>
          <p:cNvSpPr/>
          <p:nvPr/>
        </p:nvSpPr>
        <p:spPr>
          <a:xfrm>
            <a:off x="9339243" y="1377487"/>
            <a:ext cx="2503807" cy="1390570"/>
          </a:xfrm>
          <a:prstGeom prst="wedgeRoundRectCallout">
            <a:avLst>
              <a:gd name="adj1" fmla="val -43717"/>
              <a:gd name="adj2" fmla="val 69899"/>
              <a:gd name="adj3" fmla="val 16667"/>
            </a:avLst>
          </a:prstGeom>
          <a:solidFill>
            <a:srgbClr val="C00000">
              <a:alpha val="4117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working out DEV requirements.  This is a placeholder for now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D022AC-3A1B-4C4C-B144-04433B264318}"/>
              </a:ext>
            </a:extLst>
          </p:cNvPr>
          <p:cNvSpPr/>
          <p:nvPr/>
        </p:nvSpPr>
        <p:spPr>
          <a:xfrm>
            <a:off x="4936975" y="2727502"/>
            <a:ext cx="4548453" cy="149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88618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506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“continuous” option maintains a network connection. The sync period is the minimum time the Notecard checks to see if a sync is necessary.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  <a:hlinkClick r:id="rId2" action="ppaction://hlinksldjump"/>
              </a:rPr>
              <a:t>sync options</a:t>
            </a:r>
            <a:endParaRPr lang="en-US" u="sng" dirty="0">
              <a:solidFill>
                <a:schemeClr val="accent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1" y="1094926"/>
            <a:ext cx="5989069" cy="1876975"/>
            <a:chOff x="5413920" y="3159193"/>
            <a:chExt cx="5258497" cy="169765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336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903286" y="3072855"/>
            <a:ext cx="2727502" cy="1075303"/>
          </a:xfrm>
          <a:prstGeom prst="wedgeRoundRectCallout">
            <a:avLst>
              <a:gd name="adj1" fmla="val -52324"/>
              <a:gd name="adj2" fmla="val -11024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025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request for inbound Note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that asks Notecard for notes available in a queue</a:t>
            </a:r>
          </a:p>
          <a:p>
            <a:r>
              <a:rPr lang="en-US" dirty="0"/>
              <a:t>“file” – which inbound queue to check</a:t>
            </a:r>
          </a:p>
          <a:p>
            <a:r>
              <a:rPr lang="en-US" dirty="0"/>
              <a:t>“</a:t>
            </a:r>
            <a:r>
              <a:rPr lang="en-US" dirty="0" err="1"/>
              <a:t>delete”:true</a:t>
            </a:r>
            <a:r>
              <a:rPr lang="en-US" dirty="0"/>
              <a:t> – delete the note once it is read.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723086"/>
            <a:chOff x="5413920" y="3159193"/>
            <a:chExt cx="5258497" cy="155846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9"/>
              <a:ext cx="5256696" cy="11970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Build request for note in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note.get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"led-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command.qi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JAddBoolToObject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"delete"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324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Request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Send request to Notecard and await a response.</a:t>
            </a:r>
          </a:p>
          <a:p>
            <a:r>
              <a:rPr lang="en-US" dirty="0"/>
              <a:t>If the response is null, an allocation error occurred. In this case, just exit the loop()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969306"/>
            <a:chOff x="5413920" y="3159193"/>
            <a:chExt cx="5258497" cy="178116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4197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Request note from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31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Response for Error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response contains an error code, we assume the error is: there are no more notes available.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NoteDeleteResponse</a:t>
            </a:r>
            <a:r>
              <a:rPr lang="en-US" dirty="0"/>
              <a:t> function is called to clean up memory allocated to the response object.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8"/>
            <a:ext cx="6434136" cy="2461749"/>
            <a:chOff x="5413920" y="3159193"/>
            <a:chExt cx="5258497" cy="2226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8650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//Check for error in the response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NoteResponseError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 {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 // If the Response contains an error,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 assume there are no more notes in the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55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Note “body”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Note body contains the information we want to extract.</a:t>
            </a:r>
          </a:p>
          <a:p>
            <a:r>
              <a:rPr lang="en-US" dirty="0"/>
              <a:t>If the body is null, there was an allocation error. Delete the response object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70"/>
            <a:ext cx="6434136" cy="2215528"/>
            <a:chOff x="5413920" y="3159193"/>
            <a:chExt cx="5258497" cy="20038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6423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Get body of the note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21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LED Blink Period value and process it.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Extract the value of the LED blink period from the Note body using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For now, print the value to the debug stream using </a:t>
            </a:r>
            <a:r>
              <a:rPr lang="en-US" dirty="0" err="1">
                <a:latin typeface="Consolas" panose="020B0609020204030204" pitchFamily="49" charset="0"/>
              </a:rPr>
              <a:t>NotePrintf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delete the response object.</a:t>
            </a:r>
          </a:p>
          <a:p>
            <a:r>
              <a:rPr lang="en-US" dirty="0"/>
              <a:t>We don’t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 here, because there may be more Notes in the inbound queue that we want to process.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2707970"/>
            <a:chOff x="5413920" y="3159193"/>
            <a:chExt cx="5258497" cy="24492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0877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55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LED Blink Period from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r>
              <a:rPr lang="en-US" dirty="0"/>
              <a:t>Replace &lt;</a:t>
            </a:r>
            <a:r>
              <a:rPr lang="en-US" dirty="0" err="1"/>
              <a:t>product_id</a:t>
            </a:r>
            <a:r>
              <a:rPr lang="en-US" dirty="0"/>
              <a:t>&gt; and &lt;</a:t>
            </a:r>
            <a:r>
              <a:rPr lang="en-US" dirty="0" err="1"/>
              <a:t>device_id</a:t>
            </a:r>
            <a:r>
              <a:rPr lang="en-US" dirty="0"/>
              <a:t>&gt; with values for your specific Notehub.io project and Notecard device.</a:t>
            </a:r>
          </a:p>
          <a:p>
            <a:endParaRPr lang="en-US" dirty="0"/>
          </a:p>
          <a:p>
            <a:r>
              <a:rPr lang="en-US" dirty="0">
                <a:hlinkClick r:id="rId2" action="ppaction://hlinksldjump"/>
              </a:rPr>
              <a:t>More info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68353"/>
              </p:ext>
            </p:extLst>
          </p:nvPr>
        </p:nvGraphicFramePr>
        <p:xfrm>
          <a:off x="5183188" y="987425"/>
          <a:ext cx="6172200" cy="116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83183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onsolas" panose="020B0609020204030204" pitchFamily="49" charset="0"/>
                        </a:rPr>
                        <a:t>my_default_project_id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7" y="3429000"/>
            <a:ext cx="55565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req":"note.add","file":"</a:t>
            </a:r>
            <a:r>
              <a:rPr lang="en-US" sz="900" b="1" dirty="0" err="1">
                <a:latin typeface="Consolas" panose="020B0609020204030204" pitchFamily="49" charset="0"/>
              </a:rPr>
              <a:t>led-command.qi</a:t>
            </a:r>
            <a:r>
              <a:rPr lang="en-US" sz="900" dirty="0" err="1">
                <a:latin typeface="Consolas" panose="020B0609020204030204" pitchFamily="49" charset="0"/>
              </a:rPr>
              <a:t>","body</a:t>
            </a:r>
            <a:r>
              <a:rPr lang="en-US" sz="900" dirty="0">
                <a:latin typeface="Consolas" panose="020B0609020204030204" pitchFamily="49" charset="0"/>
              </a:rPr>
              <a:t>":</a:t>
            </a:r>
            <a:r>
              <a:rPr lang="en-US" sz="900" b="1" dirty="0">
                <a:latin typeface="Consolas" panose="020B0609020204030204" pitchFamily="49" charset="0"/>
              </a:rPr>
              <a:t>{"blinkPeriod":500}</a:t>
            </a:r>
            <a:r>
              <a:rPr lang="en-US" sz="900" dirty="0"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4204252"/>
            <a:ext cx="555653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b="1" dirty="0">
                <a:latin typeface="Consolas" panose="020B0609020204030204" pitchFamily="49" charset="0"/>
              </a:rPr>
              <a:t>led-</a:t>
            </a:r>
            <a:r>
              <a:rPr lang="en-US" sz="900" b="1" dirty="0" err="1">
                <a:latin typeface="Consolas" panose="020B0609020204030204" pitchFamily="49" charset="0"/>
              </a:rPr>
              <a:t>command.qi</a:t>
            </a:r>
            <a:r>
              <a:rPr lang="en-US" sz="900" dirty="0">
                <a:latin typeface="Consolas" panose="020B0609020204030204" pitchFamily="49" charset="0"/>
              </a:rPr>
              <a:t>\",\"body\":</a:t>
            </a:r>
            <a:r>
              <a:rPr lang="en-US" sz="900" b="1" dirty="0">
                <a:latin typeface="Consolas" panose="020B0609020204030204" pitchFamily="49" charset="0"/>
              </a:rPr>
              <a:t>{\"</a:t>
            </a:r>
            <a:r>
              <a:rPr lang="en-US" sz="900" b="1" dirty="0" err="1">
                <a:latin typeface="Consolas" panose="020B0609020204030204" pitchFamily="49" charset="0"/>
              </a:rPr>
              <a:t>blinkPeriod</a:t>
            </a:r>
            <a:r>
              <a:rPr lang="en-US" sz="900" b="1" dirty="0">
                <a:latin typeface="Consolas" panose="020B0609020204030204" pitchFamily="49" charset="0"/>
              </a:rPr>
              <a:t>\":500}</a:t>
            </a:r>
            <a:r>
              <a:rPr lang="en-US" sz="9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3229905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83187" y="3982661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841461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3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sensor data from Notecard to the Cloud</a:t>
            </a:r>
          </a:p>
        </p:txBody>
      </p:sp>
    </p:spTree>
    <p:extLst>
      <p:ext uri="{BB962C8B-B14F-4D97-AF65-F5344CB8AC3E}">
        <p14:creationId xmlns:p14="http://schemas.microsoft.com/office/powerpoint/2010/main" val="325235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blinkPeriod</a:t>
            </a:r>
            <a:r>
              <a:rPr lang="en-US" dirty="0"/>
              <a:t> is available in body.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field “</a:t>
            </a:r>
            <a:r>
              <a:rPr lang="en-US" dirty="0" err="1"/>
              <a:t>blinkPeriod</a:t>
            </a:r>
            <a:r>
              <a:rPr lang="en-US" dirty="0"/>
              <a:t>” is not found in the Note body,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will return 0.</a:t>
            </a:r>
          </a:p>
          <a:p>
            <a:r>
              <a:rPr lang="en-US" dirty="0"/>
              <a:t>Handle this exception more gracefully using the </a:t>
            </a:r>
            <a:r>
              <a:rPr lang="en-US" dirty="0" err="1">
                <a:latin typeface="Consolas" panose="020B0609020204030204" pitchFamily="49" charset="0"/>
              </a:rPr>
              <a:t>JIsPresent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to determine if the “</a:t>
            </a:r>
            <a:r>
              <a:rPr lang="en-US" dirty="0" err="1"/>
              <a:t>blinkPeriod</a:t>
            </a:r>
            <a:r>
              <a:rPr lang="en-US" dirty="0"/>
              <a:t>” field is available before assigning the value of </a:t>
            </a:r>
            <a:r>
              <a:rPr lang="en-US" dirty="0" err="1">
                <a:latin typeface="Consolas" panose="020B0609020204030204" pitchFamily="49" charset="0"/>
              </a:rPr>
              <a:t>blinkPeriodMs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3200413"/>
            <a:chOff x="5413920" y="3159193"/>
            <a:chExt cx="5258497" cy="289465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53319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JIsPresent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76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QI-File to </a:t>
            </a:r>
            <a:r>
              <a:rPr lang="en-US" dirty="0" err="1"/>
              <a:t>Notehub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Notehub</a:t>
            </a:r>
            <a:r>
              <a:rPr lang="en-US" dirty="0"/>
              <a:t> API to send data from cloud to a device</a:t>
            </a:r>
          </a:p>
        </p:txBody>
      </p:sp>
    </p:spTree>
    <p:extLst>
      <p:ext uri="{BB962C8B-B14F-4D97-AF65-F5344CB8AC3E}">
        <p14:creationId xmlns:p14="http://schemas.microsoft.com/office/powerpoint/2010/main" val="243315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or</a:t>
            </a:r>
          </a:p>
          <a:p>
            <a:r>
              <a:rPr lang="en-US" sz="2400" dirty="0"/>
              <a:t>Postman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44" y="2832055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6163" y="3770977"/>
            <a:ext cx="273127" cy="2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0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Product UID</a:t>
            </a:r>
          </a:p>
          <a:p>
            <a:r>
              <a:rPr lang="en-US" dirty="0"/>
              <a:t>Get Device UID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notecard CLI</a:t>
            </a:r>
          </a:p>
          <a:p>
            <a:r>
              <a:rPr lang="en-US" dirty="0"/>
              <a:t>Send QI-File request to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cURL</a:t>
            </a:r>
            <a:endParaRPr lang="en-US" dirty="0"/>
          </a:p>
          <a:p>
            <a:pPr lvl="1"/>
            <a:r>
              <a:rPr lang="en-US" dirty="0"/>
              <a:t>Using POSTMAN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0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A7B44-942C-4735-867B-5B4B0084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70874"/>
            <a:ext cx="6172200" cy="271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Product UID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“Project” under “Settings” header on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Highlight and copy a UID from the available Product UIDs table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78565-495B-4D33-88FD-50136E23F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2016981" y="50459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CD88BE9-6310-4865-890C-1CEFEFBB58A0}"/>
              </a:ext>
            </a:extLst>
          </p:cNvPr>
          <p:cNvSpPr/>
          <p:nvPr/>
        </p:nvSpPr>
        <p:spPr>
          <a:xfrm>
            <a:off x="5958840" y="320026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E8387-8DBC-4D01-A8C5-57CCB5CB981C}"/>
              </a:ext>
            </a:extLst>
          </p:cNvPr>
          <p:cNvSpPr/>
          <p:nvPr/>
        </p:nvSpPr>
        <p:spPr>
          <a:xfrm>
            <a:off x="8405725" y="357397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580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Notehub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“Device” in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Select the row in the Devices table</a:t>
            </a:r>
          </a:p>
          <a:p>
            <a:pPr marL="342900" indent="-342900">
              <a:buAutoNum type="arabicPeriod"/>
            </a:pPr>
            <a:r>
              <a:rPr lang="en-US" dirty="0"/>
              <a:t>Click View Details button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Hover mouse over right side of Device UID field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Click      to copy Device UID to clipboard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5" name="Graphic 34" descr="Paperclip">
            <a:extLst>
              <a:ext uri="{FF2B5EF4-FFF2-40B4-BE49-F238E27FC236}">
                <a16:creationId xmlns:a16="http://schemas.microsoft.com/office/drawing/2014/main" id="{FAE7C0E3-D40A-4593-8528-4B955037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4999514"/>
            <a:ext cx="243840" cy="24384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EAA765C-C48E-4B11-92F3-CE04C26D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4700" r="1750" b="13971"/>
          <a:stretch/>
        </p:blipFill>
        <p:spPr>
          <a:xfrm>
            <a:off x="5180012" y="1257601"/>
            <a:ext cx="6172200" cy="1599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53A1B74-A1FD-45AC-A2F8-3BC63BC9AD66}"/>
              </a:ext>
            </a:extLst>
          </p:cNvPr>
          <p:cNvSpPr/>
          <p:nvPr/>
        </p:nvSpPr>
        <p:spPr>
          <a:xfrm>
            <a:off x="5681344" y="1584643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8516205" y="259635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10319605" y="20574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496291F-58BA-4967-8DFD-949407C70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10731795" y="215051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3B204-C788-4C2D-B6DB-EDA504B6BB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700" r="1666" b="27219"/>
          <a:stretch/>
        </p:blipFill>
        <p:spPr>
          <a:xfrm>
            <a:off x="5180013" y="3224635"/>
            <a:ext cx="6172200" cy="1252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B11C1E1-7ACF-4DC1-B70B-1833B11DB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9253515" y="424855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8920750" y="4203312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117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BD9932-3740-42BA-B0CF-265FD8E0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 r="3507" b="55069"/>
          <a:stretch/>
        </p:blipFill>
        <p:spPr>
          <a:xfrm>
            <a:off x="5180012" y="1260636"/>
            <a:ext cx="6172200" cy="2071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Notecarrier</a:t>
            </a:r>
            <a:r>
              <a:rPr lang="en-US" dirty="0"/>
              <a:t> with Notecard via USB to your computer</a:t>
            </a:r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Change current directory to location that has notecard executable</a:t>
            </a:r>
          </a:p>
          <a:p>
            <a:pPr marL="342900" indent="-342900">
              <a:buAutoNum type="arabicPeriod"/>
            </a:pPr>
            <a:r>
              <a:rPr lang="en-US" dirty="0"/>
              <a:t>Enter notecard -play</a:t>
            </a:r>
          </a:p>
          <a:p>
            <a:pPr marL="342900" indent="-342900">
              <a:buAutoNum type="arabicPeriod"/>
            </a:pPr>
            <a:r>
              <a:rPr lang="en-US" dirty="0"/>
              <a:t>Enter {"req":"</a:t>
            </a:r>
            <a:r>
              <a:rPr lang="en-US" dirty="0" err="1"/>
              <a:t>service.get</a:t>
            </a:r>
            <a:r>
              <a:rPr lang="en-US" dirty="0"/>
              <a:t>"}</a:t>
            </a:r>
          </a:p>
          <a:p>
            <a:pPr marL="342900" indent="-342900">
              <a:buAutoNum type="arabicPeriod"/>
            </a:pPr>
            <a:r>
              <a:rPr lang="en-US" dirty="0"/>
              <a:t>Copy the value of the "device" field</a:t>
            </a:r>
          </a:p>
          <a:p>
            <a:pPr lvl="1"/>
            <a:r>
              <a:rPr lang="en-US" dirty="0"/>
              <a:t>e.g.:  </a:t>
            </a:r>
            <a:r>
              <a:rPr lang="en-US" dirty="0">
                <a:latin typeface="Consolas" panose="020B0609020204030204" pitchFamily="49" charset="0"/>
              </a:rPr>
              <a:t>imei:865284040125662</a:t>
            </a:r>
          </a:p>
          <a:p>
            <a:pPr marL="342900" indent="-342900">
              <a:buAutoNum type="arabicPeriod"/>
            </a:pPr>
            <a:r>
              <a:rPr lang="en-US" dirty="0"/>
              <a:t>Press CTRL-C to exit interactive mode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7090629" y="24892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9815828" y="2899004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7760968" y="183211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50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pPr lvl="1"/>
            <a:r>
              <a:rPr lang="en-US" dirty="0"/>
              <a:t>* Replace &lt;</a:t>
            </a:r>
            <a:r>
              <a:rPr lang="en-US" dirty="0" err="1"/>
              <a:t>xxxx</a:t>
            </a:r>
            <a:r>
              <a:rPr lang="en-US" dirty="0"/>
              <a:t>&gt; in the command with your specific, product </a:t>
            </a:r>
            <a:r>
              <a:rPr lang="en-US" dirty="0" err="1"/>
              <a:t>uid</a:t>
            </a:r>
            <a:r>
              <a:rPr lang="en-US" dirty="0"/>
              <a:t>, device </a:t>
            </a:r>
            <a:r>
              <a:rPr lang="en-US" dirty="0" err="1"/>
              <a:t>uid</a:t>
            </a:r>
            <a:r>
              <a:rPr lang="en-US" dirty="0"/>
              <a:t>, notefile name, and JSON body.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59279"/>
              </p:ext>
            </p:extLst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73947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677824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com.mycompany.mygroup.myproject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8" y="3429000"/>
            <a:ext cx="5475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latin typeface="Consolas" panose="020B0609020204030204" pitchFamily="49" charset="0"/>
              </a:rPr>
              <a:t>":"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","body":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4204252"/>
            <a:ext cx="54759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\",\"body\":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3229905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78770" y="3993321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841461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1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Postman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Postman and create a new query</a:t>
            </a:r>
          </a:p>
          <a:p>
            <a:pPr marL="342900" indent="-342900">
              <a:buAutoNum type="arabicPeriod"/>
            </a:pPr>
            <a:r>
              <a:rPr lang="en-US" dirty="0"/>
              <a:t>Enter the following in the URL field</a:t>
            </a:r>
          </a:p>
          <a:p>
            <a:pPr marL="287338" lvl="1" indent="5715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http://api.notefile.net/req</a:t>
            </a:r>
          </a:p>
          <a:p>
            <a:pPr marL="342900" indent="-342900">
              <a:buAutoNum type="arabicPeriod"/>
            </a:pPr>
            <a:r>
              <a:rPr lang="en-US" dirty="0"/>
              <a:t>Select the Params tab and enter the following key/value pairs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169863" indent="-169863"/>
            <a:r>
              <a:rPr lang="en-US" dirty="0"/>
              <a:t>4. Select the Body tab, and set the input type to “raw”</a:t>
            </a:r>
          </a:p>
          <a:p>
            <a:r>
              <a:rPr lang="en-US" dirty="0"/>
              <a:t>5. Enter the following JSON string</a:t>
            </a:r>
          </a:p>
          <a:p>
            <a:pPr marL="22860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{"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":"&lt;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notefile.qi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&gt;","body":&lt;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body_json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&gt;}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6. Click SEND button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4792"/>
              </p:ext>
            </p:extLst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50856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700915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com.mycompany.mygroup.myproject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209F82-0F7E-4B40-A2CE-36F8992B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79548"/>
              </p:ext>
            </p:extLst>
          </p:nvPr>
        </p:nvGraphicFramePr>
        <p:xfrm>
          <a:off x="1286305" y="3672849"/>
          <a:ext cx="2349546" cy="5806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6131">
                  <a:extLst>
                    <a:ext uri="{9D8B030D-6E8A-4147-A177-3AD203B41FA5}">
                      <a16:colId xmlns:a16="http://schemas.microsoft.com/office/drawing/2014/main" val="2262345848"/>
                    </a:ext>
                  </a:extLst>
                </a:gridCol>
                <a:gridCol w="1573415">
                  <a:extLst>
                    <a:ext uri="{9D8B030D-6E8A-4147-A177-3AD203B41FA5}">
                      <a16:colId xmlns:a16="http://schemas.microsoft.com/office/drawing/2014/main" val="1596282705"/>
                    </a:ext>
                  </a:extLst>
                </a:gridCol>
              </a:tblGrid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product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684998"/>
                  </a:ext>
                </a:extLst>
              </a:tr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device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2174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E731105-4E4F-48EE-A7A0-B1E62A417AFD}"/>
              </a:ext>
            </a:extLst>
          </p:cNvPr>
          <p:cNvGrpSpPr/>
          <p:nvPr/>
        </p:nvGrpSpPr>
        <p:grpSpPr>
          <a:xfrm>
            <a:off x="5183188" y="3124200"/>
            <a:ext cx="5980758" cy="3280229"/>
            <a:chOff x="5183188" y="3429000"/>
            <a:chExt cx="5980758" cy="32802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06387E-5AFB-41C5-9EB0-5AA8FE14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3188" y="3429000"/>
              <a:ext cx="3225966" cy="5969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73ABFE-94E0-44A5-9A2D-65DFAA772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0" r="1588" b="26853"/>
            <a:stretch/>
          </p:blipFill>
          <p:spPr>
            <a:xfrm>
              <a:off x="5183188" y="5766415"/>
              <a:ext cx="5980758" cy="9428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F1A06B6-95A7-4521-A21F-703C0893D390}"/>
              </a:ext>
            </a:extLst>
          </p:cNvPr>
          <p:cNvSpPr/>
          <p:nvPr/>
        </p:nvSpPr>
        <p:spPr>
          <a:xfrm>
            <a:off x="7899247" y="328550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58A7F-221F-430A-99D0-0B1CD4D10915}"/>
              </a:ext>
            </a:extLst>
          </p:cNvPr>
          <p:cNvSpPr/>
          <p:nvPr/>
        </p:nvSpPr>
        <p:spPr>
          <a:xfrm>
            <a:off x="8697967" y="5594668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52A44-2AD6-463F-A934-75233CFE1903}"/>
              </a:ext>
            </a:extLst>
          </p:cNvPr>
          <p:cNvSpPr/>
          <p:nvPr/>
        </p:nvSpPr>
        <p:spPr>
          <a:xfrm>
            <a:off x="9764945" y="6092201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072B0-482D-473B-9E81-2BB1D450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3835684"/>
            <a:ext cx="4578585" cy="151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86DB0CD-6DD5-479C-B38D-742AB09DD03F}"/>
              </a:ext>
            </a:extLst>
          </p:cNvPr>
          <p:cNvSpPr/>
          <p:nvPr/>
        </p:nvSpPr>
        <p:spPr>
          <a:xfrm>
            <a:off x="5869603" y="389194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7834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D99-BDE6-4FD2-9DD5-D5D3D3E6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7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Sync Policy Briefs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FB878-0E84-42FE-9D66-6B708187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04211"/>
              </p:ext>
            </p:extLst>
          </p:nvPr>
        </p:nvGraphicFramePr>
        <p:xfrm>
          <a:off x="838200" y="1993790"/>
          <a:ext cx="10515601" cy="418077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106980">
                  <a:extLst>
                    <a:ext uri="{9D8B030D-6E8A-4147-A177-3AD203B41FA5}">
                      <a16:colId xmlns:a16="http://schemas.microsoft.com/office/drawing/2014/main" val="655051382"/>
                    </a:ext>
                  </a:extLst>
                </a:gridCol>
                <a:gridCol w="2211416">
                  <a:extLst>
                    <a:ext uri="{9D8B030D-6E8A-4147-A177-3AD203B41FA5}">
                      <a16:colId xmlns:a16="http://schemas.microsoft.com/office/drawing/2014/main" val="1805681944"/>
                    </a:ext>
                  </a:extLst>
                </a:gridCol>
                <a:gridCol w="2769327">
                  <a:extLst>
                    <a:ext uri="{9D8B030D-6E8A-4147-A177-3AD203B41FA5}">
                      <a16:colId xmlns:a16="http://schemas.microsoft.com/office/drawing/2014/main" val="4227650148"/>
                    </a:ext>
                  </a:extLst>
                </a:gridCol>
                <a:gridCol w="4427878">
                  <a:extLst>
                    <a:ext uri="{9D8B030D-6E8A-4147-A177-3AD203B41FA5}">
                      <a16:colId xmlns:a16="http://schemas.microsoft.com/office/drawing/2014/main" val="805670047"/>
                    </a:ext>
                  </a:extLst>
                </a:gridCol>
              </a:tblGrid>
              <a:tr h="735495">
                <a:tc>
                  <a:txBody>
                    <a:bodyPr/>
                    <a:lstStyle/>
                    <a:p>
                      <a:r>
                        <a:rPr lang="en-US" sz="1400" b="0" cap="all" spc="150" dirty="0">
                          <a:solidFill>
                            <a:schemeClr val="lt1"/>
                          </a:solidFill>
                        </a:rPr>
                        <a:t>Mode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Sync Policy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Network Connection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Notes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55694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If not connected to network, establish a connection and keep it open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Good tool for product development. 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Network syncs take less time if connection to network is maintained.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Syncs require less data usage.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Not a good option for low power applications.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140518"/>
                  </a:ext>
                </a:extLst>
              </a:tr>
              <a:tr h="1026975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Good for production deployment and low power applications.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Connection only established when needed.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Can set a minimum and maximum elapsed time between connections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74225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When explicitly requested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Default configuration. Minimizes power usage by only connecting to the network when explicitly requested.</a:t>
                      </a:r>
                    </a:p>
                    <a:p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Not a good option if notecards need to download data from the cloud within a specified time window.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Configure Notecard synchronization policy</a:t>
            </a:r>
          </a:p>
          <a:p>
            <a:r>
              <a:rPr lang="en-US" sz="2400" dirty="0"/>
              <a:t>Acquire sensor measurements</a:t>
            </a:r>
          </a:p>
          <a:p>
            <a:r>
              <a:rPr lang="en-US" sz="2400" dirty="0"/>
              <a:t>Add sensor measurements to outbound queue</a:t>
            </a:r>
          </a:p>
          <a:p>
            <a:r>
              <a:rPr lang="en-US" sz="2400" dirty="0"/>
              <a:t>Synchronize data with </a:t>
            </a:r>
            <a:r>
              <a:rPr lang="en-US" sz="2400" dirty="0" err="1"/>
              <a:t>Notehub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60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6D027E3-A6F9-4ABA-ADBF-B52A8FC472A0}"/>
              </a:ext>
            </a:extLst>
          </p:cNvPr>
          <p:cNvSpPr/>
          <p:nvPr/>
        </p:nvSpPr>
        <p:spPr>
          <a:xfrm>
            <a:off x="4611244" y="3036554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Minimum Sync Period Elapsed</a:t>
            </a:r>
            <a:endParaRPr lang="en-US" sz="105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8A0640B-54D3-4B77-96C6-AAD9790B0218}"/>
              </a:ext>
            </a:extLst>
          </p:cNvPr>
          <p:cNvSpPr/>
          <p:nvPr/>
        </p:nvSpPr>
        <p:spPr>
          <a:xfrm>
            <a:off x="4623017" y="4351250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New Notes in </a:t>
            </a:r>
            <a:r>
              <a:rPr lang="en-US" sz="900" dirty="0" err="1"/>
              <a:t>outboundNotefiles</a:t>
            </a:r>
            <a:r>
              <a:rPr lang="en-US" sz="900" dirty="0"/>
              <a:t>?</a:t>
            </a:r>
            <a:endParaRPr lang="en-US" sz="105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849925E-7335-4DFA-81ED-9A0E57139B0C}"/>
              </a:ext>
            </a:extLst>
          </p:cNvPr>
          <p:cNvSpPr/>
          <p:nvPr/>
        </p:nvSpPr>
        <p:spPr>
          <a:xfrm>
            <a:off x="6557772" y="4351249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Maximum Sync Period Elapsed</a:t>
            </a:r>
            <a:endParaRPr lang="en-US" sz="105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2DCD175-0A96-45FB-9E55-BE859FBB3401}"/>
              </a:ext>
            </a:extLst>
          </p:cNvPr>
          <p:cNvSpPr/>
          <p:nvPr/>
        </p:nvSpPr>
        <p:spPr>
          <a:xfrm>
            <a:off x="2625468" y="5854314"/>
            <a:ext cx="6149632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Attempt Sync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2D67E58-F992-461A-9BF8-F0F6FD5CFB99}"/>
              </a:ext>
            </a:extLst>
          </p:cNvPr>
          <p:cNvSpPr/>
          <p:nvPr/>
        </p:nvSpPr>
        <p:spPr>
          <a:xfrm>
            <a:off x="2625467" y="1757182"/>
            <a:ext cx="6149627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FF679-D1E9-4C22-8309-1EBF74BDA25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110137" y="2436114"/>
            <a:ext cx="0" cy="600439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09DAA0-E0EA-449F-9C32-50C0E512792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6063" y="3978425"/>
            <a:ext cx="11773" cy="372825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84F7B3D-374A-4161-88EE-2A30782294CE}"/>
              </a:ext>
            </a:extLst>
          </p:cNvPr>
          <p:cNvSpPr/>
          <p:nvPr/>
        </p:nvSpPr>
        <p:spPr>
          <a:xfrm>
            <a:off x="6557772" y="3406923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1DD67-038C-4C0F-A909-0BC3B8368367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5980882" y="3507488"/>
            <a:ext cx="576890" cy="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26AB3-4B72-4674-B5CB-D358D97C8C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92655" y="4822185"/>
            <a:ext cx="5651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70448BE-73D0-4C78-A2CD-FAA258FE4DC4}"/>
              </a:ext>
            </a:extLst>
          </p:cNvPr>
          <p:cNvSpPr/>
          <p:nvPr/>
        </p:nvSpPr>
        <p:spPr>
          <a:xfrm>
            <a:off x="8539627" y="4721619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20BED-6218-453C-8B83-7FB857439938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7927410" y="4822184"/>
            <a:ext cx="6122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C36024-C23F-4DEA-867A-08DF065CED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07836" y="5293121"/>
            <a:ext cx="0" cy="561193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8556-3586-4537-A0AD-1111EB07B8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242591" y="5293120"/>
            <a:ext cx="0" cy="56119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6BECE-CF8C-4433-BA72-E0DD8A2C35B4}"/>
              </a:ext>
            </a:extLst>
          </p:cNvPr>
          <p:cNvSpPr/>
          <p:nvPr/>
        </p:nvSpPr>
        <p:spPr>
          <a:xfrm>
            <a:off x="2425318" y="3036553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sync request?</a:t>
            </a: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E5C39-BCF7-4B59-9F56-08D6B03300FB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3794956" y="3507489"/>
            <a:ext cx="816288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D70B7-72D7-4969-BDA6-FFC1D2E63D2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10137" y="3978424"/>
            <a:ext cx="0" cy="1875890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BCCC8A1-C4CB-4CE9-B30E-F9638B5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Sync Policy on Notecard</a:t>
            </a:r>
          </a:p>
        </p:txBody>
      </p:sp>
    </p:spTree>
    <p:extLst>
      <p:ext uri="{BB962C8B-B14F-4D97-AF65-F5344CB8AC3E}">
        <p14:creationId xmlns:p14="http://schemas.microsoft.com/office/powerpoint/2010/main" val="35460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Debug Channel</a:t>
            </a:r>
          </a:p>
          <a:p>
            <a:r>
              <a:rPr lang="en-US" dirty="0"/>
              <a:t>Configure Serial Connection to Notecard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Add sensor measurements to queue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6659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196755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Debug Channel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Enables you to view information about communication with Notecard using the Serial Monitor connection with the Arduino board.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6"/>
            <a:ext cx="5409750" cy="1726764"/>
            <a:chOff x="5413920" y="3159193"/>
            <a:chExt cx="5258497" cy="156179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20032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Serial Debug</a:t>
              </a:r>
              <a:endParaRPr lang="en-US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delay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2500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9CDCFE"/>
                  </a:solidFill>
                  <a:latin typeface="Consolas" panose="020B0609020204030204" pitchFamily="49" charset="0"/>
                </a:rPr>
                <a:t>Serial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begin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115200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NoteSetDebugOutputStream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(Serial);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Serial Connection to Notecard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Opens and initializes serial communications channel between Arduino board and Notecard.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441146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Note-C Interface to Notecard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NoteInitSerial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(Serial1,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9600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2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2644</Words>
  <Application>Microsoft Office PowerPoint</Application>
  <PresentationFormat>Widescreen</PresentationFormat>
  <Paragraphs>377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Host Firmware Tutorial </vt:lpstr>
      <vt:lpstr>Requirements</vt:lpstr>
      <vt:lpstr>Outbound Queues</vt:lpstr>
      <vt:lpstr>Application Description</vt:lpstr>
      <vt:lpstr>General Workflow Steps</vt:lpstr>
      <vt:lpstr>Open the project</vt:lpstr>
      <vt:lpstr>Does project compile</vt:lpstr>
      <vt:lpstr>Configure Debug Channel</vt:lpstr>
      <vt:lpstr>Configure Serial Connection to Notecard</vt:lpstr>
      <vt:lpstr>Configure Notecard Product ID</vt:lpstr>
      <vt:lpstr>Configure Notecard Synchronization Mode</vt:lpstr>
      <vt:lpstr>Perform Sensor Measurement</vt:lpstr>
      <vt:lpstr>Add Sensor Measurements to Outbound Queue</vt:lpstr>
      <vt:lpstr>Force Notecard to Attempt Sync</vt:lpstr>
      <vt:lpstr>Enable Periodic Notecard Synchronization</vt:lpstr>
      <vt:lpstr>Inbound Queues</vt:lpstr>
      <vt:lpstr>Prerequisites</vt:lpstr>
      <vt:lpstr>Application Description</vt:lpstr>
      <vt:lpstr>General Workflow Steps</vt:lpstr>
      <vt:lpstr>Open the project</vt:lpstr>
      <vt:lpstr>Does project compile</vt:lpstr>
      <vt:lpstr>Configure Notecard Product ID</vt:lpstr>
      <vt:lpstr>Configure Notecard Synchronization Mode</vt:lpstr>
      <vt:lpstr>Build request for inbound Note queue</vt:lpstr>
      <vt:lpstr>Perform Request</vt:lpstr>
      <vt:lpstr>Check Response for Error</vt:lpstr>
      <vt:lpstr>Get the Note “body”</vt:lpstr>
      <vt:lpstr>Extract LED Blink Period value and process it.</vt:lpstr>
      <vt:lpstr>Send LED Blink Period from Notehub using cURL</vt:lpstr>
      <vt:lpstr>Ensure blinkPeriod is available in body.</vt:lpstr>
      <vt:lpstr>Add QI-File to Notehub</vt:lpstr>
      <vt:lpstr>Requirements</vt:lpstr>
      <vt:lpstr>General Workflow Steps</vt:lpstr>
      <vt:lpstr>Get Product UID</vt:lpstr>
      <vt:lpstr>Get Device UID using Notehub</vt:lpstr>
      <vt:lpstr>Get Device UID using notecard CLI</vt:lpstr>
      <vt:lpstr>Create QI-file on Notehub using cURL</vt:lpstr>
      <vt:lpstr>Create QI-file on Notehub using Postman</vt:lpstr>
      <vt:lpstr>Sync Policy Briefs</vt:lpstr>
      <vt:lpstr>Simplified Sync Policy on Notecard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Firmware Tutorial </dc:title>
  <dc:creator>Greg Wolff</dc:creator>
  <cp:lastModifiedBy>Greg Wolff</cp:lastModifiedBy>
  <cp:revision>101</cp:revision>
  <dcterms:created xsi:type="dcterms:W3CDTF">2020-03-06T04:10:47Z</dcterms:created>
  <dcterms:modified xsi:type="dcterms:W3CDTF">2020-03-17T15:59:25Z</dcterms:modified>
</cp:coreProperties>
</file>