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ED66-D8E8-47E6-A01D-57B9DF4B228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DE0EE-175E-46E5-BFD9-B321FBF2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E0B-7ADA-077F-41AF-07A489D7A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86FB3-3E4A-B090-3BF7-3EB4D4B04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54BD-6A72-A667-B946-45478908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4D83-866C-4F1F-B62F-9BDBA33C3E11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A688-4E7C-7846-991F-41116DED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ECEA-2AA1-716F-4222-74BB4FBE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4A6F-E4D4-A02A-0C62-758DE0F5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6AABA-6712-2CB8-FF90-5C7EEB21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4D73B-0119-D809-D3D2-7A2DA860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75-2FC0-40D7-BE2A-CAD927DD0C3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45E3-7C8A-9DB5-DD92-6F77C96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605A-9AE7-9E0F-EFF4-DAE39E70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BB3B3-57F3-FADC-FA6D-CC261278B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8ECB-0E23-C6FC-711A-D4190394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D9B6-B0A8-831D-91BB-B65FB7AE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5D9-27C6-4FE4-8360-EF3AB43B499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6AD6-6C8B-F5AF-9596-52AA21EF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A511-3FCB-7570-4597-A92056E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09BB-43FD-FB81-12D5-B20C1778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BFA3-D58E-EB6D-5064-F1FEC4E1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BEBC-A235-03AC-5A7F-AF169001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0D9E-577D-4F66-AE56-1BB58AC94F4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D8D1-F46C-B06A-C905-376F1613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9237-ABE7-F38B-603F-BE364FE3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1D85-5637-02C4-CBED-97E53FB3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4E6B-DC06-36E8-6418-6812D210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F5E8-06F1-2C71-4E42-1E1A5E09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2169-2D12-4C44-8F0E-455ACA1600CF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382E-C69C-0FFA-B4A9-A2FA0319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7DDB-74AF-654F-447E-30993529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6BFB-BD5F-8CF9-4CEC-ACDBEAED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26C8-CF40-9FF4-0B09-DF3492DD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0D348-6B36-4650-A049-3FEE72FC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F34D5-A611-86AC-479D-080BFD0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1F5-ABAF-4FE0-8595-60066EAA08C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8ACE1-99CB-8455-D867-E1B501E7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6C51-C093-CBB2-CB58-40A5F24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9C28-47F0-1CFA-20D6-F38CF1D8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9799C-E0C2-6AB3-AAFE-C6A055F2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666E3-6145-54C5-E4E8-A996E532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1CCF9-43C0-81DB-796F-C8985583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922FF-0380-3A66-2D20-97A35B8E4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D117D-CA7A-2052-0B5F-0EC956FC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0140-0574-41F6-8AB5-503ABD644C0C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D0A0E-8F64-5480-546B-F09EF556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6FE3E-92C2-EF25-6D5D-58DF6F8F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9370-239D-DCBA-83F3-88DA62FB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DC191-6792-6475-826B-4AD63260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29A-07D9-4226-A01B-8A9892EACCFA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CB6DB-725F-E83A-8B18-BE72678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9762F-310E-8AED-14AE-616BE69D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85D3B-52BF-E142-51E2-91402E0C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ACB6-248B-4C5B-BFA3-52C27ED21FF1}" type="datetime1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AF143-6291-3DD7-468D-83CF1B0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925F7-4C5C-705B-5D2E-57EE444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8705-2BD9-BD36-9691-3A74E3EF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FAA7-1E74-C2E4-44B0-7FA368F2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0AC8E-5070-9BD0-F077-43327A8B3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01276-67A1-D49A-418D-179ECFE2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D645-80BB-4903-B2F1-EAA7497411A0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7534-5AA2-DC18-DF20-B67C80EF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4BE0-D7C7-CE46-2547-D580668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DABC-3684-EE9B-A012-95B1AD68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E756A-AEDB-845D-F915-934005018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7D236-3710-E4DF-C31A-9736E6C52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3F43C-328E-FB23-F2F9-D5371637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536B-BF48-42F4-A698-2BAF7E6E3BA8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C38E-35FC-9FA2-3458-98B69C02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5A65D-C86B-9638-F832-DE359B50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BBD92-17CA-FD0F-CB62-B9C607A5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87FE-1A26-4143-7605-9E171B2B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B6F9F-CCE4-E6C6-EC87-5E069169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2246-92E3-4BAF-B32B-83AA4A31D257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EECF-3373-726D-AFE1-A236BAC88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E065-5FB4-0285-21EC-53EF8A025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89FCD-5BDC-4EF3-8409-B78E46AB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hyperlink" Target="https://drive.google.com/file/d/1ggh2SEGPIHtkXv28p8KR1m_5fEsBGg64/view?usp=drive_link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gbfjL4Df65ij4cT8VZvtgHPYCl6qfU4i/view?usp=drive_link" TargetMode="Externa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6A68-F8F1-9D40-698B-7D62D1DBB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EluNet</a:t>
            </a:r>
            <a:r>
              <a:rPr lang="en-US" dirty="0"/>
              <a:t>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D323D-0EF7-F0CD-E167-6923C9EC5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7-28</a:t>
            </a:r>
          </a:p>
          <a:p>
            <a:endParaRPr lang="en-US" dirty="0"/>
          </a:p>
          <a:p>
            <a:r>
              <a:rPr lang="en-US" dirty="0"/>
              <a:t>Bishal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8194D-AF55-0419-2A93-E0E63F49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099-DC0F-1385-F05A-F2EC4E5D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9586-C428-7399-BB7A-7C4493DA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CE41F-0239-971F-5802-CAF350E70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6"/>
          <a:stretch/>
        </p:blipFill>
        <p:spPr>
          <a:xfrm>
            <a:off x="1625512" y="1981199"/>
            <a:ext cx="8940975" cy="34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9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099-DC0F-1385-F05A-F2EC4E5D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9586-C428-7399-BB7A-7C4493DA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CC9C132-0D82-6314-1C5C-3CBF3420E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61206"/>
              </p:ext>
            </p:extLst>
          </p:nvPr>
        </p:nvGraphicFramePr>
        <p:xfrm>
          <a:off x="3313642" y="5904178"/>
          <a:ext cx="457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57920" imgH="349200" progId="Package">
                  <p:embed/>
                </p:oleObj>
              </mc:Choice>
              <mc:Fallback>
                <p:oleObj name="Packager Shell Object" showAsIcon="1" r:id="rId2" imgW="45792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3642" y="5904178"/>
                        <a:ext cx="4572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C8C6172-A2DF-4E97-BDD0-64932FFBB1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95628"/>
              </p:ext>
            </p:extLst>
          </p:nvPr>
        </p:nvGraphicFramePr>
        <p:xfrm>
          <a:off x="8555566" y="5904178"/>
          <a:ext cx="4254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425880" imgH="349200" progId="Package">
                  <p:embed/>
                </p:oleObj>
              </mc:Choice>
              <mc:Fallback>
                <p:oleObj name="Packager Shell Object" showAsIcon="1" r:id="rId4" imgW="42588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5566" y="5904178"/>
                        <a:ext cx="4254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494A0C-A069-EF0C-A1BA-0CDA4ED6A8F9}"/>
              </a:ext>
            </a:extLst>
          </p:cNvPr>
          <p:cNvSpPr txBox="1"/>
          <p:nvPr/>
        </p:nvSpPr>
        <p:spPr>
          <a:xfrm>
            <a:off x="1078442" y="2857502"/>
            <a:ext cx="49276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params: 1,691,427</a:t>
            </a:r>
          </a:p>
          <a:p>
            <a:pPr algn="ctr"/>
            <a:r>
              <a:rPr lang="en-US" dirty="0"/>
              <a:t>Trainable params: 1,691,427</a:t>
            </a:r>
          </a:p>
          <a:p>
            <a:pPr algn="ctr"/>
            <a:r>
              <a:rPr lang="en-US" dirty="0"/>
              <a:t>Non-trainable params: 0</a:t>
            </a:r>
          </a:p>
          <a:p>
            <a:pPr algn="ctr"/>
            <a:r>
              <a:rPr lang="en-US" dirty="0"/>
              <a:t>Total </a:t>
            </a:r>
            <a:r>
              <a:rPr lang="en-US" dirty="0" err="1"/>
              <a:t>mult</a:t>
            </a:r>
            <a:r>
              <a:rPr lang="en-US" dirty="0"/>
              <a:t>-adds (G):121.93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Input size (MB): 2.44</a:t>
            </a:r>
          </a:p>
          <a:p>
            <a:pPr algn="ctr"/>
            <a:r>
              <a:rPr lang="en-US" dirty="0"/>
              <a:t>Forward/backward pass size (MB): 2695.31</a:t>
            </a:r>
          </a:p>
          <a:p>
            <a:pPr algn="ctr"/>
            <a:r>
              <a:rPr lang="en-US" dirty="0"/>
              <a:t>Params size (MB): 6.45</a:t>
            </a:r>
          </a:p>
          <a:p>
            <a:pPr algn="ctr"/>
            <a:r>
              <a:rPr lang="en-US" dirty="0"/>
              <a:t>Estimated Total Size (MB): 2704.21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BDCE2-3BE6-88C2-9DE9-9F8751DE4D82}"/>
              </a:ext>
            </a:extLst>
          </p:cNvPr>
          <p:cNvSpPr txBox="1"/>
          <p:nvPr/>
        </p:nvSpPr>
        <p:spPr>
          <a:xfrm>
            <a:off x="6423025" y="2838451"/>
            <a:ext cx="46905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params: 3,194,499</a:t>
            </a:r>
          </a:p>
          <a:p>
            <a:pPr algn="ctr"/>
            <a:r>
              <a:rPr lang="en-US" dirty="0"/>
              <a:t>Trainable params: 3,194,499</a:t>
            </a:r>
          </a:p>
          <a:p>
            <a:pPr algn="ctr"/>
            <a:r>
              <a:rPr lang="en-US" dirty="0"/>
              <a:t>Non-trainable params: 0</a:t>
            </a:r>
          </a:p>
          <a:p>
            <a:pPr algn="ctr"/>
            <a:r>
              <a:rPr lang="en-US" dirty="0"/>
              <a:t>Total </a:t>
            </a:r>
            <a:r>
              <a:rPr lang="en-US" dirty="0" err="1"/>
              <a:t>mult</a:t>
            </a:r>
            <a:r>
              <a:rPr lang="en-US" dirty="0"/>
              <a:t>-adds (G): 178.14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Input size (MB): 2.44</a:t>
            </a:r>
          </a:p>
          <a:p>
            <a:pPr algn="ctr"/>
            <a:r>
              <a:rPr lang="en-US" dirty="0"/>
              <a:t>Forward/backward pass size (MB): 3100.59</a:t>
            </a:r>
          </a:p>
          <a:p>
            <a:pPr algn="ctr"/>
            <a:r>
              <a:rPr lang="en-US" dirty="0"/>
              <a:t>Params size (MB): 12.19</a:t>
            </a:r>
          </a:p>
          <a:p>
            <a:pPr algn="ctr"/>
            <a:r>
              <a:rPr lang="en-US" dirty="0"/>
              <a:t>Estimated Total Size (MB): 3115.21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AAE252-86DD-6AAD-EDD6-1AA01D7BB0BC}"/>
              </a:ext>
            </a:extLst>
          </p:cNvPr>
          <p:cNvSpPr txBox="1">
            <a:spLocks/>
          </p:cNvSpPr>
          <p:nvPr/>
        </p:nvSpPr>
        <p:spPr>
          <a:xfrm>
            <a:off x="2424642" y="1928066"/>
            <a:ext cx="2235200" cy="66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Unet3+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40F9D0-8545-AC13-6AAF-1C7D2C712FB5}"/>
              </a:ext>
            </a:extLst>
          </p:cNvPr>
          <p:cNvSpPr txBox="1">
            <a:spLocks/>
          </p:cNvSpPr>
          <p:nvPr/>
        </p:nvSpPr>
        <p:spPr>
          <a:xfrm>
            <a:off x="7532160" y="1955548"/>
            <a:ext cx="2235200" cy="66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/>
              <a:t>EluNet</a:t>
            </a:r>
            <a:endParaRPr lang="en-US" sz="3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143141-6984-69FD-A6BC-CFE80677D975}"/>
              </a:ext>
            </a:extLst>
          </p:cNvPr>
          <p:cNvSpPr txBox="1">
            <a:spLocks/>
          </p:cNvSpPr>
          <p:nvPr/>
        </p:nvSpPr>
        <p:spPr>
          <a:xfrm>
            <a:off x="5125508" y="5744945"/>
            <a:ext cx="2235200" cy="667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Model Summaries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63165BC-F48F-3EE1-B5D3-CACBB9EF1CFE}"/>
              </a:ext>
            </a:extLst>
          </p:cNvPr>
          <p:cNvSpPr/>
          <p:nvPr/>
        </p:nvSpPr>
        <p:spPr>
          <a:xfrm>
            <a:off x="3930650" y="5904178"/>
            <a:ext cx="1276350" cy="2087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440A33A-FFE7-0D77-ACAF-CDBBB5362BCA}"/>
              </a:ext>
            </a:extLst>
          </p:cNvPr>
          <p:cNvSpPr/>
          <p:nvPr/>
        </p:nvSpPr>
        <p:spPr>
          <a:xfrm rot="10800000">
            <a:off x="7156452" y="5917409"/>
            <a:ext cx="1276350" cy="2087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DEFEC6F-DAE7-12C9-0321-3B8D5787FE15}"/>
              </a:ext>
            </a:extLst>
          </p:cNvPr>
          <p:cNvSpPr txBox="1">
            <a:spLocks/>
          </p:cNvSpPr>
          <p:nvPr/>
        </p:nvSpPr>
        <p:spPr>
          <a:xfrm>
            <a:off x="6096000" y="845529"/>
            <a:ext cx="5862108" cy="109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rgbClr val="00B050"/>
                </a:solidFill>
              </a:rPr>
              <a:t>One of the reasons for higher parameters might be because of more connections in the deeper layers of the model which include same- and large-scale skip connections from the encoder to fully extract the features of the encoder.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ACADB-D962-E460-BDB0-EBEA1B8DBB8E}"/>
              </a:ext>
            </a:extLst>
          </p:cNvPr>
          <p:cNvSpPr txBox="1"/>
          <p:nvPr/>
        </p:nvSpPr>
        <p:spPr>
          <a:xfrm>
            <a:off x="8981016" y="582388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282A-85E7-4070-997C-20AE9A83C665}"/>
              </a:ext>
            </a:extLst>
          </p:cNvPr>
          <p:cNvSpPr txBox="1"/>
          <p:nvPr/>
        </p:nvSpPr>
        <p:spPr>
          <a:xfrm>
            <a:off x="2684539" y="582388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4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099-DC0F-1385-F05A-F2EC4E5D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9586-C428-7399-BB7A-7C4493DA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16A1341-554B-CD23-BEF6-E50FBD40DA43}"/>
              </a:ext>
            </a:extLst>
          </p:cNvPr>
          <p:cNvGraphicFramePr>
            <a:graphicFrameLocks noGrp="1"/>
          </p:cNvGraphicFramePr>
          <p:nvPr/>
        </p:nvGraphicFramePr>
        <p:xfrm>
          <a:off x="2099731" y="231648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11575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10397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5137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696967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84748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815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53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UNet3+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6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EluNet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56958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636948F-5292-84E3-90D7-C8626546BB02}"/>
              </a:ext>
            </a:extLst>
          </p:cNvPr>
          <p:cNvSpPr txBox="1">
            <a:spLocks/>
          </p:cNvSpPr>
          <p:nvPr/>
        </p:nvSpPr>
        <p:spPr>
          <a:xfrm>
            <a:off x="9237133" y="3429000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Dice Scores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CEE7C0-C30D-EF7A-60CA-10EE1A49F7E0}"/>
              </a:ext>
            </a:extLst>
          </p:cNvPr>
          <p:cNvSpPr txBox="1">
            <a:spLocks/>
          </p:cNvSpPr>
          <p:nvPr/>
        </p:nvSpPr>
        <p:spPr>
          <a:xfrm>
            <a:off x="3194240" y="672887"/>
            <a:ext cx="8576734" cy="1643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 err="1"/>
              <a:t>EluNet</a:t>
            </a:r>
            <a:r>
              <a:rPr lang="en-US" sz="1500" dirty="0"/>
              <a:t> is too expensive to run,</a:t>
            </a:r>
          </a:p>
          <a:p>
            <a:endParaRPr lang="en-US" sz="1500" dirty="0"/>
          </a:p>
          <a:p>
            <a:r>
              <a:rPr lang="en-US" sz="1500" dirty="0" err="1"/>
              <a:t>EluNet</a:t>
            </a:r>
            <a:r>
              <a:rPr lang="en-US" sz="1500" dirty="0"/>
              <a:t>   -&gt; Per epoch, with </a:t>
            </a:r>
            <a:r>
              <a:rPr lang="en-US" sz="1500" dirty="0" err="1"/>
              <a:t>batchsize</a:t>
            </a:r>
            <a:r>
              <a:rPr lang="en-US" sz="1500" dirty="0"/>
              <a:t> – 8, kernel – 3, and </a:t>
            </a:r>
            <a:r>
              <a:rPr lang="en-US" sz="1500" dirty="0" err="1"/>
              <a:t>channelsize</a:t>
            </a:r>
            <a:r>
              <a:rPr lang="en-US" sz="1500" dirty="0"/>
              <a:t> – 16        ------- 47GB (GPU), 3.4 hour per epoch</a:t>
            </a:r>
          </a:p>
          <a:p>
            <a:r>
              <a:rPr lang="en-US" sz="1500" dirty="0"/>
              <a:t>Unet3+  -&gt; Per epoch, with </a:t>
            </a:r>
            <a:r>
              <a:rPr lang="en-US" sz="1500" dirty="0" err="1"/>
              <a:t>batchsize</a:t>
            </a:r>
            <a:r>
              <a:rPr lang="en-US" sz="1500" dirty="0"/>
              <a:t> – 8, kernel – 3, and </a:t>
            </a:r>
            <a:r>
              <a:rPr lang="en-US" sz="1500" dirty="0" err="1"/>
              <a:t>channelsize</a:t>
            </a:r>
            <a:r>
              <a:rPr lang="en-US" sz="1500" dirty="0"/>
              <a:t> – 16        ------- 26GB (GPU), 29 mins per epoch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8555EC-9655-BE6F-1F6E-07B2AE7ACF73}"/>
              </a:ext>
            </a:extLst>
          </p:cNvPr>
          <p:cNvSpPr txBox="1">
            <a:spLocks/>
          </p:cNvSpPr>
          <p:nvPr/>
        </p:nvSpPr>
        <p:spPr>
          <a:xfrm>
            <a:off x="905933" y="2647804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50 Epochs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3A3BC4-4C20-70FF-7698-CCE4E761CAA6}"/>
              </a:ext>
            </a:extLst>
          </p:cNvPr>
          <p:cNvSpPr txBox="1">
            <a:spLocks/>
          </p:cNvSpPr>
          <p:nvPr/>
        </p:nvSpPr>
        <p:spPr>
          <a:xfrm>
            <a:off x="905933" y="3038402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10 Epochs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2824F06-E4BB-BC9C-B348-AF3E3E00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39666"/>
              </p:ext>
            </p:extLst>
          </p:nvPr>
        </p:nvGraphicFramePr>
        <p:xfrm>
          <a:off x="2031999" y="461803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11575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10397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5137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696967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84748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815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X5000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 type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 type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3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UNet3+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0.7809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0.7471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6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EluNet</a:t>
                      </a:r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0.7823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0.7470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0.7132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856958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F7EDFA7-3EDE-521B-BEFE-772E7107C756}"/>
              </a:ext>
            </a:extLst>
          </p:cNvPr>
          <p:cNvSpPr txBox="1">
            <a:spLocks/>
          </p:cNvSpPr>
          <p:nvPr/>
        </p:nvSpPr>
        <p:spPr>
          <a:xfrm>
            <a:off x="9169401" y="5730558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Dice Scores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90BD21-A935-5AC0-5081-2B5D58C62479}"/>
              </a:ext>
            </a:extLst>
          </p:cNvPr>
          <p:cNvSpPr txBox="1">
            <a:spLocks/>
          </p:cNvSpPr>
          <p:nvPr/>
        </p:nvSpPr>
        <p:spPr>
          <a:xfrm>
            <a:off x="838201" y="4949362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50 Epochs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AB9C76-3423-5BFB-F115-029D01C53429}"/>
              </a:ext>
            </a:extLst>
          </p:cNvPr>
          <p:cNvSpPr txBox="1">
            <a:spLocks/>
          </p:cNvSpPr>
          <p:nvPr/>
        </p:nvSpPr>
        <p:spPr>
          <a:xfrm>
            <a:off x="838201" y="5339960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50 Epochs</a:t>
            </a:r>
          </a:p>
        </p:txBody>
      </p:sp>
    </p:spTree>
    <p:extLst>
      <p:ext uri="{BB962C8B-B14F-4D97-AF65-F5344CB8AC3E}">
        <p14:creationId xmlns:p14="http://schemas.microsoft.com/office/powerpoint/2010/main" val="32868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8099-DC0F-1385-F05A-F2EC4E5D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9586-C428-7399-BB7A-7C4493DA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89FCD-5BDC-4EF3-8409-B78E46AB2CC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16A1341-554B-CD23-BEF6-E50FBD40D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63325"/>
              </p:ext>
            </p:extLst>
          </p:nvPr>
        </p:nvGraphicFramePr>
        <p:xfrm>
          <a:off x="2099731" y="231648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11575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10397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95137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696967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84748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38157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H2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53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UNet3+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86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EluNet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56958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636948F-5292-84E3-90D7-C8626546BB02}"/>
              </a:ext>
            </a:extLst>
          </p:cNvPr>
          <p:cNvSpPr txBox="1">
            <a:spLocks/>
          </p:cNvSpPr>
          <p:nvPr/>
        </p:nvSpPr>
        <p:spPr>
          <a:xfrm>
            <a:off x="9237133" y="3429000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Dice Scores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D8555EC-9655-BE6F-1F6E-07B2AE7ACF73}"/>
              </a:ext>
            </a:extLst>
          </p:cNvPr>
          <p:cNvSpPr txBox="1">
            <a:spLocks/>
          </p:cNvSpPr>
          <p:nvPr/>
        </p:nvSpPr>
        <p:spPr>
          <a:xfrm>
            <a:off x="905933" y="2647804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50 Epochs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3A3BC4-4C20-70FF-7698-CCE4E761CAA6}"/>
              </a:ext>
            </a:extLst>
          </p:cNvPr>
          <p:cNvSpPr txBox="1">
            <a:spLocks/>
          </p:cNvSpPr>
          <p:nvPr/>
        </p:nvSpPr>
        <p:spPr>
          <a:xfrm>
            <a:off x="905933" y="3038402"/>
            <a:ext cx="1320800" cy="44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50 Epochs</a:t>
            </a:r>
          </a:p>
        </p:txBody>
      </p:sp>
    </p:spTree>
    <p:extLst>
      <p:ext uri="{BB962C8B-B14F-4D97-AF65-F5344CB8AC3E}">
        <p14:creationId xmlns:p14="http://schemas.microsoft.com/office/powerpoint/2010/main" val="57176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297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Packager Shell Object</vt:lpstr>
      <vt:lpstr>EluNet Performance</vt:lpstr>
      <vt:lpstr>Model Architecture</vt:lpstr>
      <vt:lpstr>Model Parameters</vt:lpstr>
      <vt:lpstr>Results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EluNet Performance</dc:title>
  <dc:creator>Bishal Blue</dc:creator>
  <cp:lastModifiedBy>Bishal Blue</cp:lastModifiedBy>
  <cp:revision>4</cp:revision>
  <dcterms:created xsi:type="dcterms:W3CDTF">2023-07-28T09:01:46Z</dcterms:created>
  <dcterms:modified xsi:type="dcterms:W3CDTF">2023-08-04T07:00:00Z</dcterms:modified>
</cp:coreProperties>
</file>