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ishal - 23-05-1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Bishal - 23-05-11</a:t>
            </a:r>
          </a:p>
        </p:txBody>
      </p:sp>
      <p:sp>
        <p:nvSpPr>
          <p:cNvPr id="152" name="Image Seg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Image Segmentation</a:t>
            </a:r>
          </a:p>
        </p:txBody>
      </p:sp>
      <p:sp>
        <p:nvSpPr>
          <p:cNvPr id="153" name="with nnUNe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with nnUNet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allenges"/>
          <p:cNvSpPr txBox="1"/>
          <p:nvPr>
            <p:ph type="title"/>
          </p:nvPr>
        </p:nvSpPr>
        <p:spPr>
          <a:xfrm>
            <a:off x="1206500" y="1079500"/>
            <a:ext cx="9677400" cy="1433163"/>
          </a:xfrm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56" name="1"/>
          <p:cNvSpPr txBox="1"/>
          <p:nvPr/>
        </p:nvSpPr>
        <p:spPr>
          <a:xfrm>
            <a:off x="23365815" y="1290111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7" name="I specified nnUNet with 3 class classification but it only used first 2 Classes.  [2 Class Classification]…"/>
          <p:cNvSpPr txBox="1"/>
          <p:nvPr/>
        </p:nvSpPr>
        <p:spPr>
          <a:xfrm>
            <a:off x="1505000" y="3071317"/>
            <a:ext cx="20624801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I specified nnUNet with 3 class classification but it only used first 2 Classes.		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 Class Classification]</a:t>
            </a:r>
          </a:p>
          <a:p>
            <a:pPr lvl="1" marL="914400" indent="-304800" algn="l">
              <a:buSzPct val="123000"/>
              <a:buChar char="•"/>
            </a:pPr>
            <a:r>
              <a:t>Although this problem can be solved using Modals which nnUNet supports</a:t>
            </a:r>
          </a:p>
          <a:p>
            <a:pPr lvl="1" marL="914400" indent="-304800" algn="l">
              <a:buSzPct val="123000"/>
              <a:buChar char="•"/>
            </a:pPr>
            <a:r>
              <a:t>In this, a total of 4 input files have to be given to nnUNet - originalimage, class1 label, class2 label, class3 label</a:t>
            </a:r>
          </a:p>
        </p:txBody>
      </p:sp>
      <p:sp>
        <p:nvSpPr>
          <p:cNvPr id="158" name="The input Size for training and inferencing has to be same                               [same input size]…"/>
          <p:cNvSpPr txBox="1"/>
          <p:nvPr/>
        </p:nvSpPr>
        <p:spPr>
          <a:xfrm>
            <a:off x="1511300" y="4950917"/>
            <a:ext cx="20624800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The input Size for training and inferencing has to be same		                     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[same input size]</a:t>
            </a:r>
          </a:p>
          <a:p>
            <a:pPr lvl="1" marL="914400" indent="-304800" algn="l">
              <a:buSzPct val="123000"/>
              <a:buChar char="•"/>
            </a:pPr>
            <a:r>
              <a:t>But, i saw in one if the comments in the issues section of nnUNet that it can be solved using a hacky technique for now.</a:t>
            </a:r>
          </a:p>
          <a:p>
            <a:pPr lvl="1" marL="914400" indent="-304800" algn="l">
              <a:buSzPct val="123000"/>
              <a:buChar char="•"/>
            </a:pPr>
            <a:r>
              <a:t>i will implement the same tomorrow</a:t>
            </a:r>
          </a:p>
        </p:txBody>
      </p:sp>
      <p:sp>
        <p:nvSpPr>
          <p:cNvPr id="159" name="Number of epochs is set to constant at 1000 epochs   [constant epochs]…"/>
          <p:cNvSpPr txBox="1"/>
          <p:nvPr/>
        </p:nvSpPr>
        <p:spPr>
          <a:xfrm>
            <a:off x="1511300" y="7014667"/>
            <a:ext cx="206248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Number of epochs is set to constant at 1000 epochs			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[constant epochs]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1" marL="914400" indent="-304800" algn="l">
              <a:buSzPct val="123000"/>
              <a:buChar char="•"/>
            </a:pPr>
            <a:r>
              <a:t>It takes around 35 hours to complete training </a:t>
            </a:r>
          </a:p>
        </p:txBody>
      </p:sp>
      <p:sp>
        <p:nvSpPr>
          <p:cNvPr id="160" name="Required 5 fold cross validation to run inferencing                               [requires 5 fold CV]…"/>
          <p:cNvSpPr txBox="1"/>
          <p:nvPr/>
        </p:nvSpPr>
        <p:spPr>
          <a:xfrm>
            <a:off x="1511300" y="8538667"/>
            <a:ext cx="206248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Required 5 fold cross validation to run inferencing			                          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[requires 5 fold CV]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1" marL="914400" indent="-304800" algn="l">
              <a:buSzPct val="123000"/>
              <a:buChar char="•"/>
            </a:pPr>
            <a:r>
              <a:t>This issue was solved by using abstract classes that nnUNet offers and specifying the inferencing manually.</a:t>
            </a:r>
          </a:p>
        </p:txBody>
      </p:sp>
      <p:sp>
        <p:nvSpPr>
          <p:cNvPr id="161" name="Solved"/>
          <p:cNvSpPr txBox="1"/>
          <p:nvPr/>
        </p:nvSpPr>
        <p:spPr>
          <a:xfrm>
            <a:off x="19489572" y="11605717"/>
            <a:ext cx="10512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Solved</a:t>
            </a:r>
          </a:p>
        </p:txBody>
      </p:sp>
      <p:sp>
        <p:nvSpPr>
          <p:cNvPr id="162" name="Unsolved"/>
          <p:cNvSpPr txBox="1"/>
          <p:nvPr/>
        </p:nvSpPr>
        <p:spPr>
          <a:xfrm>
            <a:off x="20574660" y="11605717"/>
            <a:ext cx="13956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Unsolved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"/>
          <p:cNvSpPr/>
          <p:nvPr/>
        </p:nvSpPr>
        <p:spPr>
          <a:xfrm>
            <a:off x="16421100" y="2857500"/>
            <a:ext cx="6972300" cy="10261600"/>
          </a:xfrm>
          <a:prstGeom prst="rect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8724900" y="2857500"/>
            <a:ext cx="6972300" cy="10261600"/>
          </a:xfrm>
          <a:prstGeom prst="rect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Rectangle"/>
          <p:cNvSpPr/>
          <p:nvPr/>
        </p:nvSpPr>
        <p:spPr>
          <a:xfrm>
            <a:off x="1003300" y="2857500"/>
            <a:ext cx="6972300" cy="10261600"/>
          </a:xfrm>
          <a:prstGeom prst="rect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Outputs"/>
          <p:cNvSpPr txBox="1"/>
          <p:nvPr>
            <p:ph type="title"/>
          </p:nvPr>
        </p:nvSpPr>
        <p:spPr>
          <a:xfrm>
            <a:off x="1206500" y="1079500"/>
            <a:ext cx="9677400" cy="1433163"/>
          </a:xfrm>
          <a:prstGeom prst="rect">
            <a:avLst/>
          </a:prstGeom>
        </p:spPr>
        <p:txBody>
          <a:bodyPr/>
          <a:lstStyle/>
          <a:p>
            <a:pPr/>
            <a:r>
              <a:t>Outputs</a:t>
            </a:r>
          </a:p>
        </p:txBody>
      </p:sp>
      <p:sp>
        <p:nvSpPr>
          <p:cNvPr id="168" name="2"/>
          <p:cNvSpPr txBox="1"/>
          <p:nvPr/>
        </p:nvSpPr>
        <p:spPr>
          <a:xfrm>
            <a:off x="23365815" y="1290111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69" name="Original"/>
          <p:cNvSpPr txBox="1"/>
          <p:nvPr/>
        </p:nvSpPr>
        <p:spPr>
          <a:xfrm>
            <a:off x="2138527" y="3071317"/>
            <a:ext cx="11585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Original</a:t>
            </a:r>
          </a:p>
        </p:txBody>
      </p:sp>
      <p:sp>
        <p:nvSpPr>
          <p:cNvPr id="170" name="800x800 Images"/>
          <p:cNvSpPr txBox="1"/>
          <p:nvPr/>
        </p:nvSpPr>
        <p:spPr>
          <a:xfrm>
            <a:off x="5509209" y="1687017"/>
            <a:ext cx="236738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800x800 Images</a:t>
            </a:r>
          </a:p>
        </p:txBody>
      </p:sp>
      <p:pic>
        <p:nvPicPr>
          <p:cNvPr id="171" name="1_1.png" descr="1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353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1_1_label.png" descr="1_1_lab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9800" y="353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2_1.png" descr="2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2700" y="353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2_1_label.png" descr="2_1_labe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46000" y="353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3_1.png" descr="3_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24300" y="353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3_1_label.png" descr="3_1_label.png"/>
          <p:cNvPicPr>
            <a:picLocks noChangeAspect="1"/>
          </p:cNvPicPr>
          <p:nvPr/>
        </p:nvPicPr>
        <p:blipFill>
          <a:blip r:embed="rId7">
            <a:extLst/>
          </a:blip>
          <a:srcRect l="0" t="210" r="0" b="0"/>
          <a:stretch>
            <a:fillRect/>
          </a:stretch>
        </p:blipFill>
        <p:spPr>
          <a:xfrm>
            <a:off x="20169486" y="3530600"/>
            <a:ext cx="3018828" cy="301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1.png" descr="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71800" y="988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2.png" descr="2.png"/>
          <p:cNvPicPr>
            <a:picLocks noChangeAspect="1"/>
          </p:cNvPicPr>
          <p:nvPr/>
        </p:nvPicPr>
        <p:blipFill>
          <a:blip r:embed="rId9">
            <a:extLst/>
          </a:blip>
          <a:srcRect l="0" t="0" r="1260" b="0"/>
          <a:stretch>
            <a:fillRect/>
          </a:stretch>
        </p:blipFill>
        <p:spPr>
          <a:xfrm>
            <a:off x="10744200" y="9880600"/>
            <a:ext cx="29845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3.png" descr="3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440400" y="9880600"/>
            <a:ext cx="30226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Label"/>
          <p:cNvSpPr txBox="1"/>
          <p:nvPr/>
        </p:nvSpPr>
        <p:spPr>
          <a:xfrm>
            <a:off x="5831331" y="3071317"/>
            <a:ext cx="85953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Label</a:t>
            </a:r>
          </a:p>
        </p:txBody>
      </p:sp>
      <p:sp>
        <p:nvSpPr>
          <p:cNvPr id="181" name="Original"/>
          <p:cNvSpPr txBox="1"/>
          <p:nvPr/>
        </p:nvSpPr>
        <p:spPr>
          <a:xfrm>
            <a:off x="9834727" y="3071317"/>
            <a:ext cx="11585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Original</a:t>
            </a:r>
          </a:p>
        </p:txBody>
      </p:sp>
      <p:sp>
        <p:nvSpPr>
          <p:cNvPr id="182" name="Label"/>
          <p:cNvSpPr txBox="1"/>
          <p:nvPr/>
        </p:nvSpPr>
        <p:spPr>
          <a:xfrm>
            <a:off x="13527531" y="3071317"/>
            <a:ext cx="85953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Label</a:t>
            </a:r>
          </a:p>
        </p:txBody>
      </p:sp>
      <p:sp>
        <p:nvSpPr>
          <p:cNvPr id="183" name="Original"/>
          <p:cNvSpPr txBox="1"/>
          <p:nvPr/>
        </p:nvSpPr>
        <p:spPr>
          <a:xfrm>
            <a:off x="17556327" y="3071317"/>
            <a:ext cx="115854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Original</a:t>
            </a:r>
          </a:p>
        </p:txBody>
      </p:sp>
      <p:sp>
        <p:nvSpPr>
          <p:cNvPr id="184" name="Label"/>
          <p:cNvSpPr txBox="1"/>
          <p:nvPr/>
        </p:nvSpPr>
        <p:spPr>
          <a:xfrm>
            <a:off x="21249131" y="3071317"/>
            <a:ext cx="85953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Label</a:t>
            </a:r>
          </a:p>
        </p:txBody>
      </p:sp>
      <p:sp>
        <p:nvSpPr>
          <p:cNvPr id="185" name="Test1_Atype"/>
          <p:cNvSpPr txBox="1"/>
          <p:nvPr/>
        </p:nvSpPr>
        <p:spPr>
          <a:xfrm>
            <a:off x="3605936" y="2614117"/>
            <a:ext cx="1779728" cy="4613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Test1_Atype</a:t>
            </a:r>
          </a:p>
        </p:txBody>
      </p:sp>
      <p:sp>
        <p:nvSpPr>
          <p:cNvPr id="186" name="Test2_D3type"/>
          <p:cNvSpPr txBox="1"/>
          <p:nvPr/>
        </p:nvSpPr>
        <p:spPr>
          <a:xfrm>
            <a:off x="11208867" y="2614117"/>
            <a:ext cx="1966266" cy="4613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Test2_D3type</a:t>
            </a:r>
          </a:p>
        </p:txBody>
      </p:sp>
      <p:sp>
        <p:nvSpPr>
          <p:cNvPr id="187" name="Test3_H2type"/>
          <p:cNvSpPr txBox="1"/>
          <p:nvPr/>
        </p:nvSpPr>
        <p:spPr>
          <a:xfrm>
            <a:off x="18927724" y="2512517"/>
            <a:ext cx="1971752" cy="4613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Test3_H2type</a:t>
            </a:r>
          </a:p>
        </p:txBody>
      </p:sp>
      <p:pic>
        <p:nvPicPr>
          <p:cNvPr id="188" name="1_0_0.747_predict.png" descr="1_0_0.747_predict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71800" y="67564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2_0_0.683_predict.png" descr="2_0_0.683_predict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706100" y="6756400"/>
            <a:ext cx="3022600" cy="302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3_0_0.733_predict.png" descr="3_0_0.733_predict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402300" y="6756400"/>
            <a:ext cx="30226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Our Model"/>
          <p:cNvSpPr txBox="1"/>
          <p:nvPr/>
        </p:nvSpPr>
        <p:spPr>
          <a:xfrm>
            <a:off x="16774312" y="8265617"/>
            <a:ext cx="1554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Model</a:t>
            </a:r>
          </a:p>
        </p:txBody>
      </p:sp>
      <p:sp>
        <p:nvSpPr>
          <p:cNvPr id="192" name="Our Model"/>
          <p:cNvSpPr txBox="1"/>
          <p:nvPr/>
        </p:nvSpPr>
        <p:spPr>
          <a:xfrm>
            <a:off x="9040012" y="8265617"/>
            <a:ext cx="1554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Model</a:t>
            </a:r>
          </a:p>
        </p:txBody>
      </p:sp>
      <p:sp>
        <p:nvSpPr>
          <p:cNvPr id="193" name="Our Model"/>
          <p:cNvSpPr txBox="1"/>
          <p:nvPr/>
        </p:nvSpPr>
        <p:spPr>
          <a:xfrm>
            <a:off x="1204112" y="8265617"/>
            <a:ext cx="1554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Model</a:t>
            </a:r>
          </a:p>
        </p:txBody>
      </p:sp>
      <p:sp>
        <p:nvSpPr>
          <p:cNvPr id="194" name="nnUNet"/>
          <p:cNvSpPr txBox="1"/>
          <p:nvPr/>
        </p:nvSpPr>
        <p:spPr>
          <a:xfrm>
            <a:off x="1404670" y="11161217"/>
            <a:ext cx="11530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nnUNet</a:t>
            </a:r>
          </a:p>
        </p:txBody>
      </p:sp>
      <p:sp>
        <p:nvSpPr>
          <p:cNvPr id="195" name="nnUNet"/>
          <p:cNvSpPr txBox="1"/>
          <p:nvPr/>
        </p:nvSpPr>
        <p:spPr>
          <a:xfrm>
            <a:off x="9100870" y="11161217"/>
            <a:ext cx="11530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nnUNet</a:t>
            </a:r>
          </a:p>
        </p:txBody>
      </p:sp>
      <p:sp>
        <p:nvSpPr>
          <p:cNvPr id="196" name="nnUNet"/>
          <p:cNvSpPr txBox="1"/>
          <p:nvPr/>
        </p:nvSpPr>
        <p:spPr>
          <a:xfrm>
            <a:off x="16974870" y="11161217"/>
            <a:ext cx="11530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nnUNet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11023600" y="7239000"/>
            <a:ext cx="1803400" cy="1905000"/>
          </a:xfrm>
          <a:prstGeom prst="roundRect">
            <a:avLst>
              <a:gd name="adj" fmla="val 10563"/>
            </a:avLst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Rounded Rectangle"/>
          <p:cNvSpPr/>
          <p:nvPr/>
        </p:nvSpPr>
        <p:spPr>
          <a:xfrm>
            <a:off x="11023600" y="10439400"/>
            <a:ext cx="1803400" cy="1905000"/>
          </a:xfrm>
          <a:prstGeom prst="roundRect">
            <a:avLst>
              <a:gd name="adj" fmla="val 10563"/>
            </a:avLst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Although its 2 class the model should have classified purple regions but it did not."/>
          <p:cNvSpPr txBox="1"/>
          <p:nvPr/>
        </p:nvSpPr>
        <p:spPr>
          <a:xfrm>
            <a:off x="13839652" y="9248978"/>
            <a:ext cx="2463801" cy="1263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Although its 2 class the model should have classified purple regions but it did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