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2"/>
  </p:notesMasterIdLst>
  <p:sldIdLst>
    <p:sldId id="256" r:id="rId2"/>
    <p:sldId id="496" r:id="rId3"/>
    <p:sldId id="497" r:id="rId4"/>
    <p:sldId id="480" r:id="rId5"/>
    <p:sldId id="492" r:id="rId6"/>
    <p:sldId id="493" r:id="rId7"/>
    <p:sldId id="494" r:id="rId8"/>
    <p:sldId id="495" r:id="rId9"/>
    <p:sldId id="498" r:id="rId10"/>
    <p:sldId id="49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9B8"/>
    <a:srgbClr val="80C9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C9AFC-3C43-4EAD-9A1C-18B36CDF5F19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A7034-10F0-4CE4-9933-D6042DA9B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02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lnSpc>
                <a:spcPct val="12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7CAE-F73A-47BE-B201-FA87CA6D3BBE}" type="datetime1">
              <a:rPr lang="en-US" altLang="ko-KR" smtClean="0"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9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F0EE-818D-4FCF-BBDD-041B64EF425C}" type="datetime1">
              <a:rPr lang="en-US" altLang="ko-KR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1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E13C-C630-44B1-9A2D-8F6AEF270FDC}" type="datetime1">
              <a:rPr lang="en-US" altLang="ko-KR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7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A615-9FAE-4511-8B89-2FC38C385E56}" type="datetime1">
              <a:rPr lang="en-US" altLang="ko-KR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4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8ADC-DBCD-4D05-BA1E-017CD0CBFC0E}" type="datetime1">
              <a:rPr lang="en-US" altLang="ko-KR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3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294-1958-48B8-A176-2E9FC8A4545A}" type="datetime1">
              <a:rPr lang="en-US" altLang="ko-KR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0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8C94-858F-4D9C-BB68-CE0A0BD8C983}" type="datetime1">
              <a:rPr lang="en-US" altLang="ko-KR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9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4E1A-1158-4EE0-A02C-31AC3EB559E7}" type="datetime1">
              <a:rPr lang="en-US" altLang="ko-KR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1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95D7-FFF1-450D-9E8A-94BF274E155F}" type="datetime1">
              <a:rPr lang="en-US" altLang="ko-KR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1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5A-9F7E-4689-AEA7-22B6D1D0E4BF}" type="datetime1">
              <a:rPr lang="en-US" altLang="ko-KR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6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1EB-006E-473A-A8A1-0A5DC2199BFD}" type="datetime1">
              <a:rPr lang="en-US" altLang="ko-KR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0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70">
                <a:solidFill>
                  <a:schemeClr val="bg1"/>
                </a:solidFill>
              </a:defRPr>
            </a:lvl1pPr>
          </a:lstStyle>
          <a:p>
            <a:fld id="{7C22A6DE-C626-401A-9B0B-620AD9426946}" type="datetime1">
              <a:rPr lang="en-US" altLang="ko-KR" smtClean="0"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7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 spc="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7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 spc="1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33FEA1-E0F8-43CF-91D5-6A98CD36D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0A119D-EE64-45C7-8404-12BBF4CCF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955" y="350341"/>
            <a:ext cx="10686484" cy="1388254"/>
          </a:xfrm>
        </p:spPr>
        <p:txBody>
          <a:bodyPr anchor="b">
            <a:normAutofit/>
          </a:bodyPr>
          <a:lstStyle/>
          <a:p>
            <a:r>
              <a:rPr lang="en-US" altLang="ko-KR" sz="2800" dirty="0"/>
              <a:t>U-Net</a:t>
            </a:r>
            <a:r>
              <a:rPr lang="ko-KR" altLang="en-US" sz="2800" dirty="0"/>
              <a:t> 프로젝트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72F8D-6122-4971-84B2-6443C7450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711" y="1896053"/>
            <a:ext cx="8647952" cy="681942"/>
          </a:xfrm>
        </p:spPr>
        <p:txBody>
          <a:bodyPr anchor="t"/>
          <a:lstStyle/>
          <a:p>
            <a:r>
              <a:rPr lang="ko-KR" altLang="en-US" dirty="0"/>
              <a:t>배준현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9AE6A41-32AB-41F7-90EF-073C089C6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3439950"/>
            <a:ext cx="10500930" cy="3417723"/>
          </a:xfrm>
          <a:custGeom>
            <a:avLst/>
            <a:gdLst>
              <a:gd name="connsiteX0" fmla="*/ 1559664 w 10500930"/>
              <a:gd name="connsiteY0" fmla="*/ 3417723 h 3417723"/>
              <a:gd name="connsiteX1" fmla="*/ 0 w 10500930"/>
              <a:gd name="connsiteY1" fmla="*/ 3417723 h 3417723"/>
              <a:gd name="connsiteX2" fmla="*/ 0 w 10500930"/>
              <a:gd name="connsiteY2" fmla="*/ 2944791 h 3417723"/>
              <a:gd name="connsiteX3" fmla="*/ 193582 w 10500930"/>
              <a:gd name="connsiteY3" fmla="*/ 3053540 h 3417723"/>
              <a:gd name="connsiteX4" fmla="*/ 1423717 w 10500930"/>
              <a:gd name="connsiteY4" fmla="*/ 3410968 h 3417723"/>
              <a:gd name="connsiteX5" fmla="*/ 10500930 w 10500930"/>
              <a:gd name="connsiteY5" fmla="*/ 3417723 h 3417723"/>
              <a:gd name="connsiteX6" fmla="*/ 1994489 w 10500930"/>
              <a:gd name="connsiteY6" fmla="*/ 3417723 h 3417723"/>
              <a:gd name="connsiteX7" fmla="*/ 2130396 w 10500930"/>
              <a:gd name="connsiteY7" fmla="*/ 3410970 h 3417723"/>
              <a:gd name="connsiteX8" fmla="*/ 5243003 w 10500930"/>
              <a:gd name="connsiteY8" fmla="*/ 328636 h 3417723"/>
              <a:gd name="connsiteX9" fmla="*/ 5258816 w 10500930"/>
              <a:gd name="connsiteY9" fmla="*/ 0 h 3417723"/>
              <a:gd name="connsiteX10" fmla="*/ 10500930 w 10500930"/>
              <a:gd name="connsiteY10" fmla="*/ 0 h 3417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00930" h="3417723">
                <a:moveTo>
                  <a:pt x="1559664" y="3417723"/>
                </a:moveTo>
                <a:lnTo>
                  <a:pt x="0" y="3417723"/>
                </a:lnTo>
                <a:lnTo>
                  <a:pt x="0" y="2944791"/>
                </a:lnTo>
                <a:lnTo>
                  <a:pt x="193582" y="3053540"/>
                </a:lnTo>
                <a:cubicBezTo>
                  <a:pt x="569241" y="3242876"/>
                  <a:pt x="984418" y="3367068"/>
                  <a:pt x="1423717" y="3410968"/>
                </a:cubicBezTo>
                <a:close/>
                <a:moveTo>
                  <a:pt x="10500930" y="3417723"/>
                </a:moveTo>
                <a:lnTo>
                  <a:pt x="1994489" y="3417723"/>
                </a:lnTo>
                <a:lnTo>
                  <a:pt x="2130396" y="3410970"/>
                </a:lnTo>
                <a:cubicBezTo>
                  <a:pt x="3777767" y="3246345"/>
                  <a:pt x="5085919" y="1952612"/>
                  <a:pt x="5243003" y="328636"/>
                </a:cubicBezTo>
                <a:lnTo>
                  <a:pt x="5258816" y="0"/>
                </a:lnTo>
                <a:lnTo>
                  <a:pt x="1050093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A3F5937F-9524-421C-ACE9-BB237B773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00" y="3405873"/>
            <a:ext cx="3417721" cy="34858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C65D78F-1248-459A-A8FE-DED2F4A25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927617" y="3439950"/>
            <a:ext cx="3264378" cy="3417721"/>
          </a:xfrm>
          <a:custGeom>
            <a:avLst/>
            <a:gdLst>
              <a:gd name="connsiteX0" fmla="*/ 3264378 w 3264378"/>
              <a:gd name="connsiteY0" fmla="*/ 3417721 h 3417721"/>
              <a:gd name="connsiteX1" fmla="*/ 0 w 3264378"/>
              <a:gd name="connsiteY1" fmla="*/ 3417721 h 3417721"/>
              <a:gd name="connsiteX2" fmla="*/ 0 w 3264378"/>
              <a:gd name="connsiteY2" fmla="*/ 0 h 3417721"/>
              <a:gd name="connsiteX3" fmla="*/ 11 w 3264378"/>
              <a:gd name="connsiteY3" fmla="*/ 0 h 3417721"/>
              <a:gd name="connsiteX4" fmla="*/ 15824 w 3264378"/>
              <a:gd name="connsiteY4" fmla="*/ 328633 h 3417721"/>
              <a:gd name="connsiteX5" fmla="*/ 3128431 w 3264378"/>
              <a:gd name="connsiteY5" fmla="*/ 3410966 h 341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4378" h="3417721">
                <a:moveTo>
                  <a:pt x="3264378" y="3417721"/>
                </a:moveTo>
                <a:lnTo>
                  <a:pt x="0" y="3417721"/>
                </a:lnTo>
                <a:lnTo>
                  <a:pt x="0" y="0"/>
                </a:lnTo>
                <a:lnTo>
                  <a:pt x="11" y="0"/>
                </a:lnTo>
                <a:lnTo>
                  <a:pt x="15824" y="328633"/>
                </a:lnTo>
                <a:cubicBezTo>
                  <a:pt x="172908" y="1952608"/>
                  <a:pt x="1481060" y="3246341"/>
                  <a:pt x="3128431" y="341096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5ECC5-ECF3-4C7A-B742-28912D255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65" r="1" b="24793"/>
          <a:stretch/>
        </p:blipFill>
        <p:spPr>
          <a:xfrm>
            <a:off x="5235128" y="3428672"/>
            <a:ext cx="6963551" cy="3429000"/>
          </a:xfrm>
          <a:custGeom>
            <a:avLst/>
            <a:gdLst/>
            <a:ahLst/>
            <a:cxnLst/>
            <a:rect l="l" t="t" r="r" b="b"/>
            <a:pathLst>
              <a:path w="6963551" h="3417723">
                <a:moveTo>
                  <a:pt x="3484731" y="0"/>
                </a:moveTo>
                <a:lnTo>
                  <a:pt x="3484731" y="294"/>
                </a:lnTo>
                <a:lnTo>
                  <a:pt x="3835115" y="17647"/>
                </a:lnTo>
                <a:cubicBezTo>
                  <a:pt x="5592311" y="192669"/>
                  <a:pt x="6963551" y="1648141"/>
                  <a:pt x="6963551" y="3417723"/>
                </a:cubicBezTo>
                <a:lnTo>
                  <a:pt x="3478820" y="3417723"/>
                </a:lnTo>
                <a:lnTo>
                  <a:pt x="3478820" y="3417721"/>
                </a:lnTo>
                <a:lnTo>
                  <a:pt x="0" y="3417721"/>
                </a:lnTo>
                <a:cubicBezTo>
                  <a:pt x="0" y="1648139"/>
                  <a:pt x="1371240" y="192667"/>
                  <a:pt x="3128436" y="17645"/>
                </a:cubicBezTo>
                <a:lnTo>
                  <a:pt x="3478820" y="292"/>
                </a:lnTo>
                <a:lnTo>
                  <a:pt x="3478820" y="2"/>
                </a:lnTo>
                <a:lnTo>
                  <a:pt x="3481755" y="147"/>
                </a:lnTo>
                <a:close/>
              </a:path>
            </a:pathLst>
          </a:cu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6FEA2B-154E-4D8A-827C-7D0144E9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7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E1F0E-538B-48F8-8B7E-8EBE75E8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5606"/>
          </a:xfrm>
        </p:spPr>
        <p:txBody>
          <a:bodyPr/>
          <a:lstStyle/>
          <a:p>
            <a:r>
              <a:rPr lang="ko-KR" altLang="en-US" dirty="0"/>
              <a:t>파일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EF13F3-4F0D-4074-819D-6A244774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10</a:t>
            </a:fld>
            <a:endParaRPr 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52253C-916D-402B-BECA-DABE303A87F3}"/>
              </a:ext>
            </a:extLst>
          </p:cNvPr>
          <p:cNvSpPr txBox="1">
            <a:spLocks/>
          </p:cNvSpPr>
          <p:nvPr/>
        </p:nvSpPr>
        <p:spPr>
          <a:xfrm>
            <a:off x="4097867" y="1651000"/>
            <a:ext cx="6566934" cy="4919133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solidFill>
                  <a:srgbClr val="222222"/>
                </a:solidFill>
              </a:rPr>
              <a:t>Conv_modules</a:t>
            </a:r>
            <a:r>
              <a:rPr lang="en-US" altLang="ko-KR" dirty="0">
                <a:solidFill>
                  <a:srgbClr val="222222"/>
                </a:solidFill>
              </a:rPr>
              <a:t> : </a:t>
            </a:r>
            <a:r>
              <a:rPr lang="en-US" altLang="ko-KR" dirty="0" err="1">
                <a:solidFill>
                  <a:srgbClr val="222222"/>
                </a:solidFill>
              </a:rPr>
              <a:t>blurpooling</a:t>
            </a:r>
            <a:r>
              <a:rPr lang="en-US" altLang="ko-KR" dirty="0">
                <a:solidFill>
                  <a:srgbClr val="222222"/>
                </a:solidFill>
              </a:rPr>
              <a:t> subpixel </a:t>
            </a:r>
            <a:r>
              <a:rPr lang="ko-KR" altLang="en-US" dirty="0">
                <a:solidFill>
                  <a:srgbClr val="222222"/>
                </a:solidFill>
              </a:rPr>
              <a:t>등 네트워크 블록 클래스 모아둔 파일</a:t>
            </a:r>
            <a:endParaRPr lang="en-US" altLang="ko-KR" dirty="0">
              <a:solidFill>
                <a:srgbClr val="222222"/>
              </a:solidFill>
            </a:endParaRPr>
          </a:p>
          <a:p>
            <a:r>
              <a:rPr lang="en-US" altLang="ko-KR" dirty="0">
                <a:solidFill>
                  <a:srgbClr val="222222"/>
                </a:solidFill>
              </a:rPr>
              <a:t>Dataset : dataset </a:t>
            </a:r>
            <a:r>
              <a:rPr lang="ko-KR" altLang="en-US" dirty="0">
                <a:solidFill>
                  <a:srgbClr val="222222"/>
                </a:solidFill>
              </a:rPr>
              <a:t>클래스 모아둔 파일</a:t>
            </a:r>
            <a:endParaRPr lang="en-US" altLang="ko-KR" dirty="0">
              <a:solidFill>
                <a:srgbClr val="222222"/>
              </a:solidFill>
            </a:endParaRPr>
          </a:p>
          <a:p>
            <a:r>
              <a:rPr lang="en-US" altLang="ko-KR" dirty="0" err="1">
                <a:solidFill>
                  <a:srgbClr val="222222"/>
                </a:solidFill>
              </a:rPr>
              <a:t>Edge_label</a:t>
            </a:r>
            <a:r>
              <a:rPr lang="en-US" altLang="ko-KR" dirty="0">
                <a:solidFill>
                  <a:srgbClr val="222222"/>
                </a:solidFill>
              </a:rPr>
              <a:t> </a:t>
            </a:r>
            <a:r>
              <a:rPr lang="ko-KR" altLang="en-US" dirty="0">
                <a:solidFill>
                  <a:srgbClr val="222222"/>
                </a:solidFill>
              </a:rPr>
              <a:t>에지를 새로운 레이블로 만드는 </a:t>
            </a:r>
            <a:r>
              <a:rPr lang="en-US" altLang="ko-KR" dirty="0" err="1">
                <a:solidFill>
                  <a:srgbClr val="222222"/>
                </a:solidFill>
              </a:rPr>
              <a:t>opencv</a:t>
            </a:r>
            <a:r>
              <a:rPr lang="en-US" altLang="ko-KR" dirty="0">
                <a:solidFill>
                  <a:srgbClr val="222222"/>
                </a:solidFill>
              </a:rPr>
              <a:t> </a:t>
            </a:r>
            <a:r>
              <a:rPr lang="ko-KR" altLang="en-US" dirty="0">
                <a:solidFill>
                  <a:srgbClr val="222222"/>
                </a:solidFill>
              </a:rPr>
              <a:t>파일</a:t>
            </a:r>
            <a:endParaRPr lang="en-US" altLang="ko-KR" dirty="0">
              <a:solidFill>
                <a:srgbClr val="222222"/>
              </a:solidFill>
            </a:endParaRPr>
          </a:p>
          <a:p>
            <a:r>
              <a:rPr lang="en-US" altLang="ko-KR" dirty="0" err="1">
                <a:solidFill>
                  <a:srgbClr val="222222"/>
                </a:solidFill>
              </a:rPr>
              <a:t>Get_accuracy</a:t>
            </a:r>
            <a:r>
              <a:rPr lang="en-US" altLang="ko-KR" dirty="0">
                <a:solidFill>
                  <a:srgbClr val="222222"/>
                </a:solidFill>
              </a:rPr>
              <a:t> : </a:t>
            </a:r>
            <a:r>
              <a:rPr lang="ko-KR" altLang="en-US" dirty="0">
                <a:solidFill>
                  <a:srgbClr val="222222"/>
                </a:solidFill>
              </a:rPr>
              <a:t>결과 파일에서 정확도 계산하는 파일</a:t>
            </a:r>
            <a:endParaRPr lang="en-US" altLang="ko-KR" dirty="0">
              <a:solidFill>
                <a:srgbClr val="222222"/>
              </a:solidFill>
            </a:endParaRPr>
          </a:p>
          <a:p>
            <a:r>
              <a:rPr lang="en-US" altLang="ko-KR" dirty="0">
                <a:solidFill>
                  <a:srgbClr val="222222"/>
                </a:solidFill>
              </a:rPr>
              <a:t>Model :</a:t>
            </a:r>
            <a:r>
              <a:rPr lang="ko-KR" altLang="en-US" dirty="0">
                <a:solidFill>
                  <a:srgbClr val="222222"/>
                </a:solidFill>
              </a:rPr>
              <a:t>모델파일</a:t>
            </a:r>
            <a:endParaRPr lang="en-US" altLang="ko-KR" dirty="0">
              <a:solidFill>
                <a:srgbClr val="222222"/>
              </a:solidFill>
            </a:endParaRPr>
          </a:p>
          <a:p>
            <a:r>
              <a:rPr lang="en-US" altLang="ko-KR" dirty="0" err="1">
                <a:solidFill>
                  <a:srgbClr val="222222"/>
                </a:solidFill>
              </a:rPr>
              <a:t>Utils</a:t>
            </a:r>
            <a:r>
              <a:rPr lang="en-US" altLang="ko-KR" dirty="0">
                <a:solidFill>
                  <a:srgbClr val="222222"/>
                </a:solidFill>
              </a:rPr>
              <a:t> : </a:t>
            </a:r>
            <a:r>
              <a:rPr lang="ko-KR" altLang="en-US" dirty="0">
                <a:solidFill>
                  <a:srgbClr val="222222"/>
                </a:solidFill>
              </a:rPr>
              <a:t>정확도 </a:t>
            </a:r>
            <a:r>
              <a:rPr lang="en-US" altLang="ko-KR" dirty="0">
                <a:solidFill>
                  <a:srgbClr val="222222"/>
                </a:solidFill>
              </a:rPr>
              <a:t>cm</a:t>
            </a:r>
            <a:r>
              <a:rPr lang="ko-KR" altLang="en-US" dirty="0">
                <a:solidFill>
                  <a:srgbClr val="222222"/>
                </a:solidFill>
              </a:rPr>
              <a:t>등등 관련 함수 파일</a:t>
            </a:r>
            <a:endParaRPr lang="en-US" altLang="ko-KR" dirty="0">
              <a:solidFill>
                <a:srgbClr val="222222"/>
              </a:solidFill>
            </a:endParaRPr>
          </a:p>
          <a:p>
            <a:endParaRPr lang="en-US" altLang="ko-KR" dirty="0">
              <a:solidFill>
                <a:srgbClr val="22222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BFDEDC-B9F7-469F-AF24-742320953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5" y="1688772"/>
            <a:ext cx="2540002" cy="32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3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E1F0E-538B-48F8-8B7E-8EBE75E8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5606"/>
          </a:xfrm>
        </p:spPr>
        <p:txBody>
          <a:bodyPr/>
          <a:lstStyle/>
          <a:p>
            <a:r>
              <a:rPr lang="ko-KR" altLang="en-US" dirty="0"/>
              <a:t>내 코드의 디자인 패턴 </a:t>
            </a:r>
            <a:r>
              <a:rPr lang="en-US" altLang="ko-KR" dirty="0"/>
              <a:t>-</a:t>
            </a:r>
            <a:r>
              <a:rPr lang="ko-KR" altLang="en-US" dirty="0"/>
              <a:t> 좋은지는 잘 모르겠음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EF13F3-4F0D-4074-819D-6A244774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</a:t>
            </a:fld>
            <a:endParaRPr 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52253C-916D-402B-BECA-DABE303A87F3}"/>
              </a:ext>
            </a:extLst>
          </p:cNvPr>
          <p:cNvSpPr txBox="1">
            <a:spLocks/>
          </p:cNvSpPr>
          <p:nvPr/>
        </p:nvSpPr>
        <p:spPr>
          <a:xfrm>
            <a:off x="1077362" y="1473200"/>
            <a:ext cx="10987637" cy="512233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222222"/>
                </a:solidFill>
              </a:rPr>
              <a:t>Config</a:t>
            </a:r>
            <a:r>
              <a:rPr lang="ko-KR" altLang="en-US" dirty="0">
                <a:solidFill>
                  <a:srgbClr val="222222"/>
                </a:solidFill>
              </a:rPr>
              <a:t> </a:t>
            </a:r>
            <a:r>
              <a:rPr lang="en-US" altLang="ko-KR" dirty="0">
                <a:solidFill>
                  <a:srgbClr val="222222"/>
                </a:solidFill>
              </a:rPr>
              <a:t>-&gt;</a:t>
            </a:r>
            <a:r>
              <a:rPr lang="ko-KR" altLang="en-US" dirty="0">
                <a:solidFill>
                  <a:srgbClr val="222222"/>
                </a:solidFill>
              </a:rPr>
              <a:t> 커맨드라인에 작성 </a:t>
            </a:r>
            <a:r>
              <a:rPr lang="en-US" altLang="ko-KR" dirty="0">
                <a:solidFill>
                  <a:srgbClr val="222222"/>
                </a:solidFill>
              </a:rPr>
              <a:t>: global</a:t>
            </a:r>
            <a:r>
              <a:rPr lang="ko-KR" altLang="en-US" dirty="0">
                <a:solidFill>
                  <a:srgbClr val="222222"/>
                </a:solidFill>
              </a:rPr>
              <a:t>한 설정</a:t>
            </a:r>
            <a:endParaRPr lang="en-US" altLang="ko-KR" dirty="0">
              <a:solidFill>
                <a:srgbClr val="222222"/>
              </a:solidFill>
            </a:endParaRPr>
          </a:p>
          <a:p>
            <a:pPr lvl="1"/>
            <a:r>
              <a:rPr lang="en-US" altLang="ko-KR" dirty="0">
                <a:solidFill>
                  <a:srgbClr val="222222"/>
                </a:solidFill>
              </a:rPr>
              <a:t>-&gt; </a:t>
            </a:r>
            <a:r>
              <a:rPr lang="ko-KR" altLang="en-US" dirty="0">
                <a:solidFill>
                  <a:srgbClr val="222222"/>
                </a:solidFill>
              </a:rPr>
              <a:t>코드에서는 </a:t>
            </a:r>
            <a:r>
              <a:rPr lang="en-US" altLang="ko-KR" dirty="0">
                <a:solidFill>
                  <a:srgbClr val="222222"/>
                </a:solidFill>
              </a:rPr>
              <a:t>if</a:t>
            </a:r>
            <a:r>
              <a:rPr lang="ko-KR" altLang="en-US" dirty="0">
                <a:solidFill>
                  <a:srgbClr val="222222"/>
                </a:solidFill>
              </a:rPr>
              <a:t>문으로 </a:t>
            </a:r>
            <a:r>
              <a:rPr lang="en-US" altLang="ko-KR" dirty="0">
                <a:solidFill>
                  <a:srgbClr val="222222"/>
                </a:solidFill>
              </a:rPr>
              <a:t>config</a:t>
            </a:r>
            <a:r>
              <a:rPr lang="ko-KR" altLang="en-US" dirty="0">
                <a:solidFill>
                  <a:srgbClr val="222222"/>
                </a:solidFill>
              </a:rPr>
              <a:t>에 따른 </a:t>
            </a:r>
            <a:r>
              <a:rPr lang="en-US" altLang="ko-KR" dirty="0">
                <a:solidFill>
                  <a:srgbClr val="222222"/>
                </a:solidFill>
              </a:rPr>
              <a:t>code </a:t>
            </a:r>
            <a:r>
              <a:rPr lang="ko-KR" altLang="en-US" dirty="0">
                <a:solidFill>
                  <a:srgbClr val="222222"/>
                </a:solidFill>
              </a:rPr>
              <a:t>활성화 되도록 작성함</a:t>
            </a:r>
            <a:endParaRPr lang="en-US" altLang="ko-KR" dirty="0">
              <a:solidFill>
                <a:srgbClr val="222222"/>
              </a:solidFill>
            </a:endParaRPr>
          </a:p>
          <a:p>
            <a:pPr lvl="1"/>
            <a:endParaRPr lang="en-US" altLang="ko-KR" dirty="0">
              <a:solidFill>
                <a:srgbClr val="222222"/>
              </a:solidFill>
            </a:endParaRPr>
          </a:p>
          <a:p>
            <a:pPr lvl="1"/>
            <a:endParaRPr lang="en-US" altLang="ko-KR" dirty="0">
              <a:solidFill>
                <a:srgbClr val="222222"/>
              </a:solidFill>
            </a:endParaRPr>
          </a:p>
          <a:p>
            <a:pPr lvl="1"/>
            <a:endParaRPr lang="en-US" altLang="ko-KR" dirty="0">
              <a:solidFill>
                <a:srgbClr val="222222"/>
              </a:solidFill>
            </a:endParaRPr>
          </a:p>
          <a:p>
            <a:pPr lvl="1"/>
            <a:endParaRPr lang="en-US" altLang="ko-KR" dirty="0">
              <a:solidFill>
                <a:srgbClr val="222222"/>
              </a:solidFill>
            </a:endParaRPr>
          </a:p>
          <a:p>
            <a:pPr lvl="1"/>
            <a:endParaRPr lang="en-US" altLang="ko-KR" dirty="0">
              <a:solidFill>
                <a:srgbClr val="222222"/>
              </a:solidFill>
            </a:endParaRPr>
          </a:p>
          <a:p>
            <a:pPr lvl="1"/>
            <a:endParaRPr lang="en-US" altLang="ko-KR" dirty="0">
              <a:solidFill>
                <a:srgbClr val="222222"/>
              </a:solidFill>
            </a:endParaRPr>
          </a:p>
          <a:p>
            <a:pPr lvl="1"/>
            <a:endParaRPr lang="en-US" altLang="ko-KR" dirty="0">
              <a:solidFill>
                <a:srgbClr val="222222"/>
              </a:solidFill>
            </a:endParaRPr>
          </a:p>
          <a:p>
            <a:pPr lvl="1"/>
            <a:endParaRPr lang="en-US" altLang="ko-KR" dirty="0">
              <a:solidFill>
                <a:srgbClr val="222222"/>
              </a:solidFill>
            </a:endParaRPr>
          </a:p>
          <a:p>
            <a:pPr lvl="1"/>
            <a:endParaRPr lang="en-US" altLang="ko-KR" dirty="0">
              <a:solidFill>
                <a:srgbClr val="222222"/>
              </a:solidFill>
            </a:endParaRPr>
          </a:p>
          <a:p>
            <a:endParaRPr lang="en-US" altLang="ko-KR" dirty="0">
              <a:solidFill>
                <a:srgbClr val="22222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18082D-537F-40A6-8D96-68B46466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296" y="2628867"/>
            <a:ext cx="4467849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6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E1F0E-538B-48F8-8B7E-8EBE75E8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5606"/>
          </a:xfrm>
        </p:spPr>
        <p:txBody>
          <a:bodyPr/>
          <a:lstStyle/>
          <a:p>
            <a:r>
              <a:rPr lang="ko-KR" altLang="en-US" dirty="0"/>
              <a:t>내 코드의 디자인 패턴 </a:t>
            </a:r>
            <a:r>
              <a:rPr lang="en-US" altLang="ko-KR" dirty="0"/>
              <a:t>-</a:t>
            </a:r>
            <a:r>
              <a:rPr lang="ko-KR" altLang="en-US" dirty="0"/>
              <a:t> 좋은지는 잘 모르겠음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EF13F3-4F0D-4074-819D-6A244774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3</a:t>
            </a:fld>
            <a:endParaRPr 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52253C-916D-402B-BECA-DABE303A87F3}"/>
              </a:ext>
            </a:extLst>
          </p:cNvPr>
          <p:cNvSpPr txBox="1">
            <a:spLocks/>
          </p:cNvSpPr>
          <p:nvPr/>
        </p:nvSpPr>
        <p:spPr>
          <a:xfrm>
            <a:off x="1077362" y="1473200"/>
            <a:ext cx="10987637" cy="512233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222222"/>
                </a:solidFill>
              </a:rPr>
              <a:t>Config</a:t>
            </a:r>
            <a:r>
              <a:rPr lang="ko-KR" altLang="en-US" dirty="0">
                <a:solidFill>
                  <a:srgbClr val="222222"/>
                </a:solidFill>
              </a:rPr>
              <a:t> </a:t>
            </a:r>
            <a:r>
              <a:rPr lang="en-US" altLang="ko-KR" dirty="0">
                <a:solidFill>
                  <a:srgbClr val="222222"/>
                </a:solidFill>
              </a:rPr>
              <a:t>-&gt;</a:t>
            </a:r>
            <a:r>
              <a:rPr lang="ko-KR" altLang="en-US" dirty="0">
                <a:solidFill>
                  <a:srgbClr val="222222"/>
                </a:solidFill>
              </a:rPr>
              <a:t> 커맨드라인에 작성</a:t>
            </a:r>
            <a:endParaRPr lang="en-US" altLang="ko-KR" dirty="0">
              <a:solidFill>
                <a:srgbClr val="222222"/>
              </a:solidFill>
            </a:endParaRPr>
          </a:p>
          <a:p>
            <a:pPr lvl="1"/>
            <a:r>
              <a:rPr lang="en-US" altLang="ko-KR" dirty="0">
                <a:solidFill>
                  <a:srgbClr val="222222"/>
                </a:solidFill>
              </a:rPr>
              <a:t>-&gt; </a:t>
            </a:r>
            <a:r>
              <a:rPr lang="en-US" altLang="ko-KR" dirty="0" err="1">
                <a:solidFill>
                  <a:srgbClr val="222222"/>
                </a:solidFill>
              </a:rPr>
              <a:t>inChanenel</a:t>
            </a:r>
            <a:r>
              <a:rPr lang="en-US" altLang="ko-KR" dirty="0">
                <a:solidFill>
                  <a:srgbClr val="222222"/>
                </a:solidFill>
              </a:rPr>
              <a:t>, </a:t>
            </a:r>
            <a:r>
              <a:rPr lang="en-US" altLang="ko-KR" dirty="0" err="1">
                <a:solidFill>
                  <a:srgbClr val="222222"/>
                </a:solidFill>
              </a:rPr>
              <a:t>outChannel</a:t>
            </a:r>
            <a:r>
              <a:rPr lang="en-US" altLang="ko-KR" dirty="0">
                <a:solidFill>
                  <a:srgbClr val="222222"/>
                </a:solidFill>
              </a:rPr>
              <a:t> -&gt; global</a:t>
            </a:r>
            <a:r>
              <a:rPr lang="ko-KR" altLang="en-US" dirty="0">
                <a:solidFill>
                  <a:srgbClr val="222222"/>
                </a:solidFill>
              </a:rPr>
              <a:t>한 설정 아님</a:t>
            </a:r>
            <a:r>
              <a:rPr lang="en-US" altLang="ko-KR" dirty="0">
                <a:solidFill>
                  <a:srgbClr val="222222"/>
                </a:solidFill>
              </a:rPr>
              <a:t>! -&gt; </a:t>
            </a:r>
            <a:r>
              <a:rPr lang="ko-KR" altLang="en-US" dirty="0">
                <a:solidFill>
                  <a:srgbClr val="222222"/>
                </a:solidFill>
              </a:rPr>
              <a:t>파라미터로</a:t>
            </a:r>
            <a:endParaRPr lang="en-US" altLang="ko-KR" dirty="0">
              <a:solidFill>
                <a:srgbClr val="222222"/>
              </a:solidFill>
            </a:endParaRPr>
          </a:p>
          <a:p>
            <a:pPr lvl="1"/>
            <a:r>
              <a:rPr lang="en-US" altLang="ko-KR" dirty="0">
                <a:solidFill>
                  <a:srgbClr val="222222"/>
                </a:solidFill>
              </a:rPr>
              <a:t>-&gt; kernel size -&gt; </a:t>
            </a:r>
            <a:r>
              <a:rPr lang="ko-KR" altLang="en-US" dirty="0">
                <a:solidFill>
                  <a:srgbClr val="222222"/>
                </a:solidFill>
              </a:rPr>
              <a:t>나는 전체 </a:t>
            </a:r>
            <a:r>
              <a:rPr lang="en-US" altLang="ko-KR" dirty="0">
                <a:solidFill>
                  <a:srgbClr val="222222"/>
                </a:solidFill>
              </a:rPr>
              <a:t>network </a:t>
            </a:r>
            <a:r>
              <a:rPr lang="ko-KR" altLang="en-US" dirty="0">
                <a:solidFill>
                  <a:srgbClr val="222222"/>
                </a:solidFill>
              </a:rPr>
              <a:t>에서 </a:t>
            </a:r>
            <a:r>
              <a:rPr lang="en-US" altLang="ko-KR" dirty="0" err="1">
                <a:solidFill>
                  <a:srgbClr val="222222"/>
                </a:solidFill>
              </a:rPr>
              <a:t>kernel_size</a:t>
            </a:r>
            <a:r>
              <a:rPr lang="ko-KR" altLang="en-US" dirty="0">
                <a:solidFill>
                  <a:srgbClr val="222222"/>
                </a:solidFill>
              </a:rPr>
              <a:t>를 한번에 조정 중 </a:t>
            </a:r>
            <a:r>
              <a:rPr lang="en-US" altLang="ko-KR" dirty="0">
                <a:solidFill>
                  <a:srgbClr val="222222"/>
                </a:solidFill>
              </a:rPr>
              <a:t>-&gt; config</a:t>
            </a:r>
            <a:r>
              <a:rPr lang="ko-KR" altLang="en-US" dirty="0">
                <a:solidFill>
                  <a:srgbClr val="222222"/>
                </a:solidFill>
              </a:rPr>
              <a:t>로</a:t>
            </a:r>
            <a:endParaRPr lang="en-US" altLang="ko-KR" dirty="0">
              <a:solidFill>
                <a:srgbClr val="222222"/>
              </a:solidFill>
            </a:endParaRPr>
          </a:p>
          <a:p>
            <a:pPr lvl="1"/>
            <a:endParaRPr lang="en-US" altLang="ko-KR" dirty="0">
              <a:solidFill>
                <a:srgbClr val="222222"/>
              </a:solidFill>
            </a:endParaRPr>
          </a:p>
          <a:p>
            <a:pPr lvl="1"/>
            <a:endParaRPr lang="en-US" altLang="ko-KR" dirty="0">
              <a:solidFill>
                <a:srgbClr val="222222"/>
              </a:solidFill>
            </a:endParaRPr>
          </a:p>
          <a:p>
            <a:pPr lvl="1"/>
            <a:endParaRPr lang="en-US" altLang="ko-KR" dirty="0">
              <a:solidFill>
                <a:srgbClr val="222222"/>
              </a:solidFill>
            </a:endParaRPr>
          </a:p>
          <a:p>
            <a:pPr lvl="1"/>
            <a:endParaRPr lang="en-US" altLang="ko-KR" dirty="0">
              <a:solidFill>
                <a:srgbClr val="222222"/>
              </a:solidFill>
            </a:endParaRPr>
          </a:p>
          <a:p>
            <a:endParaRPr lang="en-US" altLang="ko-KR" dirty="0">
              <a:solidFill>
                <a:srgbClr val="22222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B7821A-5E13-4B8E-B1C0-D71C0DD60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19" y="3024715"/>
            <a:ext cx="9958731" cy="123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8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E1F0E-538B-48F8-8B7E-8EBE75E8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5606"/>
          </a:xfrm>
        </p:spPr>
        <p:txBody>
          <a:bodyPr/>
          <a:lstStyle/>
          <a:p>
            <a:r>
              <a:rPr lang="ko-KR" altLang="en-US" dirty="0"/>
              <a:t>실행 방법 </a:t>
            </a:r>
            <a:r>
              <a:rPr lang="en-US" altLang="ko-KR" dirty="0"/>
              <a:t>- command line parameters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EF13F3-4F0D-4074-819D-6A244774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4</a:t>
            </a:fld>
            <a:endParaRPr 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52253C-916D-402B-BECA-DABE303A87F3}"/>
              </a:ext>
            </a:extLst>
          </p:cNvPr>
          <p:cNvSpPr txBox="1">
            <a:spLocks/>
          </p:cNvSpPr>
          <p:nvPr/>
        </p:nvSpPr>
        <p:spPr>
          <a:xfrm>
            <a:off x="6273800" y="1492164"/>
            <a:ext cx="5791199" cy="5103370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solidFill>
                  <a:srgbClr val="222222"/>
                </a:solidFill>
              </a:rPr>
              <a:t>Kernel_size</a:t>
            </a:r>
            <a:r>
              <a:rPr lang="en-US" altLang="ko-KR" dirty="0">
                <a:solidFill>
                  <a:srgbClr val="222222"/>
                </a:solidFill>
              </a:rPr>
              <a:t> : convolution </a:t>
            </a:r>
            <a:r>
              <a:rPr lang="ko-KR" altLang="en-US" dirty="0">
                <a:solidFill>
                  <a:srgbClr val="222222"/>
                </a:solidFill>
              </a:rPr>
              <a:t>커널 사이즈</a:t>
            </a:r>
            <a:endParaRPr lang="en-US" altLang="ko-KR" dirty="0">
              <a:solidFill>
                <a:srgbClr val="222222"/>
              </a:solidFill>
            </a:endParaRPr>
          </a:p>
          <a:p>
            <a:r>
              <a:rPr lang="en-US" altLang="ko-KR" dirty="0">
                <a:solidFill>
                  <a:srgbClr val="222222"/>
                </a:solidFill>
              </a:rPr>
              <a:t>Epoch : </a:t>
            </a:r>
            <a:r>
              <a:rPr lang="ko-KR" altLang="en-US" dirty="0">
                <a:solidFill>
                  <a:srgbClr val="222222"/>
                </a:solidFill>
              </a:rPr>
              <a:t>최대 </a:t>
            </a:r>
            <a:r>
              <a:rPr lang="ko-KR" altLang="en-US" dirty="0" err="1">
                <a:solidFill>
                  <a:srgbClr val="222222"/>
                </a:solidFill>
              </a:rPr>
              <a:t>에폭</a:t>
            </a:r>
            <a:r>
              <a:rPr lang="ko-KR" altLang="en-US" dirty="0">
                <a:solidFill>
                  <a:srgbClr val="222222"/>
                </a:solidFill>
              </a:rPr>
              <a:t> 수</a:t>
            </a:r>
            <a:endParaRPr lang="en-US" altLang="ko-KR" dirty="0">
              <a:solidFill>
                <a:srgbClr val="222222"/>
              </a:solidFill>
            </a:endParaRPr>
          </a:p>
          <a:p>
            <a:r>
              <a:rPr lang="en-US" altLang="ko-KR" dirty="0" err="1">
                <a:solidFill>
                  <a:srgbClr val="222222"/>
                </a:solidFill>
              </a:rPr>
              <a:t>Num_classes</a:t>
            </a:r>
            <a:r>
              <a:rPr lang="en-US" altLang="ko-KR" dirty="0">
                <a:solidFill>
                  <a:srgbClr val="222222"/>
                </a:solidFill>
              </a:rPr>
              <a:t> : boundary</a:t>
            </a:r>
            <a:r>
              <a:rPr lang="ko-KR" altLang="en-US" dirty="0">
                <a:solidFill>
                  <a:srgbClr val="222222"/>
                </a:solidFill>
              </a:rPr>
              <a:t> 클래스 사용 여부 </a:t>
            </a:r>
            <a:r>
              <a:rPr lang="en-US" altLang="ko-KR" dirty="0">
                <a:solidFill>
                  <a:srgbClr val="222222"/>
                </a:solidFill>
              </a:rPr>
              <a:t>3</a:t>
            </a:r>
            <a:r>
              <a:rPr lang="ko-KR" altLang="en-US" dirty="0">
                <a:solidFill>
                  <a:srgbClr val="222222"/>
                </a:solidFill>
              </a:rPr>
              <a:t>아님 </a:t>
            </a:r>
            <a:r>
              <a:rPr lang="en-US" altLang="ko-KR" dirty="0">
                <a:solidFill>
                  <a:srgbClr val="222222"/>
                </a:solidFill>
              </a:rPr>
              <a:t>4</a:t>
            </a:r>
          </a:p>
          <a:p>
            <a:r>
              <a:rPr lang="en-US" altLang="ko-KR" dirty="0" err="1">
                <a:solidFill>
                  <a:srgbClr val="222222"/>
                </a:solidFill>
              </a:rPr>
              <a:t>Anti_type</a:t>
            </a:r>
            <a:r>
              <a:rPr lang="en-US" altLang="ko-KR" dirty="0">
                <a:solidFill>
                  <a:srgbClr val="222222"/>
                </a:solidFill>
              </a:rPr>
              <a:t> : blur, subpixel </a:t>
            </a:r>
            <a:r>
              <a:rPr lang="ko-KR" altLang="en-US" dirty="0">
                <a:solidFill>
                  <a:srgbClr val="222222"/>
                </a:solidFill>
              </a:rPr>
              <a:t>사용 여부 </a:t>
            </a:r>
            <a:r>
              <a:rPr lang="en-US" altLang="ko-KR" dirty="0">
                <a:solidFill>
                  <a:srgbClr val="222222"/>
                </a:solidFill>
              </a:rPr>
              <a:t>[‘none’, ‘down’,’up’,’</a:t>
            </a:r>
            <a:r>
              <a:rPr lang="en-US" altLang="ko-KR" dirty="0" err="1">
                <a:solidFill>
                  <a:srgbClr val="222222"/>
                </a:solidFill>
              </a:rPr>
              <a:t>down_up</a:t>
            </a:r>
            <a:r>
              <a:rPr lang="en-US" altLang="ko-KR" dirty="0">
                <a:solidFill>
                  <a:srgbClr val="222222"/>
                </a:solidFill>
              </a:rPr>
              <a:t>’]</a:t>
            </a:r>
          </a:p>
          <a:p>
            <a:r>
              <a:rPr lang="en-US" altLang="ko-KR" dirty="0" err="1">
                <a:solidFill>
                  <a:srgbClr val="222222"/>
                </a:solidFill>
              </a:rPr>
              <a:t>Weight_path</a:t>
            </a:r>
            <a:r>
              <a:rPr lang="en-US" altLang="ko-KR" dirty="0">
                <a:solidFill>
                  <a:srgbClr val="222222"/>
                </a:solidFill>
              </a:rPr>
              <a:t> : resume</a:t>
            </a:r>
            <a:r>
              <a:rPr lang="ko-KR" altLang="en-US" dirty="0">
                <a:solidFill>
                  <a:srgbClr val="222222"/>
                </a:solidFill>
              </a:rPr>
              <a:t> 시 </a:t>
            </a:r>
            <a:r>
              <a:rPr lang="en-US" altLang="ko-KR" dirty="0">
                <a:solidFill>
                  <a:srgbClr val="222222"/>
                </a:solidFill>
              </a:rPr>
              <a:t>weight</a:t>
            </a:r>
            <a:r>
              <a:rPr lang="ko-KR" altLang="en-US" dirty="0">
                <a:solidFill>
                  <a:srgbClr val="222222"/>
                </a:solidFill>
              </a:rPr>
              <a:t>파일 경로</a:t>
            </a:r>
            <a:endParaRPr lang="en-US" altLang="ko-KR" dirty="0">
              <a:solidFill>
                <a:srgbClr val="222222"/>
              </a:solidFill>
            </a:endParaRPr>
          </a:p>
          <a:p>
            <a:r>
              <a:rPr lang="en-US" altLang="ko-KR" dirty="0">
                <a:solidFill>
                  <a:srgbClr val="222222"/>
                </a:solidFill>
              </a:rPr>
              <a:t>Activation : </a:t>
            </a:r>
            <a:r>
              <a:rPr lang="en-US" altLang="ko-KR" dirty="0" err="1">
                <a:solidFill>
                  <a:srgbClr val="222222"/>
                </a:solidFill>
              </a:rPr>
              <a:t>relu</a:t>
            </a:r>
            <a:r>
              <a:rPr lang="ko-KR" altLang="en-US" dirty="0">
                <a:solidFill>
                  <a:srgbClr val="222222"/>
                </a:solidFill>
              </a:rPr>
              <a:t> </a:t>
            </a:r>
            <a:r>
              <a:rPr lang="en-US" altLang="ko-KR" dirty="0">
                <a:solidFill>
                  <a:srgbClr val="222222"/>
                </a:solidFill>
              </a:rPr>
              <a:t>or</a:t>
            </a:r>
            <a:r>
              <a:rPr lang="ko-KR" altLang="en-US" dirty="0">
                <a:solidFill>
                  <a:srgbClr val="222222"/>
                </a:solidFill>
              </a:rPr>
              <a:t> </a:t>
            </a:r>
            <a:r>
              <a:rPr lang="en-US" altLang="ko-KR" dirty="0">
                <a:solidFill>
                  <a:srgbClr val="222222"/>
                </a:solidFill>
              </a:rPr>
              <a:t>siren</a:t>
            </a:r>
          </a:p>
          <a:p>
            <a:r>
              <a:rPr lang="en-US" altLang="ko-KR" dirty="0" err="1">
                <a:solidFill>
                  <a:srgbClr val="222222"/>
                </a:solidFill>
              </a:rPr>
              <a:t>Resume_epoch</a:t>
            </a:r>
            <a:r>
              <a:rPr lang="en-US" altLang="ko-KR" dirty="0">
                <a:solidFill>
                  <a:srgbClr val="222222"/>
                </a:solidFill>
              </a:rPr>
              <a:t> : </a:t>
            </a:r>
            <a:r>
              <a:rPr lang="ko-KR" altLang="en-US" dirty="0" err="1">
                <a:solidFill>
                  <a:srgbClr val="222222"/>
                </a:solidFill>
              </a:rPr>
              <a:t>재학습</a:t>
            </a:r>
            <a:r>
              <a:rPr lang="ko-KR" altLang="en-US" dirty="0">
                <a:solidFill>
                  <a:srgbClr val="222222"/>
                </a:solidFill>
              </a:rPr>
              <a:t> </a:t>
            </a:r>
            <a:r>
              <a:rPr lang="en-US" altLang="ko-KR" dirty="0">
                <a:solidFill>
                  <a:srgbClr val="222222"/>
                </a:solidFill>
              </a:rPr>
              <a:t>epoch</a:t>
            </a:r>
          </a:p>
          <a:p>
            <a:r>
              <a:rPr lang="en-US" altLang="ko-KR" dirty="0">
                <a:solidFill>
                  <a:srgbClr val="222222"/>
                </a:solidFill>
              </a:rPr>
              <a:t>Channel</a:t>
            </a:r>
            <a:r>
              <a:rPr lang="ko-KR" altLang="en-US" dirty="0">
                <a:solidFill>
                  <a:srgbClr val="222222"/>
                </a:solidFill>
              </a:rPr>
              <a:t> </a:t>
            </a:r>
            <a:r>
              <a:rPr lang="en-US" altLang="ko-KR" dirty="0">
                <a:solidFill>
                  <a:srgbClr val="222222"/>
                </a:solidFill>
              </a:rPr>
              <a:t>:</a:t>
            </a:r>
            <a:r>
              <a:rPr lang="ko-KR" altLang="en-US" dirty="0">
                <a:solidFill>
                  <a:srgbClr val="222222"/>
                </a:solidFill>
              </a:rPr>
              <a:t> </a:t>
            </a:r>
            <a:r>
              <a:rPr lang="en-US" altLang="ko-KR" dirty="0">
                <a:solidFill>
                  <a:srgbClr val="222222"/>
                </a:solidFill>
              </a:rPr>
              <a:t>U-Net</a:t>
            </a:r>
            <a:r>
              <a:rPr lang="ko-KR" altLang="en-US" dirty="0">
                <a:solidFill>
                  <a:srgbClr val="222222"/>
                </a:solidFill>
              </a:rPr>
              <a:t> 첫 </a:t>
            </a:r>
            <a:r>
              <a:rPr lang="en-US" altLang="ko-KR" dirty="0">
                <a:solidFill>
                  <a:srgbClr val="222222"/>
                </a:solidFill>
              </a:rPr>
              <a:t>conv </a:t>
            </a:r>
            <a:r>
              <a:rPr lang="ko-KR" altLang="en-US" dirty="0">
                <a:solidFill>
                  <a:srgbClr val="222222"/>
                </a:solidFill>
              </a:rPr>
              <a:t>채널</a:t>
            </a:r>
            <a:endParaRPr lang="en-US" altLang="ko-KR" dirty="0">
              <a:solidFill>
                <a:srgbClr val="222222"/>
              </a:solidFill>
            </a:endParaRPr>
          </a:p>
          <a:p>
            <a:r>
              <a:rPr lang="en-US" altLang="ko-KR" dirty="0">
                <a:solidFill>
                  <a:srgbClr val="222222"/>
                </a:solidFill>
              </a:rPr>
              <a:t>Attention : </a:t>
            </a:r>
            <a:r>
              <a:rPr lang="ko-KR" altLang="en-US" dirty="0" err="1">
                <a:solidFill>
                  <a:srgbClr val="222222"/>
                </a:solidFill>
              </a:rPr>
              <a:t>어텐션</a:t>
            </a:r>
            <a:r>
              <a:rPr lang="ko-KR" altLang="en-US" dirty="0">
                <a:solidFill>
                  <a:srgbClr val="222222"/>
                </a:solidFill>
              </a:rPr>
              <a:t> 사용여부</a:t>
            </a:r>
            <a:endParaRPr lang="en-US" altLang="ko-KR" dirty="0">
              <a:solidFill>
                <a:srgbClr val="222222"/>
              </a:solidFill>
            </a:endParaRPr>
          </a:p>
          <a:p>
            <a:r>
              <a:rPr lang="en-US" altLang="ko-KR" dirty="0">
                <a:solidFill>
                  <a:srgbClr val="222222"/>
                </a:solidFill>
              </a:rPr>
              <a:t>Depth</a:t>
            </a:r>
            <a:r>
              <a:rPr lang="ko-KR" altLang="en-US" dirty="0">
                <a:solidFill>
                  <a:srgbClr val="222222"/>
                </a:solidFill>
              </a:rPr>
              <a:t> </a:t>
            </a:r>
            <a:r>
              <a:rPr lang="en-US" altLang="ko-KR" dirty="0">
                <a:solidFill>
                  <a:srgbClr val="222222"/>
                </a:solidFill>
              </a:rPr>
              <a:t>:</a:t>
            </a:r>
            <a:r>
              <a:rPr lang="ko-KR" altLang="en-US" dirty="0">
                <a:solidFill>
                  <a:srgbClr val="222222"/>
                </a:solidFill>
              </a:rPr>
              <a:t> 네트워크 깊이</a:t>
            </a:r>
            <a:endParaRPr lang="en-US" altLang="ko-KR" dirty="0">
              <a:solidFill>
                <a:srgbClr val="222222"/>
              </a:solidFill>
            </a:endParaRPr>
          </a:p>
          <a:p>
            <a:endParaRPr lang="en-US" altLang="ko-KR" dirty="0">
              <a:solidFill>
                <a:srgbClr val="222222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83A274-75ED-47DD-BF32-B55DB7F42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1" y="1857288"/>
            <a:ext cx="5996684" cy="3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7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E1F0E-538B-48F8-8B7E-8EBE75E8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5606"/>
          </a:xfrm>
        </p:spPr>
        <p:txBody>
          <a:bodyPr/>
          <a:lstStyle/>
          <a:p>
            <a:r>
              <a:rPr lang="en-US" altLang="ko-KR" dirty="0"/>
              <a:t>Log folder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EF13F3-4F0D-4074-819D-6A244774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5</a:t>
            </a:fld>
            <a:endParaRPr 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52253C-916D-402B-BECA-DABE303A87F3}"/>
              </a:ext>
            </a:extLst>
          </p:cNvPr>
          <p:cNvSpPr txBox="1">
            <a:spLocks/>
          </p:cNvSpPr>
          <p:nvPr/>
        </p:nvSpPr>
        <p:spPr>
          <a:xfrm>
            <a:off x="1177447" y="1904999"/>
            <a:ext cx="9445021" cy="4690533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222222"/>
                </a:solidFill>
              </a:rPr>
              <a:t>주요 커맨드라인 파라미터로 폴더 이름 생성됨</a:t>
            </a:r>
            <a:endParaRPr lang="en-US" altLang="ko-KR" dirty="0">
              <a:solidFill>
                <a:srgbClr val="222222"/>
              </a:solidFill>
            </a:endParaRPr>
          </a:p>
          <a:p>
            <a:endParaRPr lang="en-US" altLang="ko-KR" dirty="0">
              <a:solidFill>
                <a:srgbClr val="22222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2C56DF-462B-4C2A-BC4A-397658276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47" y="3166958"/>
            <a:ext cx="9445021" cy="35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8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E1F0E-538B-48F8-8B7E-8EBE75E8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5606"/>
          </a:xfrm>
        </p:spPr>
        <p:txBody>
          <a:bodyPr/>
          <a:lstStyle/>
          <a:p>
            <a:r>
              <a:rPr lang="en-US" altLang="ko-KR" dirty="0"/>
              <a:t>Log folder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EF13F3-4F0D-4074-819D-6A244774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6</a:t>
            </a:fld>
            <a:endParaRPr 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52253C-916D-402B-BECA-DABE303A87F3}"/>
              </a:ext>
            </a:extLst>
          </p:cNvPr>
          <p:cNvSpPr txBox="1">
            <a:spLocks/>
          </p:cNvSpPr>
          <p:nvPr/>
        </p:nvSpPr>
        <p:spPr>
          <a:xfrm>
            <a:off x="1219780" y="4419601"/>
            <a:ext cx="9445021" cy="215053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solidFill>
                  <a:srgbClr val="222222"/>
                </a:solidFill>
              </a:rPr>
              <a:t>X_img</a:t>
            </a:r>
            <a:r>
              <a:rPr lang="en-US" altLang="ko-KR" dirty="0">
                <a:solidFill>
                  <a:srgbClr val="222222"/>
                </a:solidFill>
              </a:rPr>
              <a:t> , </a:t>
            </a:r>
            <a:r>
              <a:rPr lang="en-US" altLang="ko-KR" dirty="0" err="1">
                <a:solidFill>
                  <a:srgbClr val="222222"/>
                </a:solidFill>
              </a:rPr>
              <a:t>X_pred_color</a:t>
            </a:r>
            <a:r>
              <a:rPr lang="en-US" altLang="ko-KR" dirty="0">
                <a:solidFill>
                  <a:srgbClr val="222222"/>
                </a:solidFill>
              </a:rPr>
              <a:t> : X</a:t>
            </a:r>
            <a:r>
              <a:rPr lang="ko-KR" altLang="en-US" dirty="0">
                <a:solidFill>
                  <a:srgbClr val="222222"/>
                </a:solidFill>
              </a:rPr>
              <a:t>번</a:t>
            </a:r>
            <a:r>
              <a:rPr lang="en-US" altLang="ko-KR" dirty="0">
                <a:solidFill>
                  <a:srgbClr val="222222"/>
                </a:solidFill>
              </a:rPr>
              <a:t> test</a:t>
            </a:r>
            <a:r>
              <a:rPr lang="ko-KR" altLang="en-US" dirty="0">
                <a:solidFill>
                  <a:srgbClr val="222222"/>
                </a:solidFill>
              </a:rPr>
              <a:t> 이미지와</a:t>
            </a:r>
            <a:r>
              <a:rPr lang="en-US" altLang="ko-KR" dirty="0">
                <a:solidFill>
                  <a:srgbClr val="222222"/>
                </a:solidFill>
              </a:rPr>
              <a:t>, inference </a:t>
            </a:r>
            <a:r>
              <a:rPr lang="ko-KR" altLang="en-US" dirty="0">
                <a:solidFill>
                  <a:srgbClr val="222222"/>
                </a:solidFill>
              </a:rPr>
              <a:t>결과</a:t>
            </a:r>
            <a:endParaRPr lang="en-US" altLang="ko-KR" dirty="0">
              <a:solidFill>
                <a:srgbClr val="222222"/>
              </a:solidFill>
            </a:endParaRPr>
          </a:p>
          <a:p>
            <a:r>
              <a:rPr lang="en-US" altLang="ko-KR" dirty="0" err="1">
                <a:solidFill>
                  <a:srgbClr val="222222"/>
                </a:solidFill>
              </a:rPr>
              <a:t>Best_model</a:t>
            </a:r>
            <a:r>
              <a:rPr lang="en-US" altLang="ko-KR" dirty="0">
                <a:solidFill>
                  <a:srgbClr val="222222"/>
                </a:solidFill>
              </a:rPr>
              <a:t> -&gt; best </a:t>
            </a:r>
            <a:r>
              <a:rPr lang="ko-KR" altLang="en-US" dirty="0">
                <a:solidFill>
                  <a:srgbClr val="222222"/>
                </a:solidFill>
              </a:rPr>
              <a:t>모델</a:t>
            </a:r>
            <a:r>
              <a:rPr lang="en-US" altLang="ko-KR" dirty="0">
                <a:solidFill>
                  <a:srgbClr val="222222"/>
                </a:solidFill>
              </a:rPr>
              <a:t>, </a:t>
            </a:r>
            <a:r>
              <a:rPr lang="en-US" altLang="ko-KR" dirty="0" err="1">
                <a:solidFill>
                  <a:srgbClr val="222222"/>
                </a:solidFill>
              </a:rPr>
              <a:t>best_model_Y</a:t>
            </a:r>
            <a:r>
              <a:rPr lang="en-US" altLang="ko-KR" dirty="0">
                <a:solidFill>
                  <a:srgbClr val="222222"/>
                </a:solidFill>
              </a:rPr>
              <a:t> Y</a:t>
            </a:r>
            <a:r>
              <a:rPr lang="ko-KR" altLang="en-US" dirty="0" err="1">
                <a:solidFill>
                  <a:srgbClr val="222222"/>
                </a:solidFill>
              </a:rPr>
              <a:t>에폭에서의</a:t>
            </a:r>
            <a:r>
              <a:rPr lang="ko-KR" altLang="en-US" dirty="0">
                <a:solidFill>
                  <a:srgbClr val="222222"/>
                </a:solidFill>
              </a:rPr>
              <a:t> 모델</a:t>
            </a:r>
            <a:endParaRPr lang="en-US" altLang="ko-KR" dirty="0">
              <a:solidFill>
                <a:srgbClr val="222222"/>
              </a:solidFill>
            </a:endParaRPr>
          </a:p>
          <a:p>
            <a:r>
              <a:rPr lang="en-US" altLang="ko-KR" dirty="0" err="1">
                <a:solidFill>
                  <a:srgbClr val="222222"/>
                </a:solidFill>
              </a:rPr>
              <a:t>StepZ</a:t>
            </a:r>
            <a:r>
              <a:rPr lang="en-US" altLang="ko-KR" dirty="0">
                <a:solidFill>
                  <a:srgbClr val="222222"/>
                </a:solidFill>
              </a:rPr>
              <a:t>, </a:t>
            </a:r>
            <a:r>
              <a:rPr lang="en-US" altLang="ko-KR" dirty="0" err="1">
                <a:solidFill>
                  <a:srgbClr val="222222"/>
                </a:solidFill>
              </a:rPr>
              <a:t>stepZ_pred</a:t>
            </a:r>
            <a:r>
              <a:rPr lang="en-US" altLang="ko-KR" dirty="0">
                <a:solidFill>
                  <a:srgbClr val="222222"/>
                </a:solidFill>
              </a:rPr>
              <a:t>  : Z</a:t>
            </a:r>
            <a:r>
              <a:rPr lang="ko-KR" altLang="en-US" dirty="0" err="1">
                <a:solidFill>
                  <a:srgbClr val="222222"/>
                </a:solidFill>
              </a:rPr>
              <a:t>에폭에서의</a:t>
            </a:r>
            <a:r>
              <a:rPr lang="ko-KR" altLang="en-US" dirty="0">
                <a:solidFill>
                  <a:srgbClr val="222222"/>
                </a:solidFill>
              </a:rPr>
              <a:t> </a:t>
            </a:r>
            <a:r>
              <a:rPr lang="en-US" altLang="ko-KR" dirty="0" err="1">
                <a:solidFill>
                  <a:srgbClr val="222222"/>
                </a:solidFill>
              </a:rPr>
              <a:t>val</a:t>
            </a:r>
            <a:r>
              <a:rPr lang="en-US" altLang="ko-KR" dirty="0">
                <a:solidFill>
                  <a:srgbClr val="222222"/>
                </a:solidFill>
              </a:rPr>
              <a:t> </a:t>
            </a:r>
            <a:r>
              <a:rPr lang="ko-KR" altLang="en-US" dirty="0">
                <a:solidFill>
                  <a:srgbClr val="222222"/>
                </a:solidFill>
              </a:rPr>
              <a:t>정답</a:t>
            </a:r>
            <a:r>
              <a:rPr lang="en-US" altLang="ko-KR" dirty="0">
                <a:solidFill>
                  <a:srgbClr val="222222"/>
                </a:solidFill>
              </a:rPr>
              <a:t>, </a:t>
            </a:r>
            <a:r>
              <a:rPr lang="en-US" altLang="ko-KR" dirty="0" err="1">
                <a:solidFill>
                  <a:srgbClr val="222222"/>
                </a:solidFill>
              </a:rPr>
              <a:t>val</a:t>
            </a:r>
            <a:r>
              <a:rPr lang="en-US" altLang="ko-KR" dirty="0">
                <a:solidFill>
                  <a:srgbClr val="222222"/>
                </a:solidFill>
              </a:rPr>
              <a:t> inference</a:t>
            </a:r>
            <a:r>
              <a:rPr lang="ko-KR" altLang="en-US" dirty="0">
                <a:solidFill>
                  <a:srgbClr val="222222"/>
                </a:solidFill>
              </a:rPr>
              <a:t> 결과</a:t>
            </a:r>
            <a:endParaRPr lang="en-US" altLang="ko-KR" dirty="0">
              <a:solidFill>
                <a:srgbClr val="222222"/>
              </a:solidFill>
            </a:endParaRPr>
          </a:p>
          <a:p>
            <a:r>
              <a:rPr lang="en-US" altLang="ko-KR" dirty="0" err="1">
                <a:solidFill>
                  <a:srgbClr val="222222"/>
                </a:solidFill>
              </a:rPr>
              <a:t>Loss_log</a:t>
            </a:r>
            <a:r>
              <a:rPr lang="en-US" altLang="ko-KR" dirty="0">
                <a:solidFill>
                  <a:srgbClr val="222222"/>
                </a:solidFill>
              </a:rPr>
              <a:t> : </a:t>
            </a:r>
            <a:r>
              <a:rPr lang="en-US" altLang="ko-KR" dirty="0" err="1">
                <a:solidFill>
                  <a:srgbClr val="222222"/>
                </a:solidFill>
              </a:rPr>
              <a:t>train,val</a:t>
            </a:r>
            <a:r>
              <a:rPr lang="en-US" altLang="ko-KR" dirty="0">
                <a:solidFill>
                  <a:srgbClr val="222222"/>
                </a:solidFill>
              </a:rPr>
              <a:t> loss,</a:t>
            </a:r>
            <a:r>
              <a:rPr lang="ko-KR" altLang="en-US" dirty="0">
                <a:solidFill>
                  <a:srgbClr val="222222"/>
                </a:solidFill>
              </a:rPr>
              <a:t> </a:t>
            </a:r>
            <a:r>
              <a:rPr lang="en-US" altLang="ko-KR" dirty="0">
                <a:solidFill>
                  <a:srgbClr val="222222"/>
                </a:solidFill>
              </a:rPr>
              <a:t>accuracy </a:t>
            </a:r>
            <a:r>
              <a:rPr lang="ko-KR" altLang="en-US" dirty="0">
                <a:solidFill>
                  <a:srgbClr val="222222"/>
                </a:solidFill>
              </a:rPr>
              <a:t>저장 </a:t>
            </a:r>
            <a:r>
              <a:rPr lang="en-US" altLang="ko-KR" dirty="0">
                <a:solidFill>
                  <a:srgbClr val="222222"/>
                </a:solidFill>
              </a:rPr>
              <a:t>text </a:t>
            </a:r>
            <a:r>
              <a:rPr lang="ko-KR" altLang="en-US" dirty="0">
                <a:solidFill>
                  <a:srgbClr val="222222"/>
                </a:solidFill>
              </a:rPr>
              <a:t>파일</a:t>
            </a:r>
            <a:endParaRPr lang="en-US" altLang="ko-KR" dirty="0">
              <a:solidFill>
                <a:srgbClr val="22222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B9F86C-5F5B-4661-A108-354430BF3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55" y="1336040"/>
            <a:ext cx="6611378" cy="298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E1F0E-538B-48F8-8B7E-8EBE75E8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5606"/>
          </a:xfrm>
        </p:spPr>
        <p:txBody>
          <a:bodyPr/>
          <a:lstStyle/>
          <a:p>
            <a:r>
              <a:rPr lang="en-US" altLang="ko-KR" dirty="0"/>
              <a:t>Log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EF13F3-4F0D-4074-819D-6A244774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7</a:t>
            </a:fld>
            <a:endParaRPr 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52253C-916D-402B-BECA-DABE303A87F3}"/>
              </a:ext>
            </a:extLst>
          </p:cNvPr>
          <p:cNvSpPr txBox="1">
            <a:spLocks/>
          </p:cNvSpPr>
          <p:nvPr/>
        </p:nvSpPr>
        <p:spPr>
          <a:xfrm>
            <a:off x="1219780" y="5521959"/>
            <a:ext cx="9445021" cy="1048173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222222"/>
                </a:solidFill>
              </a:rPr>
              <a:t>학습과 테스트 종료 후 테스트 결과가 출력됨</a:t>
            </a:r>
            <a:endParaRPr lang="en-US" altLang="ko-KR" dirty="0">
              <a:solidFill>
                <a:srgbClr val="22222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60F9FD-7A9A-4DAE-907A-B707B00A0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63"/>
          <a:stretch/>
        </p:blipFill>
        <p:spPr>
          <a:xfrm>
            <a:off x="3347152" y="1336040"/>
            <a:ext cx="4763916" cy="383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0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E1F0E-538B-48F8-8B7E-8EBE75E8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5606"/>
          </a:xfrm>
        </p:spPr>
        <p:txBody>
          <a:bodyPr/>
          <a:lstStyle/>
          <a:p>
            <a:r>
              <a:rPr lang="en-US" altLang="ko-KR" dirty="0"/>
              <a:t>Precision and recall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EF13F3-4F0D-4074-819D-6A244774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8</a:t>
            </a:fld>
            <a:endParaRPr 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52253C-916D-402B-BECA-DABE303A87F3}"/>
              </a:ext>
            </a:extLst>
          </p:cNvPr>
          <p:cNvSpPr txBox="1">
            <a:spLocks/>
          </p:cNvSpPr>
          <p:nvPr/>
        </p:nvSpPr>
        <p:spPr>
          <a:xfrm>
            <a:off x="1219780" y="5521959"/>
            <a:ext cx="9445021" cy="1048173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222222"/>
                </a:solidFill>
              </a:rPr>
              <a:t>색깔 보고 계산 하면 됨</a:t>
            </a:r>
            <a:endParaRPr lang="en-US" altLang="ko-KR" dirty="0">
              <a:solidFill>
                <a:srgbClr val="222222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95D1A1-08ED-4C06-AF2B-F0B721AFFEE1}"/>
              </a:ext>
            </a:extLst>
          </p:cNvPr>
          <p:cNvGrpSpPr/>
          <p:nvPr/>
        </p:nvGrpSpPr>
        <p:grpSpPr>
          <a:xfrm>
            <a:off x="593369" y="1938232"/>
            <a:ext cx="5357864" cy="2660226"/>
            <a:chOff x="1679219" y="1776307"/>
            <a:chExt cx="5357864" cy="266022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060F9FD-7A9A-4DAE-907A-B707B00A01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3463" r="42299" b="49305"/>
            <a:stretch/>
          </p:blipFill>
          <p:spPr>
            <a:xfrm>
              <a:off x="1679219" y="1776307"/>
              <a:ext cx="5357864" cy="2660226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F4688BF-F708-4F0D-9C72-B2F474C223B3}"/>
                </a:ext>
              </a:extLst>
            </p:cNvPr>
            <p:cNvSpPr/>
            <p:nvPr/>
          </p:nvSpPr>
          <p:spPr>
            <a:xfrm>
              <a:off x="1981200" y="3336714"/>
              <a:ext cx="4233333" cy="35390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5620970-D19C-4D20-AE36-785AA790C577}"/>
                </a:ext>
              </a:extLst>
            </p:cNvPr>
            <p:cNvSpPr/>
            <p:nvPr/>
          </p:nvSpPr>
          <p:spPr>
            <a:xfrm>
              <a:off x="3369733" y="3367087"/>
              <a:ext cx="1286934" cy="297657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D16EBE9-D7A1-4852-A6AB-E34CB4FCE252}"/>
                </a:ext>
              </a:extLst>
            </p:cNvPr>
            <p:cNvSpPr/>
            <p:nvPr/>
          </p:nvSpPr>
          <p:spPr>
            <a:xfrm>
              <a:off x="3345656" y="3052763"/>
              <a:ext cx="1340643" cy="912017"/>
            </a:xfrm>
            <a:prstGeom prst="rect">
              <a:avLst/>
            </a:prstGeom>
            <a:noFill/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06B2878-0EFD-49FA-B458-433F897FFC7E}"/>
                </a:ext>
              </a:extLst>
            </p:cNvPr>
            <p:cNvSpPr/>
            <p:nvPr/>
          </p:nvSpPr>
          <p:spPr>
            <a:xfrm>
              <a:off x="4809066" y="3716337"/>
              <a:ext cx="1185334" cy="248443"/>
            </a:xfrm>
            <a:prstGeom prst="rect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3BE871C-B029-43F8-BD55-B0C3D035A9B1}"/>
                </a:ext>
              </a:extLst>
            </p:cNvPr>
            <p:cNvSpPr/>
            <p:nvPr/>
          </p:nvSpPr>
          <p:spPr>
            <a:xfrm>
              <a:off x="2070761" y="3088271"/>
              <a:ext cx="1185334" cy="248443"/>
            </a:xfrm>
            <a:prstGeom prst="rect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0A36A95-6109-400C-A7A0-9A3D5E1A40A1}"/>
                </a:ext>
              </a:extLst>
            </p:cNvPr>
            <p:cNvSpPr/>
            <p:nvPr/>
          </p:nvSpPr>
          <p:spPr>
            <a:xfrm>
              <a:off x="3424238" y="3398043"/>
              <a:ext cx="1176337" cy="233363"/>
            </a:xfrm>
            <a:prstGeom prst="rect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67627B8-9686-4ECF-A9A7-B6C3CBF1EA1A}"/>
              </a:ext>
            </a:extLst>
          </p:cNvPr>
          <p:cNvSpPr txBox="1"/>
          <p:nvPr/>
        </p:nvSpPr>
        <p:spPr>
          <a:xfrm>
            <a:off x="6515100" y="1666875"/>
            <a:ext cx="362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Precision :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5FEA17D-FAF0-4FA7-B283-7FCAD28E3D76}"/>
              </a:ext>
            </a:extLst>
          </p:cNvPr>
          <p:cNvSpPr/>
          <p:nvPr/>
        </p:nvSpPr>
        <p:spPr>
          <a:xfrm>
            <a:off x="8020049" y="1908691"/>
            <a:ext cx="371475" cy="3693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AC2B267-7998-4B23-A1A3-6C2B75A01717}"/>
              </a:ext>
            </a:extLst>
          </p:cNvPr>
          <p:cNvCxnSpPr/>
          <p:nvPr/>
        </p:nvCxnSpPr>
        <p:spPr>
          <a:xfrm>
            <a:off x="7829550" y="1851541"/>
            <a:ext cx="752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252A9FE9-C761-45D7-B617-6D8B549FF842}"/>
              </a:ext>
            </a:extLst>
          </p:cNvPr>
          <p:cNvSpPr/>
          <p:nvPr/>
        </p:nvSpPr>
        <p:spPr>
          <a:xfrm>
            <a:off x="8015286" y="1389876"/>
            <a:ext cx="371475" cy="3693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31A9A-05C1-41CB-8E2C-64F7B803E402}"/>
              </a:ext>
            </a:extLst>
          </p:cNvPr>
          <p:cNvSpPr txBox="1"/>
          <p:nvPr/>
        </p:nvSpPr>
        <p:spPr>
          <a:xfrm>
            <a:off x="6515100" y="2741669"/>
            <a:ext cx="362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Recall  :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643F16B-82AE-4D29-AC37-95B3C8136920}"/>
              </a:ext>
            </a:extLst>
          </p:cNvPr>
          <p:cNvSpPr/>
          <p:nvPr/>
        </p:nvSpPr>
        <p:spPr>
          <a:xfrm>
            <a:off x="8015286" y="3016858"/>
            <a:ext cx="371475" cy="3693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E973059-8660-4B90-901B-BD0E59F573DB}"/>
              </a:ext>
            </a:extLst>
          </p:cNvPr>
          <p:cNvCxnSpPr/>
          <p:nvPr/>
        </p:nvCxnSpPr>
        <p:spPr>
          <a:xfrm>
            <a:off x="7824787" y="2959708"/>
            <a:ext cx="752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318ED6B7-F4BD-417A-AFCA-186F49DE362D}"/>
              </a:ext>
            </a:extLst>
          </p:cNvPr>
          <p:cNvSpPr/>
          <p:nvPr/>
        </p:nvSpPr>
        <p:spPr>
          <a:xfrm>
            <a:off x="8010523" y="2498043"/>
            <a:ext cx="371475" cy="3693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0689DB-675B-44C5-AABD-BB3E7C71D9D6}"/>
              </a:ext>
            </a:extLst>
          </p:cNvPr>
          <p:cNvSpPr txBox="1"/>
          <p:nvPr/>
        </p:nvSpPr>
        <p:spPr>
          <a:xfrm>
            <a:off x="6505574" y="3995070"/>
            <a:ext cx="362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  :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547F3C2-DF4B-4728-B465-30B561480BC0}"/>
              </a:ext>
            </a:extLst>
          </p:cNvPr>
          <p:cNvSpPr/>
          <p:nvPr/>
        </p:nvSpPr>
        <p:spPr>
          <a:xfrm>
            <a:off x="8005760" y="4270259"/>
            <a:ext cx="371475" cy="36933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6200BB5-DA66-4C24-ADD4-6320B3FDDDAA}"/>
              </a:ext>
            </a:extLst>
          </p:cNvPr>
          <p:cNvCxnSpPr/>
          <p:nvPr/>
        </p:nvCxnSpPr>
        <p:spPr>
          <a:xfrm>
            <a:off x="7815261" y="4213109"/>
            <a:ext cx="752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1521FED7-CC0F-4752-BB89-E8BC4326C8BD}"/>
              </a:ext>
            </a:extLst>
          </p:cNvPr>
          <p:cNvSpPr/>
          <p:nvPr/>
        </p:nvSpPr>
        <p:spPr>
          <a:xfrm>
            <a:off x="8000997" y="3751444"/>
            <a:ext cx="371475" cy="3693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76D7F8-B563-41C6-8C75-60461175688C}"/>
              </a:ext>
            </a:extLst>
          </p:cNvPr>
          <p:cNvSpPr/>
          <p:nvPr/>
        </p:nvSpPr>
        <p:spPr>
          <a:xfrm>
            <a:off x="669414" y="3180557"/>
            <a:ext cx="4550285" cy="10325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8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E1F0E-538B-48F8-8B7E-8EBE75E8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5606"/>
          </a:xfrm>
        </p:spPr>
        <p:txBody>
          <a:bodyPr/>
          <a:lstStyle/>
          <a:p>
            <a:r>
              <a:rPr lang="ko-KR" altLang="en-US" dirty="0"/>
              <a:t>대시보드 </a:t>
            </a:r>
            <a:r>
              <a:rPr lang="en-US" altLang="ko-KR" dirty="0"/>
              <a:t>– </a:t>
            </a:r>
            <a:r>
              <a:rPr lang="en-US" altLang="ko-KR" dirty="0" err="1"/>
              <a:t>neptune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EF13F3-4F0D-4074-819D-6A244774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9</a:t>
            </a:fld>
            <a:endParaRPr 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52253C-916D-402B-BECA-DABE303A87F3}"/>
              </a:ext>
            </a:extLst>
          </p:cNvPr>
          <p:cNvSpPr txBox="1">
            <a:spLocks/>
          </p:cNvSpPr>
          <p:nvPr/>
        </p:nvSpPr>
        <p:spPr>
          <a:xfrm>
            <a:off x="1077362" y="3429000"/>
            <a:ext cx="9587439" cy="3141133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solidFill>
                  <a:srgbClr val="222222"/>
                </a:solidFill>
              </a:rPr>
              <a:t>log_metric</a:t>
            </a:r>
            <a:r>
              <a:rPr lang="ko-KR" altLang="en-US" dirty="0">
                <a:solidFill>
                  <a:srgbClr val="222222"/>
                </a:solidFill>
              </a:rPr>
              <a:t> 함수에 값을 넣으면 알아서 기록</a:t>
            </a:r>
            <a:endParaRPr lang="en-US" altLang="ko-KR" dirty="0">
              <a:solidFill>
                <a:srgbClr val="222222"/>
              </a:solidFill>
            </a:endParaRPr>
          </a:p>
          <a:p>
            <a:r>
              <a:rPr lang="en-US" altLang="ko-KR" dirty="0">
                <a:solidFill>
                  <a:srgbClr val="222222"/>
                </a:solidFill>
              </a:rPr>
              <a:t>-&gt; </a:t>
            </a:r>
            <a:r>
              <a:rPr lang="ko-KR" altLang="en-US" dirty="0">
                <a:solidFill>
                  <a:srgbClr val="222222"/>
                </a:solidFill>
              </a:rPr>
              <a:t>그래프 그림 튀어나옴</a:t>
            </a:r>
            <a:endParaRPr lang="en-US" altLang="ko-KR" dirty="0">
              <a:solidFill>
                <a:srgbClr val="222222"/>
              </a:solidFill>
            </a:endParaRPr>
          </a:p>
          <a:p>
            <a:r>
              <a:rPr lang="ko-KR" altLang="en-US" dirty="0" err="1">
                <a:solidFill>
                  <a:srgbClr val="222222"/>
                </a:solidFill>
              </a:rPr>
              <a:t>실험별</a:t>
            </a:r>
            <a:r>
              <a:rPr lang="ko-KR" altLang="en-US" dirty="0">
                <a:solidFill>
                  <a:srgbClr val="222222"/>
                </a:solidFill>
              </a:rPr>
              <a:t> 비교도 가능</a:t>
            </a:r>
            <a:endParaRPr lang="en-US" altLang="ko-KR" dirty="0">
              <a:solidFill>
                <a:srgbClr val="22222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EEA402-959A-4DD8-A228-164B1E30C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2" y="1920445"/>
            <a:ext cx="5221184" cy="12975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14725D-B22E-4A1C-8FF5-BC098E143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199" y="527648"/>
            <a:ext cx="3220111" cy="26903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462130-2784-4404-AAAF-587FEC725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199" y="3218017"/>
            <a:ext cx="3220111" cy="313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0509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4745</TotalTime>
  <Words>325</Words>
  <Application>Microsoft Office PowerPoint</Application>
  <PresentationFormat>와이드스크린</PresentationFormat>
  <Paragraphs>66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Microsoft GothicNeo</vt:lpstr>
      <vt:lpstr>Microsoft GothicNeo Light</vt:lpstr>
      <vt:lpstr>맑은 고딕</vt:lpstr>
      <vt:lpstr>Arial</vt:lpstr>
      <vt:lpstr>BlocksVTI</vt:lpstr>
      <vt:lpstr>U-Net 프로젝트 정리</vt:lpstr>
      <vt:lpstr>내 코드의 디자인 패턴 - 좋은지는 잘 모르겠음</vt:lpstr>
      <vt:lpstr>내 코드의 디자인 패턴 - 좋은지는 잘 모르겠음</vt:lpstr>
      <vt:lpstr>실행 방법 - command line parameters</vt:lpstr>
      <vt:lpstr>Log folder</vt:lpstr>
      <vt:lpstr>Log folder</vt:lpstr>
      <vt:lpstr>Log </vt:lpstr>
      <vt:lpstr>Precision and recall </vt:lpstr>
      <vt:lpstr>대시보드 – neptune </vt:lpstr>
      <vt:lpstr>파일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CycleGAN </dc:title>
  <dc:creator>Bae JoonHyeon</dc:creator>
  <cp:lastModifiedBy>outer</cp:lastModifiedBy>
  <cp:revision>523</cp:revision>
  <dcterms:created xsi:type="dcterms:W3CDTF">2021-09-03T14:33:40Z</dcterms:created>
  <dcterms:modified xsi:type="dcterms:W3CDTF">2022-12-14T08:30:45Z</dcterms:modified>
</cp:coreProperties>
</file>