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959425" cy="45359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4660"/>
  </p:normalViewPr>
  <p:slideViewPr>
    <p:cSldViewPr snapToGrid="0">
      <p:cViewPr>
        <p:scale>
          <a:sx n="66" d="100"/>
          <a:sy n="66" d="100"/>
        </p:scale>
        <p:origin x="48" y="-4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957" y="7423444"/>
            <a:ext cx="26315511" cy="15791874"/>
          </a:xfrm>
        </p:spPr>
        <p:txBody>
          <a:bodyPr anchor="b"/>
          <a:lstStyle>
            <a:lvl1pPr algn="ctr">
              <a:defRPr sz="203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928" y="23824313"/>
            <a:ext cx="23219569" cy="10951409"/>
          </a:xfrm>
        </p:spPr>
        <p:txBody>
          <a:bodyPr/>
          <a:lstStyle>
            <a:lvl1pPr marL="0" indent="0" algn="ctr">
              <a:buNone/>
              <a:defRPr sz="8126"/>
            </a:lvl1pPr>
            <a:lvl2pPr marL="1547988" indent="0" algn="ctr">
              <a:buNone/>
              <a:defRPr sz="6772"/>
            </a:lvl2pPr>
            <a:lvl3pPr marL="3095976" indent="0" algn="ctr">
              <a:buNone/>
              <a:defRPr sz="6094"/>
            </a:lvl3pPr>
            <a:lvl4pPr marL="4643963" indent="0" algn="ctr">
              <a:buNone/>
              <a:defRPr sz="5417"/>
            </a:lvl4pPr>
            <a:lvl5pPr marL="6191951" indent="0" algn="ctr">
              <a:buNone/>
              <a:defRPr sz="5417"/>
            </a:lvl5pPr>
            <a:lvl6pPr marL="7739939" indent="0" algn="ctr">
              <a:buNone/>
              <a:defRPr sz="5417"/>
            </a:lvl6pPr>
            <a:lvl7pPr marL="9287927" indent="0" algn="ctr">
              <a:buNone/>
              <a:defRPr sz="5417"/>
            </a:lvl7pPr>
            <a:lvl8pPr marL="10835914" indent="0" algn="ctr">
              <a:buNone/>
              <a:defRPr sz="5417"/>
            </a:lvl8pPr>
            <a:lvl9pPr marL="12383902" indent="0" algn="ctr">
              <a:buNone/>
              <a:defRPr sz="54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5340" y="2414980"/>
            <a:ext cx="6675626" cy="384401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462" y="2414980"/>
            <a:ext cx="19639885" cy="384401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337" y="11308423"/>
            <a:ext cx="26702504" cy="18868346"/>
          </a:xfrm>
        </p:spPr>
        <p:txBody>
          <a:bodyPr anchor="b"/>
          <a:lstStyle>
            <a:lvl1pPr>
              <a:defRPr sz="203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337" y="30355271"/>
            <a:ext cx="26702504" cy="9922418"/>
          </a:xfrm>
        </p:spPr>
        <p:txBody>
          <a:bodyPr/>
          <a:lstStyle>
            <a:lvl1pPr marL="0" indent="0">
              <a:buNone/>
              <a:defRPr sz="8126">
                <a:solidFill>
                  <a:schemeClr val="tx1"/>
                </a:solidFill>
              </a:defRPr>
            </a:lvl1pPr>
            <a:lvl2pPr marL="1547988" indent="0">
              <a:buNone/>
              <a:defRPr sz="6772">
                <a:solidFill>
                  <a:schemeClr val="tx1">
                    <a:tint val="75000"/>
                  </a:schemeClr>
                </a:solidFill>
              </a:defRPr>
            </a:lvl2pPr>
            <a:lvl3pPr marL="3095976" indent="0">
              <a:buNone/>
              <a:defRPr sz="6094">
                <a:solidFill>
                  <a:schemeClr val="tx1">
                    <a:tint val="75000"/>
                  </a:schemeClr>
                </a:solidFill>
              </a:defRPr>
            </a:lvl3pPr>
            <a:lvl4pPr marL="4643963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4pPr>
            <a:lvl5pPr marL="6191951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5pPr>
            <a:lvl6pPr marL="7739939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6pPr>
            <a:lvl7pPr marL="9287927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7pPr>
            <a:lvl8pPr marL="10835914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8pPr>
            <a:lvl9pPr marL="12383902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460" y="12074903"/>
            <a:ext cx="13157756" cy="28780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3209" y="12074903"/>
            <a:ext cx="13157756" cy="28780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3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493" y="2414991"/>
            <a:ext cx="26702504" cy="87674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496" y="11119415"/>
            <a:ext cx="13097286" cy="5449453"/>
          </a:xfrm>
        </p:spPr>
        <p:txBody>
          <a:bodyPr anchor="b"/>
          <a:lstStyle>
            <a:lvl1pPr marL="0" indent="0">
              <a:buNone/>
              <a:defRPr sz="8126" b="1"/>
            </a:lvl1pPr>
            <a:lvl2pPr marL="1547988" indent="0">
              <a:buNone/>
              <a:defRPr sz="6772" b="1"/>
            </a:lvl2pPr>
            <a:lvl3pPr marL="3095976" indent="0">
              <a:buNone/>
              <a:defRPr sz="6094" b="1"/>
            </a:lvl3pPr>
            <a:lvl4pPr marL="4643963" indent="0">
              <a:buNone/>
              <a:defRPr sz="5417" b="1"/>
            </a:lvl4pPr>
            <a:lvl5pPr marL="6191951" indent="0">
              <a:buNone/>
              <a:defRPr sz="5417" b="1"/>
            </a:lvl5pPr>
            <a:lvl6pPr marL="7739939" indent="0">
              <a:buNone/>
              <a:defRPr sz="5417" b="1"/>
            </a:lvl6pPr>
            <a:lvl7pPr marL="9287927" indent="0">
              <a:buNone/>
              <a:defRPr sz="5417" b="1"/>
            </a:lvl7pPr>
            <a:lvl8pPr marL="10835914" indent="0">
              <a:buNone/>
              <a:defRPr sz="5417" b="1"/>
            </a:lvl8pPr>
            <a:lvl9pPr marL="12383902" indent="0">
              <a:buNone/>
              <a:defRPr sz="541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496" y="16568868"/>
            <a:ext cx="13097286" cy="243703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3211" y="11119415"/>
            <a:ext cx="13161788" cy="5449453"/>
          </a:xfrm>
        </p:spPr>
        <p:txBody>
          <a:bodyPr anchor="b"/>
          <a:lstStyle>
            <a:lvl1pPr marL="0" indent="0">
              <a:buNone/>
              <a:defRPr sz="8126" b="1"/>
            </a:lvl1pPr>
            <a:lvl2pPr marL="1547988" indent="0">
              <a:buNone/>
              <a:defRPr sz="6772" b="1"/>
            </a:lvl2pPr>
            <a:lvl3pPr marL="3095976" indent="0">
              <a:buNone/>
              <a:defRPr sz="6094" b="1"/>
            </a:lvl3pPr>
            <a:lvl4pPr marL="4643963" indent="0">
              <a:buNone/>
              <a:defRPr sz="5417" b="1"/>
            </a:lvl4pPr>
            <a:lvl5pPr marL="6191951" indent="0">
              <a:buNone/>
              <a:defRPr sz="5417" b="1"/>
            </a:lvl5pPr>
            <a:lvl6pPr marL="7739939" indent="0">
              <a:buNone/>
              <a:defRPr sz="5417" b="1"/>
            </a:lvl6pPr>
            <a:lvl7pPr marL="9287927" indent="0">
              <a:buNone/>
              <a:defRPr sz="5417" b="1"/>
            </a:lvl7pPr>
            <a:lvl8pPr marL="10835914" indent="0">
              <a:buNone/>
              <a:defRPr sz="5417" b="1"/>
            </a:lvl8pPr>
            <a:lvl9pPr marL="12383902" indent="0">
              <a:buNone/>
              <a:defRPr sz="541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3211" y="16568868"/>
            <a:ext cx="13161788" cy="243703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0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493" y="3023976"/>
            <a:ext cx="9985220" cy="10583916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788" y="6530958"/>
            <a:ext cx="15673209" cy="32234743"/>
          </a:xfrm>
        </p:spPr>
        <p:txBody>
          <a:bodyPr/>
          <a:lstStyle>
            <a:lvl1pPr>
              <a:defRPr sz="10835"/>
            </a:lvl1pPr>
            <a:lvl2pPr>
              <a:defRPr sz="9480"/>
            </a:lvl2pPr>
            <a:lvl3pPr>
              <a:defRPr sz="8126"/>
            </a:lvl3pPr>
            <a:lvl4pPr>
              <a:defRPr sz="6772"/>
            </a:lvl4pPr>
            <a:lvl5pPr>
              <a:defRPr sz="6772"/>
            </a:lvl5pPr>
            <a:lvl6pPr>
              <a:defRPr sz="6772"/>
            </a:lvl6pPr>
            <a:lvl7pPr>
              <a:defRPr sz="6772"/>
            </a:lvl7pPr>
            <a:lvl8pPr>
              <a:defRPr sz="6772"/>
            </a:lvl8pPr>
            <a:lvl9pPr>
              <a:defRPr sz="677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493" y="13607891"/>
            <a:ext cx="9985220" cy="25210302"/>
          </a:xfrm>
        </p:spPr>
        <p:txBody>
          <a:bodyPr/>
          <a:lstStyle>
            <a:lvl1pPr marL="0" indent="0">
              <a:buNone/>
              <a:defRPr sz="5417"/>
            </a:lvl1pPr>
            <a:lvl2pPr marL="1547988" indent="0">
              <a:buNone/>
              <a:defRPr sz="4740"/>
            </a:lvl2pPr>
            <a:lvl3pPr marL="3095976" indent="0">
              <a:buNone/>
              <a:defRPr sz="4063"/>
            </a:lvl3pPr>
            <a:lvl4pPr marL="4643963" indent="0">
              <a:buNone/>
              <a:defRPr sz="3386"/>
            </a:lvl4pPr>
            <a:lvl5pPr marL="6191951" indent="0">
              <a:buNone/>
              <a:defRPr sz="3386"/>
            </a:lvl5pPr>
            <a:lvl6pPr marL="7739939" indent="0">
              <a:buNone/>
              <a:defRPr sz="3386"/>
            </a:lvl6pPr>
            <a:lvl7pPr marL="9287927" indent="0">
              <a:buNone/>
              <a:defRPr sz="3386"/>
            </a:lvl7pPr>
            <a:lvl8pPr marL="10835914" indent="0">
              <a:buNone/>
              <a:defRPr sz="3386"/>
            </a:lvl8pPr>
            <a:lvl9pPr marL="12383902" indent="0">
              <a:buNone/>
              <a:defRPr sz="338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0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493" y="3023976"/>
            <a:ext cx="9985220" cy="10583916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1788" y="6530958"/>
            <a:ext cx="15673209" cy="32234743"/>
          </a:xfrm>
        </p:spPr>
        <p:txBody>
          <a:bodyPr anchor="t"/>
          <a:lstStyle>
            <a:lvl1pPr marL="0" indent="0">
              <a:buNone/>
              <a:defRPr sz="10835"/>
            </a:lvl1pPr>
            <a:lvl2pPr marL="1547988" indent="0">
              <a:buNone/>
              <a:defRPr sz="9480"/>
            </a:lvl2pPr>
            <a:lvl3pPr marL="3095976" indent="0">
              <a:buNone/>
              <a:defRPr sz="8126"/>
            </a:lvl3pPr>
            <a:lvl4pPr marL="4643963" indent="0">
              <a:buNone/>
              <a:defRPr sz="6772"/>
            </a:lvl4pPr>
            <a:lvl5pPr marL="6191951" indent="0">
              <a:buNone/>
              <a:defRPr sz="6772"/>
            </a:lvl5pPr>
            <a:lvl6pPr marL="7739939" indent="0">
              <a:buNone/>
              <a:defRPr sz="6772"/>
            </a:lvl6pPr>
            <a:lvl7pPr marL="9287927" indent="0">
              <a:buNone/>
              <a:defRPr sz="6772"/>
            </a:lvl7pPr>
            <a:lvl8pPr marL="10835914" indent="0">
              <a:buNone/>
              <a:defRPr sz="6772"/>
            </a:lvl8pPr>
            <a:lvl9pPr marL="12383902" indent="0">
              <a:buNone/>
              <a:defRPr sz="677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493" y="13607891"/>
            <a:ext cx="9985220" cy="25210302"/>
          </a:xfrm>
        </p:spPr>
        <p:txBody>
          <a:bodyPr/>
          <a:lstStyle>
            <a:lvl1pPr marL="0" indent="0">
              <a:buNone/>
              <a:defRPr sz="5417"/>
            </a:lvl1pPr>
            <a:lvl2pPr marL="1547988" indent="0">
              <a:buNone/>
              <a:defRPr sz="4740"/>
            </a:lvl2pPr>
            <a:lvl3pPr marL="3095976" indent="0">
              <a:buNone/>
              <a:defRPr sz="4063"/>
            </a:lvl3pPr>
            <a:lvl4pPr marL="4643963" indent="0">
              <a:buNone/>
              <a:defRPr sz="3386"/>
            </a:lvl4pPr>
            <a:lvl5pPr marL="6191951" indent="0">
              <a:buNone/>
              <a:defRPr sz="3386"/>
            </a:lvl5pPr>
            <a:lvl6pPr marL="7739939" indent="0">
              <a:buNone/>
              <a:defRPr sz="3386"/>
            </a:lvl6pPr>
            <a:lvl7pPr marL="9287927" indent="0">
              <a:buNone/>
              <a:defRPr sz="3386"/>
            </a:lvl7pPr>
            <a:lvl8pPr marL="10835914" indent="0">
              <a:buNone/>
              <a:defRPr sz="3386"/>
            </a:lvl8pPr>
            <a:lvl9pPr marL="12383902" indent="0">
              <a:buNone/>
              <a:defRPr sz="338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461" y="2414991"/>
            <a:ext cx="26702504" cy="876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461" y="12074903"/>
            <a:ext cx="26702504" cy="2878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460" y="42041674"/>
            <a:ext cx="6965871" cy="2414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544F-47D2-4D87-A34E-69921B902B0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5310" y="42041674"/>
            <a:ext cx="10448806" cy="2414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5094" y="42041674"/>
            <a:ext cx="6965871" cy="2414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F94A-5876-40C9-B172-E0C09165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95976" rtl="0" eaLnBrk="1" latinLnBrk="1" hangingPunct="1">
        <a:lnSpc>
          <a:spcPct val="90000"/>
        </a:lnSpc>
        <a:spcBef>
          <a:spcPct val="0"/>
        </a:spcBef>
        <a:buNone/>
        <a:defRPr sz="14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3994" indent="-773994" algn="l" defTabSz="3095976" rtl="0" eaLnBrk="1" latinLnBrk="1" hangingPunct="1">
        <a:lnSpc>
          <a:spcPct val="90000"/>
        </a:lnSpc>
        <a:spcBef>
          <a:spcPts val="3386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1pPr>
      <a:lvl2pPr marL="2321982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8126" kern="1200">
          <a:solidFill>
            <a:schemeClr val="tx1"/>
          </a:solidFill>
          <a:latin typeface="+mn-lt"/>
          <a:ea typeface="+mn-ea"/>
          <a:cs typeface="+mn-cs"/>
        </a:defRPr>
      </a:lvl2pPr>
      <a:lvl3pPr marL="3869969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772" kern="1200">
          <a:solidFill>
            <a:schemeClr val="tx1"/>
          </a:solidFill>
          <a:latin typeface="+mn-lt"/>
          <a:ea typeface="+mn-ea"/>
          <a:cs typeface="+mn-cs"/>
        </a:defRPr>
      </a:lvl3pPr>
      <a:lvl4pPr marL="5417957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4pPr>
      <a:lvl5pPr marL="6965945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5pPr>
      <a:lvl6pPr marL="8513933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6pPr>
      <a:lvl7pPr marL="10061920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7pPr>
      <a:lvl8pPr marL="11609908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8pPr>
      <a:lvl9pPr marL="13157896" indent="-773994" algn="l" defTabSz="3095976" rtl="0" eaLnBrk="1" latinLnBrk="1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1pPr>
      <a:lvl2pPr marL="1547988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2pPr>
      <a:lvl3pPr marL="3095976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3pPr>
      <a:lvl4pPr marL="4643963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4pPr>
      <a:lvl5pPr marL="6191951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5pPr>
      <a:lvl6pPr marL="7739939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6pPr>
      <a:lvl7pPr marL="9287927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7pPr>
      <a:lvl8pPr marL="10835914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8pPr>
      <a:lvl9pPr marL="12383902" algn="l" defTabSz="3095976" rtl="0" eaLnBrk="1" latinLnBrk="1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016DBF-7217-4996-A8FA-683AE1CB22C4}"/>
              </a:ext>
            </a:extLst>
          </p:cNvPr>
          <p:cNvSpPr/>
          <p:nvPr/>
        </p:nvSpPr>
        <p:spPr>
          <a:xfrm>
            <a:off x="1049955" y="1445758"/>
            <a:ext cx="28800000" cy="42182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E03776F2-02A7-4E40-8F79-5C64D7AB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55" y="1731516"/>
            <a:ext cx="3335200" cy="333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E010D0-C6E2-451A-895D-8328CB356525}"/>
              </a:ext>
            </a:extLst>
          </p:cNvPr>
          <p:cNvSpPr/>
          <p:nvPr/>
        </p:nvSpPr>
        <p:spPr>
          <a:xfrm>
            <a:off x="1079712" y="1598623"/>
            <a:ext cx="28800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/>
              <a:t>Multi-Phase Steel Microstructure Segmentation </a:t>
            </a:r>
          </a:p>
          <a:p>
            <a:pPr algn="ctr"/>
            <a:r>
              <a:rPr lang="en-US" altLang="ko-KR" sz="6600" b="1" dirty="0"/>
              <a:t>using UNet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Swain Bishal Ranjan, </a:t>
            </a:r>
            <a:r>
              <a:rPr lang="en-US" altLang="ko-KR" sz="3600" dirty="0" err="1"/>
              <a:t>Urokov</a:t>
            </a:r>
            <a:r>
              <a:rPr lang="en-US" altLang="ko-KR" sz="3600" dirty="0"/>
              <a:t> </a:t>
            </a:r>
            <a:r>
              <a:rPr lang="en-US" altLang="ko-KR" sz="3600" dirty="0" err="1"/>
              <a:t>Salohiddin</a:t>
            </a:r>
            <a:r>
              <a:rPr lang="en-US" altLang="ko-KR" sz="3600" dirty="0"/>
              <a:t> </a:t>
            </a:r>
            <a:r>
              <a:rPr lang="en-US" altLang="ko-KR" sz="3600" dirty="0" err="1"/>
              <a:t>Orif</a:t>
            </a:r>
            <a:r>
              <a:rPr lang="en-US" altLang="ko-KR" sz="3600" dirty="0"/>
              <a:t> </a:t>
            </a:r>
            <a:r>
              <a:rPr lang="en-US" altLang="ko-KR" sz="3600" dirty="0" err="1"/>
              <a:t>Ugli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63AC-CDE1-4A3F-9931-9C9AE0F1F30B}"/>
              </a:ext>
            </a:extLst>
          </p:cNvPr>
          <p:cNvSpPr txBox="1"/>
          <p:nvPr/>
        </p:nvSpPr>
        <p:spPr>
          <a:xfrm flipH="1">
            <a:off x="1439999" y="5594402"/>
            <a:ext cx="13680000" cy="83099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0C499D-CA0B-45D7-958A-289D62F32CE2}"/>
              </a:ext>
            </a:extLst>
          </p:cNvPr>
          <p:cNvSpPr txBox="1"/>
          <p:nvPr/>
        </p:nvSpPr>
        <p:spPr>
          <a:xfrm flipH="1">
            <a:off x="1440000" y="15336796"/>
            <a:ext cx="13680000" cy="83099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Proposed Method</a:t>
            </a:r>
            <a:endParaRPr lang="ko-KR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D75963-D560-46EC-ADE3-A85AFEE23DFD}"/>
              </a:ext>
            </a:extLst>
          </p:cNvPr>
          <p:cNvSpPr/>
          <p:nvPr/>
        </p:nvSpPr>
        <p:spPr>
          <a:xfrm>
            <a:off x="1476513" y="6553767"/>
            <a:ext cx="13643487" cy="8239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미세구조 분할은 금속학적 이미지 분석에서 중요한 역할을 담당하며</a:t>
            </a:r>
            <a:r>
              <a:rPr lang="en-US" altLang="ko-KR" sz="2800" dirty="0">
                <a:solidFill>
                  <a:schemeClr val="tx1"/>
                </a:solidFill>
              </a:rPr>
              <a:t>,</a:t>
            </a:r>
            <a:r>
              <a:rPr lang="ko-KR" altLang="en-US" sz="2800" dirty="0">
                <a:solidFill>
                  <a:schemeClr val="tx1"/>
                </a:solidFill>
              </a:rPr>
              <a:t> 다양한 미세구조 성분을 식별하고 분류합니다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정확하고 효율적인 미세구조 분할은 다양한 산업에서 재료 특성을 이해하고 품질을 평가하며 제조 공정을 최적화하는 데 필수적입니다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이미지의 미세 구조는 베인라이트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페라이트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마르텐사이트의 세 가지 클래스로 나뉩니다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때때로 같은 클래스가 다른 구조를 가질 수 있고 다른 구조가 같은 클래스를 가질 수 있기 때문에 이러한 클래스의 구조를 식별하는 것은 어렵습니다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이 연구에서는 다양한 이미지 분할 작업에서 탁월한 성능을 발휘한 </a:t>
            </a:r>
            <a:r>
              <a:rPr lang="en-US" altLang="ko-KR" sz="2800" dirty="0">
                <a:solidFill>
                  <a:schemeClr val="tx1"/>
                </a:solidFill>
              </a:rPr>
              <a:t>UNet </a:t>
            </a:r>
            <a:r>
              <a:rPr lang="ko-KR" altLang="en-US" sz="2800" dirty="0">
                <a:solidFill>
                  <a:schemeClr val="tx1"/>
                </a:solidFill>
              </a:rPr>
              <a:t>아키텍처를 활용한 미세구조 분할에 대한 포괄적인 연구를 제시합니다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제안된 방법론은 보다 정확한 분할 결과를 얻기 위해 보강 기법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훈련 과정 및 평가 지표를 포함하고 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실험 결과와 분석은 제안된 방법론의 효과를 강조하며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강철 이미지의 미세구조를 정확하게 분할하는 높은 정확도를 증명하고 산업 응용 분야에서의 잠재력을 보여줍니다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454F7F-CCAB-4926-AA1A-C49C08645E9B}"/>
              </a:ext>
            </a:extLst>
          </p:cNvPr>
          <p:cNvSpPr/>
          <p:nvPr/>
        </p:nvSpPr>
        <p:spPr>
          <a:xfrm>
            <a:off x="1284481" y="35553249"/>
            <a:ext cx="13643487" cy="8452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훈련 데이터셋을 구성하기 위해 </a:t>
            </a:r>
            <a:r>
              <a:rPr lang="en-US" altLang="ko-KR" sz="2800" dirty="0">
                <a:solidFill>
                  <a:schemeClr val="tx1"/>
                </a:solidFill>
              </a:rPr>
              <a:t>6</a:t>
            </a:r>
            <a:r>
              <a:rPr lang="ko-KR" altLang="en-US" sz="2800" dirty="0">
                <a:solidFill>
                  <a:schemeClr val="tx1"/>
                </a:solidFill>
              </a:rPr>
              <a:t>개 중 </a:t>
            </a:r>
            <a:r>
              <a:rPr lang="en-US" altLang="ko-KR" sz="2800" dirty="0">
                <a:solidFill>
                  <a:schemeClr val="tx1"/>
                </a:solidFill>
              </a:rPr>
              <a:t>5</a:t>
            </a:r>
            <a:r>
              <a:rPr lang="ko-KR" altLang="en-US" sz="2800" dirty="0">
                <a:solidFill>
                  <a:schemeClr val="tx1"/>
                </a:solidFill>
              </a:rPr>
              <a:t>개의 이미지를 증강에 활용하였고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나머지 </a:t>
            </a: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개 이미지는 테스트용으로 남겨두었습니다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훈련 및 일반화 성능을 평가하기 위해 데이터를 훈련 세트와 검증 세트로 분할했습니다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증강 과정을 통해 생성된 </a:t>
            </a:r>
            <a:r>
              <a:rPr lang="en-US" altLang="ko-KR" sz="2800" dirty="0">
                <a:solidFill>
                  <a:schemeClr val="tx1"/>
                </a:solidFill>
              </a:rPr>
              <a:t>13000</a:t>
            </a:r>
            <a:r>
              <a:rPr lang="ko-KR" altLang="en-US" sz="2800" dirty="0">
                <a:solidFill>
                  <a:schemeClr val="tx1"/>
                </a:solidFill>
              </a:rPr>
              <a:t>개의 이미지는 </a:t>
            </a:r>
            <a:r>
              <a:rPr lang="en-US" altLang="ko-KR" sz="2800" dirty="0">
                <a:solidFill>
                  <a:schemeClr val="tx1"/>
                </a:solidFill>
              </a:rPr>
              <a:t>0.8</a:t>
            </a:r>
            <a:r>
              <a:rPr lang="ko-KR" altLang="en-US" sz="2800" dirty="0">
                <a:solidFill>
                  <a:schemeClr val="tx1"/>
                </a:solidFill>
              </a:rPr>
              <a:t>의 비율로 분할되어 </a:t>
            </a:r>
            <a:r>
              <a:rPr lang="en-US" altLang="ko-KR" sz="2800" dirty="0">
                <a:solidFill>
                  <a:schemeClr val="tx1"/>
                </a:solidFill>
              </a:rPr>
              <a:t>80%</a:t>
            </a:r>
            <a:r>
              <a:rPr lang="ko-KR" altLang="en-US" sz="2800" dirty="0">
                <a:solidFill>
                  <a:schemeClr val="tx1"/>
                </a:solidFill>
              </a:rPr>
              <a:t>는 훈련용으로 사용되고 나머지 </a:t>
            </a:r>
            <a:r>
              <a:rPr lang="en-US" altLang="ko-KR" sz="2800" dirty="0">
                <a:solidFill>
                  <a:schemeClr val="tx1"/>
                </a:solidFill>
              </a:rPr>
              <a:t>20%</a:t>
            </a:r>
            <a:r>
              <a:rPr lang="ko-KR" altLang="en-US" sz="2800" dirty="0">
                <a:solidFill>
                  <a:schemeClr val="tx1"/>
                </a:solidFill>
              </a:rPr>
              <a:t>는 검증용으로 사용되었습니다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UNet </a:t>
            </a:r>
            <a:r>
              <a:rPr lang="ko-KR" altLang="en-US" sz="2800" dirty="0">
                <a:solidFill>
                  <a:schemeClr val="tx1"/>
                </a:solidFill>
              </a:rPr>
              <a:t>모델을 통해 예측된 출력은 보라색으로 표현된 </a:t>
            </a:r>
            <a:r>
              <a:rPr lang="en-US" altLang="ko-KR" sz="2800" dirty="0">
                <a:solidFill>
                  <a:schemeClr val="tx1"/>
                </a:solidFill>
              </a:rPr>
              <a:t>Bainite(purple) - 0, </a:t>
            </a:r>
            <a:r>
              <a:rPr lang="ko-KR" altLang="en-US" sz="2800" dirty="0">
                <a:solidFill>
                  <a:schemeClr val="tx1"/>
                </a:solidFill>
              </a:rPr>
              <a:t>주황색으로 표현된 </a:t>
            </a:r>
            <a:r>
              <a:rPr lang="en-US" altLang="ko-KR" sz="2800" dirty="0">
                <a:solidFill>
                  <a:schemeClr val="tx1"/>
                </a:solidFill>
              </a:rPr>
              <a:t>Ferrite(orange) - 1, </a:t>
            </a:r>
            <a:r>
              <a:rPr lang="ko-KR" altLang="en-US" sz="2800" dirty="0">
                <a:solidFill>
                  <a:schemeClr val="tx1"/>
                </a:solidFill>
              </a:rPr>
              <a:t>그리고 노란색으로 표현된 </a:t>
            </a:r>
            <a:r>
              <a:rPr lang="en-US" altLang="ko-KR" sz="2800" dirty="0">
                <a:solidFill>
                  <a:schemeClr val="tx1"/>
                </a:solidFill>
              </a:rPr>
              <a:t>Martensite(yellow) – 2</a:t>
            </a:r>
            <a:r>
              <a:rPr lang="ko-KR" altLang="en-US" sz="2800" dirty="0">
                <a:solidFill>
                  <a:schemeClr val="tx1"/>
                </a:solidFill>
              </a:rPr>
              <a:t>의 클래스 레이블로 변환되었습니다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훈련 완료된 모델은 테스트에 사용되지 않은 예비 이미지를 평가하기 위해 활용되었습니다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이를 통해 모델의 성능과 정확도를 실제 데이터에 대해 확인할 수 있었습니다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또한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훈련된 모델은 다른 확대 비율</a:t>
            </a:r>
            <a:r>
              <a:rPr lang="en-US" altLang="ko-KR" sz="2800" dirty="0">
                <a:solidFill>
                  <a:schemeClr val="tx1"/>
                </a:solidFill>
              </a:rPr>
              <a:t>(x3000, x5000) </a:t>
            </a:r>
            <a:r>
              <a:rPr lang="ko-KR" altLang="en-US" sz="2800" dirty="0">
                <a:solidFill>
                  <a:schemeClr val="tx1"/>
                </a:solidFill>
              </a:rPr>
              <a:t>및 다른 강재 유형</a:t>
            </a:r>
            <a:r>
              <a:rPr lang="en-US" altLang="ko-KR" sz="2800" dirty="0">
                <a:solidFill>
                  <a:schemeClr val="tx1"/>
                </a:solidFill>
              </a:rPr>
              <a:t>(A, H2, D3)</a:t>
            </a:r>
            <a:r>
              <a:rPr lang="ko-KR" altLang="en-US" sz="2800" dirty="0">
                <a:solidFill>
                  <a:schemeClr val="tx1"/>
                </a:solidFill>
              </a:rPr>
              <a:t>의 이미지를 추론하는 데에도 활용되었습니다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7845ED-2364-4C9D-9E2E-8B5581757372}"/>
              </a:ext>
            </a:extLst>
          </p:cNvPr>
          <p:cNvSpPr txBox="1"/>
          <p:nvPr/>
        </p:nvSpPr>
        <p:spPr>
          <a:xfrm flipH="1">
            <a:off x="1439999" y="16332800"/>
            <a:ext cx="13680000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Model Architecture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7427C-FD94-43C5-AE4F-5E8548BEAAA0}"/>
              </a:ext>
            </a:extLst>
          </p:cNvPr>
          <p:cNvSpPr txBox="1"/>
          <p:nvPr/>
        </p:nvSpPr>
        <p:spPr>
          <a:xfrm flipH="1">
            <a:off x="1439997" y="28167899"/>
            <a:ext cx="13680000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Pipeline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7C92F-D779-4476-8736-DF8259273E36}"/>
              </a:ext>
            </a:extLst>
          </p:cNvPr>
          <p:cNvSpPr txBox="1"/>
          <p:nvPr/>
        </p:nvSpPr>
        <p:spPr>
          <a:xfrm flipH="1">
            <a:off x="15681767" y="5594401"/>
            <a:ext cx="13680000" cy="83099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Experiments</a:t>
            </a:r>
            <a:endParaRPr lang="ko-KR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527B31-F3B0-423C-A3F6-605F4792F972}"/>
              </a:ext>
            </a:extLst>
          </p:cNvPr>
          <p:cNvSpPr txBox="1"/>
          <p:nvPr/>
        </p:nvSpPr>
        <p:spPr>
          <a:xfrm flipH="1">
            <a:off x="15637943" y="6604241"/>
            <a:ext cx="13680000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Augmentations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5CC43-719D-DFCD-CC20-9DDF6897F8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31" y="18753718"/>
            <a:ext cx="7584366" cy="865947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B984A5-EE3C-47CA-B7AE-E42C941C40F2}"/>
              </a:ext>
            </a:extLst>
          </p:cNvPr>
          <p:cNvSpPr/>
          <p:nvPr/>
        </p:nvSpPr>
        <p:spPr>
          <a:xfrm>
            <a:off x="1310802" y="17534908"/>
            <a:ext cx="13809195" cy="136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1"/>
                </a:solidFill>
              </a:rPr>
              <a:t>UNet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구조를 사용하였습니다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인코더</a:t>
            </a:r>
            <a:r>
              <a:rPr lang="en-US" altLang="ko-KR" sz="2800" dirty="0">
                <a:solidFill>
                  <a:schemeClr val="tx1"/>
                </a:solidFill>
              </a:rPr>
              <a:t>-</a:t>
            </a:r>
            <a:r>
              <a:rPr lang="ko-KR" altLang="en-US" sz="2800" dirty="0">
                <a:solidFill>
                  <a:schemeClr val="tx1"/>
                </a:solidFill>
              </a:rPr>
              <a:t>디코더 네트워크와 스킵 연결을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B28564-DEDC-4957-911E-46C34720433F}"/>
              </a:ext>
            </a:extLst>
          </p:cNvPr>
          <p:cNvSpPr txBox="1"/>
          <p:nvPr/>
        </p:nvSpPr>
        <p:spPr>
          <a:xfrm flipH="1">
            <a:off x="15637943" y="9928646"/>
            <a:ext cx="13680000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Experiments &amp; Result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BD8A8-3229-4BD4-B7D1-6A417A9BF7C4}"/>
              </a:ext>
            </a:extLst>
          </p:cNvPr>
          <p:cNvSpPr txBox="1"/>
          <p:nvPr/>
        </p:nvSpPr>
        <p:spPr>
          <a:xfrm flipH="1">
            <a:off x="15658170" y="34569325"/>
            <a:ext cx="13680000" cy="83099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Conclusion</a:t>
            </a:r>
            <a:endParaRPr lang="ko-KR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DEC4E8-7F12-4E78-B7D5-D03A52CEA9CD}"/>
              </a:ext>
            </a:extLst>
          </p:cNvPr>
          <p:cNvSpPr/>
          <p:nvPr/>
        </p:nvSpPr>
        <p:spPr>
          <a:xfrm>
            <a:off x="15637943" y="7579703"/>
            <a:ext cx="6707707" cy="3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확대율 </a:t>
            </a:r>
            <a:r>
              <a:rPr lang="en-US" altLang="ko-KR" sz="2800" dirty="0">
                <a:solidFill>
                  <a:schemeClr val="tx1"/>
                </a:solidFill>
              </a:rPr>
              <a:t>(1-2.5</a:t>
            </a:r>
            <a:r>
              <a:rPr lang="ko-KR" altLang="en-US" sz="2800" dirty="0">
                <a:solidFill>
                  <a:schemeClr val="tx1"/>
                </a:solidFill>
              </a:rPr>
              <a:t>배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슬라이딩 윈도우 </a:t>
            </a:r>
            <a:r>
              <a:rPr lang="en-US" altLang="ko-KR" sz="2800" dirty="0">
                <a:solidFill>
                  <a:schemeClr val="tx1"/>
                </a:solidFill>
              </a:rPr>
              <a:t>( 5</a:t>
            </a:r>
            <a:r>
              <a:rPr lang="ko-KR" altLang="en-US" sz="2800" dirty="0">
                <a:solidFill>
                  <a:schemeClr val="tx1"/>
                </a:solidFill>
              </a:rPr>
              <a:t>픽셀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수평 및 수직 뒤집기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405A51-51C0-4C05-971F-624AEE945C7A}"/>
              </a:ext>
            </a:extLst>
          </p:cNvPr>
          <p:cNvSpPr/>
          <p:nvPr/>
        </p:nvSpPr>
        <p:spPr>
          <a:xfrm>
            <a:off x="15641578" y="11107755"/>
            <a:ext cx="13440710" cy="11046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활성화 함수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en-US" altLang="ko-KR" sz="2800" dirty="0" err="1">
                <a:solidFill>
                  <a:schemeClr val="tx1"/>
                </a:solidFill>
              </a:rPr>
              <a:t>ReLU</a:t>
            </a:r>
            <a:r>
              <a:rPr lang="ko-KR" altLang="en-US" sz="2800" dirty="0">
                <a:solidFill>
                  <a:schemeClr val="tx1"/>
                </a:solidFill>
              </a:rPr>
              <a:t>가 </a:t>
            </a:r>
            <a:r>
              <a:rPr lang="en-US" altLang="ko-KR" sz="2800" dirty="0">
                <a:solidFill>
                  <a:schemeClr val="tx1"/>
                </a:solidFill>
              </a:rPr>
              <a:t>Siren</a:t>
            </a:r>
            <a:r>
              <a:rPr lang="ko-KR" altLang="en-US" sz="2800" dirty="0">
                <a:solidFill>
                  <a:schemeClr val="tx1"/>
                </a:solidFill>
              </a:rPr>
              <a:t>에 비해 분할 정확도에서 우수한 성과를 보여주어 활성화 함수로 </a:t>
            </a:r>
            <a:r>
              <a:rPr lang="en-US" altLang="ko-KR" sz="2800" dirty="0" err="1">
                <a:solidFill>
                  <a:schemeClr val="tx1"/>
                </a:solidFill>
              </a:rPr>
              <a:t>ReLU</a:t>
            </a:r>
            <a:r>
              <a:rPr lang="ko-KR" altLang="en-US" sz="2800" dirty="0">
                <a:solidFill>
                  <a:schemeClr val="tx1"/>
                </a:solidFill>
              </a:rPr>
              <a:t>의 효과성을 확인할 수 있었습니다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블러 풀링의 효과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블러 풀링은 </a:t>
            </a:r>
            <a:r>
              <a:rPr lang="en-US" altLang="ko-KR" sz="2800" dirty="0">
                <a:solidFill>
                  <a:schemeClr val="tx1"/>
                </a:solidFill>
              </a:rPr>
              <a:t>Siren </a:t>
            </a:r>
            <a:r>
              <a:rPr lang="ko-KR" altLang="en-US" sz="2800" dirty="0">
                <a:solidFill>
                  <a:schemeClr val="tx1"/>
                </a:solidFill>
              </a:rPr>
              <a:t>활성화 함수와 함께 사용할 때 성능이 향상되었지만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en-US" altLang="ko-KR" sz="2800" dirty="0" err="1">
                <a:solidFill>
                  <a:schemeClr val="tx1"/>
                </a:solidFill>
              </a:rPr>
              <a:t>ReLU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활성화 함수와 함께 사용할 때는 성능이 저하되었습니다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손실 함수 비교</a:t>
            </a:r>
            <a:r>
              <a:rPr lang="en-US" altLang="ko-KR" sz="2800" dirty="0">
                <a:solidFill>
                  <a:schemeClr val="tx1"/>
                </a:solidFill>
              </a:rPr>
              <a:t>: Jaccard </a:t>
            </a:r>
            <a:r>
              <a:rPr lang="ko-KR" altLang="en-US" sz="2800" dirty="0">
                <a:solidFill>
                  <a:schemeClr val="tx1"/>
                </a:solidFill>
              </a:rPr>
              <a:t>손실 함수가 </a:t>
            </a:r>
            <a:r>
              <a:rPr lang="en-US" altLang="ko-KR" sz="2800" dirty="0">
                <a:solidFill>
                  <a:schemeClr val="tx1"/>
                </a:solidFill>
              </a:rPr>
              <a:t>Focal </a:t>
            </a:r>
            <a:r>
              <a:rPr lang="ko-KR" altLang="en-US" sz="2800" dirty="0">
                <a:solidFill>
                  <a:schemeClr val="tx1"/>
                </a:solidFill>
              </a:rPr>
              <a:t>손실 함수보다 우수한 결과를 도출하여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미세 구조 분할에 적합한 손실 함수임을 보여주었습니다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추론 이미지 결과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동일 강종과 동일 확대 비율에서의 추론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모델은 </a:t>
            </a:r>
            <a:r>
              <a:rPr lang="en-US" altLang="ko-KR" sz="2800" dirty="0">
                <a:solidFill>
                  <a:schemeClr val="tx1"/>
                </a:solidFill>
              </a:rPr>
              <a:t>91.58%</a:t>
            </a:r>
            <a:r>
              <a:rPr lang="ko-KR" altLang="en-US" sz="2800" dirty="0">
                <a:solidFill>
                  <a:schemeClr val="tx1"/>
                </a:solidFill>
              </a:rPr>
              <a:t>의 정확도와 </a:t>
            </a:r>
            <a:r>
              <a:rPr lang="en-US" altLang="ko-KR" sz="2800" dirty="0">
                <a:solidFill>
                  <a:schemeClr val="tx1"/>
                </a:solidFill>
              </a:rPr>
              <a:t>0.45825</a:t>
            </a:r>
            <a:r>
              <a:rPr lang="ko-KR" altLang="en-US" sz="2800" dirty="0">
                <a:solidFill>
                  <a:schemeClr val="tx1"/>
                </a:solidFill>
              </a:rPr>
              <a:t>의 </a:t>
            </a:r>
            <a:r>
              <a:rPr lang="en-US" altLang="ko-KR" sz="2800" dirty="0" err="1">
                <a:solidFill>
                  <a:schemeClr val="tx1"/>
                </a:solidFill>
              </a:rPr>
              <a:t>mIoU</a:t>
            </a:r>
            <a:r>
              <a:rPr lang="ko-KR" altLang="en-US" sz="2800" dirty="0">
                <a:solidFill>
                  <a:schemeClr val="tx1"/>
                </a:solidFill>
              </a:rPr>
              <a:t>를 달성하였으며</a:t>
            </a:r>
            <a:r>
              <a:rPr lang="en-US" altLang="ko-KR" sz="2800" dirty="0">
                <a:solidFill>
                  <a:schemeClr val="tx1"/>
                </a:solidFill>
              </a:rPr>
              <a:t>, Ferrite (96.1%)</a:t>
            </a:r>
            <a:r>
              <a:rPr lang="ko-KR" altLang="en-US" sz="2800" dirty="0">
                <a:solidFill>
                  <a:schemeClr val="tx1"/>
                </a:solidFill>
              </a:rPr>
              <a:t>에 대한 높은 정확도와 </a:t>
            </a:r>
            <a:r>
              <a:rPr lang="en-US" altLang="ko-KR" sz="2800" dirty="0">
                <a:solidFill>
                  <a:schemeClr val="tx1"/>
                </a:solidFill>
              </a:rPr>
              <a:t>Martensite (83.7%) </a:t>
            </a:r>
            <a:r>
              <a:rPr lang="ko-KR" altLang="en-US" sz="2800" dirty="0">
                <a:solidFill>
                  <a:schemeClr val="tx1"/>
                </a:solidFill>
              </a:rPr>
              <a:t>및 </a:t>
            </a:r>
            <a:r>
              <a:rPr lang="en-US" altLang="ko-KR" sz="2800" dirty="0">
                <a:solidFill>
                  <a:schemeClr val="tx1"/>
                </a:solidFill>
              </a:rPr>
              <a:t>Bainite (81.3%)</a:t>
            </a:r>
            <a:r>
              <a:rPr lang="ko-KR" altLang="en-US" sz="2800" dirty="0">
                <a:solidFill>
                  <a:schemeClr val="tx1"/>
                </a:solidFill>
              </a:rPr>
              <a:t>에 대한 상당한 정확도를 보였습니다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동일 강종이지만 다른 확대 비율에서의 추론</a:t>
            </a:r>
            <a:r>
              <a:rPr lang="en-US" altLang="ko-KR" sz="2800" dirty="0">
                <a:solidFill>
                  <a:schemeClr val="tx1"/>
                </a:solidFill>
              </a:rPr>
              <a:t>: x3000 </a:t>
            </a:r>
            <a:r>
              <a:rPr lang="ko-KR" altLang="en-US" sz="2800" dirty="0">
                <a:solidFill>
                  <a:schemeClr val="tx1"/>
                </a:solidFill>
              </a:rPr>
              <a:t>및 </a:t>
            </a:r>
            <a:r>
              <a:rPr lang="en-US" altLang="ko-KR" sz="2800" dirty="0">
                <a:solidFill>
                  <a:schemeClr val="tx1"/>
                </a:solidFill>
              </a:rPr>
              <a:t>x5000 </a:t>
            </a:r>
            <a:r>
              <a:rPr lang="ko-KR" altLang="en-US" sz="2800" dirty="0">
                <a:solidFill>
                  <a:schemeClr val="tx1"/>
                </a:solidFill>
              </a:rPr>
              <a:t>확대 비율에서 촬영된 이미지는 각각 </a:t>
            </a:r>
            <a:r>
              <a:rPr lang="en-US" altLang="ko-KR" sz="2800" dirty="0">
                <a:solidFill>
                  <a:schemeClr val="tx1"/>
                </a:solidFill>
              </a:rPr>
              <a:t>84.11%</a:t>
            </a:r>
            <a:r>
              <a:rPr lang="ko-KR" altLang="en-US" sz="2800" dirty="0">
                <a:solidFill>
                  <a:schemeClr val="tx1"/>
                </a:solidFill>
              </a:rPr>
              <a:t>와 </a:t>
            </a:r>
            <a:r>
              <a:rPr lang="en-US" altLang="ko-KR" sz="2800" dirty="0">
                <a:solidFill>
                  <a:schemeClr val="tx1"/>
                </a:solidFill>
              </a:rPr>
              <a:t>89.3%</a:t>
            </a:r>
            <a:r>
              <a:rPr lang="ko-KR" altLang="en-US" sz="2800" dirty="0">
                <a:solidFill>
                  <a:schemeClr val="tx1"/>
                </a:solidFill>
              </a:rPr>
              <a:t>의 정확도를 달성하여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모델이 다른 확대 비율에서도 일반화할 수 있는 능력을 보였습니다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다른 강종 및 다른 확대 비율에서의 추론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모델은 </a:t>
            </a:r>
            <a:r>
              <a:rPr lang="en-US" altLang="ko-KR" sz="2800" dirty="0">
                <a:solidFill>
                  <a:schemeClr val="tx1"/>
                </a:solidFill>
              </a:rPr>
              <a:t>A </a:t>
            </a:r>
            <a:r>
              <a:rPr lang="ko-KR" altLang="en-US" sz="2800" dirty="0">
                <a:solidFill>
                  <a:schemeClr val="tx1"/>
                </a:solidFill>
              </a:rPr>
              <a:t>형 강종에 대해 </a:t>
            </a:r>
            <a:r>
              <a:rPr lang="en-US" altLang="ko-KR" sz="2800" dirty="0">
                <a:solidFill>
                  <a:schemeClr val="tx1"/>
                </a:solidFill>
              </a:rPr>
              <a:t>74.78%, D3 </a:t>
            </a:r>
            <a:r>
              <a:rPr lang="ko-KR" altLang="en-US" sz="2800" dirty="0">
                <a:solidFill>
                  <a:schemeClr val="tx1"/>
                </a:solidFill>
              </a:rPr>
              <a:t>형에 대해 </a:t>
            </a:r>
            <a:r>
              <a:rPr lang="en-US" altLang="ko-KR" sz="2800" dirty="0">
                <a:solidFill>
                  <a:schemeClr val="tx1"/>
                </a:solidFill>
              </a:rPr>
              <a:t>68.3%, H2 </a:t>
            </a:r>
            <a:r>
              <a:rPr lang="ko-KR" altLang="en-US" sz="2800" dirty="0">
                <a:solidFill>
                  <a:schemeClr val="tx1"/>
                </a:solidFill>
              </a:rPr>
              <a:t>형에 대해 거의 </a:t>
            </a:r>
            <a:r>
              <a:rPr lang="en-US" altLang="ko-KR" sz="2800" dirty="0">
                <a:solidFill>
                  <a:schemeClr val="tx1"/>
                </a:solidFill>
              </a:rPr>
              <a:t>74%</a:t>
            </a:r>
            <a:r>
              <a:rPr lang="ko-KR" altLang="en-US" sz="2800" dirty="0">
                <a:solidFill>
                  <a:schemeClr val="tx1"/>
                </a:solidFill>
              </a:rPr>
              <a:t>의 정확도를 달성하여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보지 못한 강종 및 확대 비율에 대해서도 처리할 수 있는 능력을 보였습니다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FF198C-BC0C-4840-9CC7-70E9EA8D4FA4}"/>
              </a:ext>
            </a:extLst>
          </p:cNvPr>
          <p:cNvSpPr/>
          <p:nvPr/>
        </p:nvSpPr>
        <p:spPr>
          <a:xfrm>
            <a:off x="15479712" y="35538741"/>
            <a:ext cx="13643487" cy="707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금속 이미지에서 정확한 미세 구조 세분화는 산업 응용 분야에서 중요한 역할을 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그러나 강철 구조물의 복잡성으로 인해 레이블이 지정된 데이터셋을 구하는 것은 어렵습니다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  <a:r>
              <a:rPr lang="ko-KR" altLang="en-US" sz="2800" dirty="0">
                <a:solidFill>
                  <a:schemeClr val="tx1"/>
                </a:solidFill>
              </a:rPr>
              <a:t>작은 훈련 데이터셋은 모델의 일반화 능력에 영향을 미치는 중요한 제약 사항입니다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우리는 활성화 함수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 err="1">
                <a:solidFill>
                  <a:schemeClr val="tx1"/>
                </a:solidFill>
              </a:rPr>
              <a:t>블러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</a:rPr>
              <a:t>풀링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손실 함수 및 경계 클래스의 포함 여부 등 모델의 다양한 측면을 실험했습니다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그 결과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ReLU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활성화 함수와 </a:t>
            </a:r>
            <a:r>
              <a:rPr lang="en-US" altLang="ko-KR" sz="2800" dirty="0">
                <a:solidFill>
                  <a:schemeClr val="tx1"/>
                </a:solidFill>
              </a:rPr>
              <a:t>Jaccard </a:t>
            </a:r>
            <a:r>
              <a:rPr lang="ko-KR" altLang="en-US" sz="2800" dirty="0">
                <a:solidFill>
                  <a:schemeClr val="tx1"/>
                </a:solidFill>
              </a:rPr>
              <a:t>손실의 조합을 통해 가장 우수한 결과를 보였습니다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우리의 모델은 다양한 유형의 이미지에서 높은 정확도를 달성하며 일반화 능력을 보여주었습니다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또한 우리의 모델은 기존 미세조직 세분화보다 더 </a:t>
            </a:r>
            <a:r>
              <a:rPr lang="en-US" altLang="ko-KR" sz="2800" dirty="0">
                <a:solidFill>
                  <a:schemeClr val="tx1"/>
                </a:solidFill>
              </a:rPr>
              <a:t>intrinsic</a:t>
            </a:r>
            <a:r>
              <a:rPr lang="ko-KR" altLang="en-US" sz="2800" dirty="0">
                <a:solidFill>
                  <a:schemeClr val="tx1"/>
                </a:solidFill>
              </a:rPr>
              <a:t>한 결과를 보입니다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이러한 연구는 향후 연구 및 발전에 대한 다양한 가능성을 제시하며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고급 아키텍처와 다양한 이미징 조건의 탐색이 모델의 정확성과 적용 가능성을 향상시킬 수 있다는 점을 강조합니다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702D517-00CD-4CAC-B615-40394C313D15}"/>
              </a:ext>
            </a:extLst>
          </p:cNvPr>
          <p:cNvSpPr txBox="1"/>
          <p:nvPr/>
        </p:nvSpPr>
        <p:spPr>
          <a:xfrm>
            <a:off x="1001356" y="43911532"/>
            <a:ext cx="6866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CAG-026 2023</a:t>
            </a:r>
            <a:endParaRPr lang="ko-KR" altLang="en-US" sz="7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CFEEAB5-D960-4A3A-A7B2-CF1ABFF6AC11}"/>
              </a:ext>
            </a:extLst>
          </p:cNvPr>
          <p:cNvSpPr/>
          <p:nvPr/>
        </p:nvSpPr>
        <p:spPr>
          <a:xfrm>
            <a:off x="11746282" y="43911503"/>
            <a:ext cx="94203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  <a:t>심층학습특론 과정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Course - Special Lectures on Deep Learning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DE8206C-AA70-4574-89EA-59C772BE3D12}"/>
              </a:ext>
            </a:extLst>
          </p:cNvPr>
          <p:cNvSpPr txBox="1"/>
          <p:nvPr/>
        </p:nvSpPr>
        <p:spPr>
          <a:xfrm>
            <a:off x="8876685" y="27514725"/>
            <a:ext cx="46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  UNet Model Architecture</a:t>
            </a:r>
            <a:endParaRPr lang="ko-KR" altLang="en-US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A28B917-819F-4301-BC1D-10F2C203E378}"/>
              </a:ext>
            </a:extLst>
          </p:cNvPr>
          <p:cNvSpPr txBox="1"/>
          <p:nvPr/>
        </p:nvSpPr>
        <p:spPr>
          <a:xfrm>
            <a:off x="5682927" y="35216365"/>
            <a:ext cx="46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  </a:t>
            </a:r>
            <a:r>
              <a:rPr lang="ko-KR" altLang="en-US" dirty="0"/>
              <a:t>파이프라인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516B30-98C3-42AC-B840-BCC6DC039D03}"/>
              </a:ext>
            </a:extLst>
          </p:cNvPr>
          <p:cNvSpPr txBox="1"/>
          <p:nvPr/>
        </p:nvSpPr>
        <p:spPr>
          <a:xfrm>
            <a:off x="16827817" y="28311301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1(a)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4147B1-B8A8-2BF7-B81F-57E453458974}"/>
              </a:ext>
            </a:extLst>
          </p:cNvPr>
          <p:cNvGrpSpPr/>
          <p:nvPr/>
        </p:nvGrpSpPr>
        <p:grpSpPr>
          <a:xfrm>
            <a:off x="25754211" y="1656341"/>
            <a:ext cx="3583959" cy="3920765"/>
            <a:chOff x="10683082" y="128059"/>
            <a:chExt cx="1159934" cy="12689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28129C-5587-867D-C07B-1EF454E38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897" y="128059"/>
              <a:ext cx="994304" cy="994304"/>
            </a:xfrm>
            <a:prstGeom prst="rect">
              <a:avLst/>
            </a:prstGeom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84F2FAE0-84E7-4C9C-D085-252C07BB2FB4}"/>
                </a:ext>
              </a:extLst>
            </p:cNvPr>
            <p:cNvSpPr txBox="1">
              <a:spLocks/>
            </p:cNvSpPr>
            <p:nvPr/>
          </p:nvSpPr>
          <p:spPr>
            <a:xfrm>
              <a:off x="10683082" y="1141942"/>
              <a:ext cx="1159934" cy="255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dirty="0"/>
                <a:t>CVPR LAB</a:t>
              </a:r>
              <a:endParaRPr lang="en-US" sz="3200" dirty="0"/>
            </a:p>
          </p:txBody>
        </p:sp>
      </p:grpSp>
      <p:sp>
        <p:nvSpPr>
          <p:cNvPr id="10" name="직사각형 33">
            <a:extLst>
              <a:ext uri="{FF2B5EF4-FFF2-40B4-BE49-F238E27FC236}">
                <a16:creationId xmlns:a16="http://schemas.microsoft.com/office/drawing/2014/main" id="{BC583503-3AF4-14EF-E14E-CE39C530A505}"/>
              </a:ext>
            </a:extLst>
          </p:cNvPr>
          <p:cNvSpPr/>
          <p:nvPr/>
        </p:nvSpPr>
        <p:spPr>
          <a:xfrm>
            <a:off x="1371220" y="18070189"/>
            <a:ext cx="8981291" cy="76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     활용하여 이미지 세그멘테이션에 효과적입니다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1" name="직사각형 33">
            <a:extLst>
              <a:ext uri="{FF2B5EF4-FFF2-40B4-BE49-F238E27FC236}">
                <a16:creationId xmlns:a16="http://schemas.microsoft.com/office/drawing/2014/main" id="{1B48E326-D547-88FE-E9E1-FCEF33CAEFBB}"/>
              </a:ext>
            </a:extLst>
          </p:cNvPr>
          <p:cNvSpPr/>
          <p:nvPr/>
        </p:nvSpPr>
        <p:spPr>
          <a:xfrm>
            <a:off x="1281044" y="18829543"/>
            <a:ext cx="6146990" cy="3633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Adam </a:t>
            </a:r>
            <a:r>
              <a:rPr lang="ko-KR" altLang="en-US" sz="2800" dirty="0">
                <a:solidFill>
                  <a:schemeClr val="tx1"/>
                </a:solidFill>
              </a:rPr>
              <a:t>옵티마이저를 사용하며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학습률 </a:t>
            </a:r>
            <a:r>
              <a:rPr lang="en-US" altLang="ko-KR" sz="2800" dirty="0">
                <a:solidFill>
                  <a:schemeClr val="tx1"/>
                </a:solidFill>
              </a:rPr>
              <a:t>0.00001, </a:t>
            </a:r>
            <a:r>
              <a:rPr lang="ko-KR" altLang="en-US" sz="2800" dirty="0">
                <a:solidFill>
                  <a:schemeClr val="tx1"/>
                </a:solidFill>
              </a:rPr>
              <a:t>배치 크기 </a:t>
            </a:r>
            <a:r>
              <a:rPr lang="en-US" altLang="ko-KR" sz="2800" dirty="0">
                <a:solidFill>
                  <a:schemeClr val="tx1"/>
                </a:solidFill>
              </a:rPr>
              <a:t>16</a:t>
            </a:r>
            <a:r>
              <a:rPr lang="ko-KR" altLang="en-US" sz="2800" dirty="0">
                <a:solidFill>
                  <a:schemeClr val="tx1"/>
                </a:solidFill>
              </a:rPr>
              <a:t>으로</a:t>
            </a:r>
            <a:r>
              <a:rPr lang="en-US" altLang="ko-KR" sz="2800" dirty="0">
                <a:solidFill>
                  <a:schemeClr val="tx1"/>
                </a:solidFill>
              </a:rPr>
              <a:t> 200 epoch </a:t>
            </a:r>
            <a:r>
              <a:rPr lang="ko-KR" altLang="en-US" sz="2800" dirty="0">
                <a:solidFill>
                  <a:schemeClr val="tx1"/>
                </a:solidFill>
              </a:rPr>
              <a:t>학습했습니다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800x800 </a:t>
            </a:r>
            <a:r>
              <a:rPr lang="ko-KR" altLang="en-US" sz="2800" dirty="0">
                <a:solidFill>
                  <a:schemeClr val="tx1"/>
                </a:solidFill>
              </a:rPr>
              <a:t>픽셀 크기의 이미지와 </a:t>
            </a:r>
            <a:r>
              <a:rPr lang="en-US" altLang="ko-KR" sz="2800" dirty="0">
                <a:solidFill>
                  <a:schemeClr val="tx1"/>
                </a:solidFill>
              </a:rPr>
              <a:t>3x3 </a:t>
            </a:r>
            <a:r>
              <a:rPr lang="ko-KR" altLang="en-US" sz="2800" dirty="0">
                <a:solidFill>
                  <a:schemeClr val="tx1"/>
                </a:solidFill>
              </a:rPr>
              <a:t>커널 크기를 사용합니다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직사각형 33">
            <a:extLst>
              <a:ext uri="{FF2B5EF4-FFF2-40B4-BE49-F238E27FC236}">
                <a16:creationId xmlns:a16="http://schemas.microsoft.com/office/drawing/2014/main" id="{35760500-0A2D-7225-A85D-8E8A621CE4E5}"/>
              </a:ext>
            </a:extLst>
          </p:cNvPr>
          <p:cNvSpPr/>
          <p:nvPr/>
        </p:nvSpPr>
        <p:spPr>
          <a:xfrm>
            <a:off x="1281044" y="21432192"/>
            <a:ext cx="6859639" cy="3853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ko-KR" altLang="en-US" sz="28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1"/>
                </a:solidFill>
              </a:rPr>
              <a:t>ReLU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활성화 함수와 </a:t>
            </a:r>
            <a:r>
              <a:rPr lang="en-US" altLang="ko-KR" sz="2800" dirty="0">
                <a:solidFill>
                  <a:schemeClr val="tx1"/>
                </a:solidFill>
              </a:rPr>
              <a:t>Jaccard </a:t>
            </a:r>
            <a:r>
              <a:rPr lang="ko-KR" altLang="en-US" sz="2800" dirty="0">
                <a:solidFill>
                  <a:schemeClr val="tx1"/>
                </a:solidFill>
              </a:rPr>
              <a:t>손실 함수를 사용합니다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UNet </a:t>
            </a:r>
            <a:r>
              <a:rPr lang="ko-KR" altLang="en-US" sz="2800" dirty="0">
                <a:solidFill>
                  <a:schemeClr val="tx1"/>
                </a:solidFill>
              </a:rPr>
              <a:t>구조를 사용하여 </a:t>
            </a:r>
            <a:r>
              <a:rPr lang="en-US" altLang="ko-KR" sz="2800" dirty="0">
                <a:solidFill>
                  <a:schemeClr val="tx1"/>
                </a:solidFill>
              </a:rPr>
              <a:t>16</a:t>
            </a:r>
            <a:r>
              <a:rPr lang="ko-KR" altLang="en-US" sz="2800" dirty="0">
                <a:solidFill>
                  <a:schemeClr val="tx1"/>
                </a:solidFill>
              </a:rPr>
              <a:t>개의 채널과 </a:t>
            </a:r>
            <a:r>
              <a:rPr lang="en-US" altLang="ko-KR" sz="2800" dirty="0">
                <a:solidFill>
                  <a:schemeClr val="tx1"/>
                </a:solidFill>
              </a:rPr>
              <a:t>4</a:t>
            </a:r>
            <a:r>
              <a:rPr lang="ko-KR" altLang="en-US" sz="2800" dirty="0">
                <a:solidFill>
                  <a:schemeClr val="tx1"/>
                </a:solidFill>
              </a:rPr>
              <a:t>개의 깊이를 가지고 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33">
            <a:extLst>
              <a:ext uri="{FF2B5EF4-FFF2-40B4-BE49-F238E27FC236}">
                <a16:creationId xmlns:a16="http://schemas.microsoft.com/office/drawing/2014/main" id="{12FF2617-3409-6277-D93C-0B1EE3F9BB21}"/>
              </a:ext>
            </a:extLst>
          </p:cNvPr>
          <p:cNvSpPr/>
          <p:nvPr/>
        </p:nvSpPr>
        <p:spPr>
          <a:xfrm>
            <a:off x="1281044" y="24766393"/>
            <a:ext cx="7218926" cy="4081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이러한 모델 파라미터와 구조를 사용하여 강철 이미지에서 정확한 미세 구조 세그멘테이션을 수행합니다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image.png" descr="image.png">
            <a:extLst>
              <a:ext uri="{FF2B5EF4-FFF2-40B4-BE49-F238E27FC236}">
                <a16:creationId xmlns:a16="http://schemas.microsoft.com/office/drawing/2014/main" id="{C432F342-E008-3527-A335-C7DBF517F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251" y="29479796"/>
            <a:ext cx="12455308" cy="5736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16" descr="A picture containing colorfulness, yellow, orange, amber&#10;&#10;Description automatically generated">
            <a:extLst>
              <a:ext uri="{FF2B5EF4-FFF2-40B4-BE49-F238E27FC236}">
                <a16:creationId xmlns:a16="http://schemas.microsoft.com/office/drawing/2014/main" id="{916B1C2C-1D23-B666-4FE4-1354816BD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322" y="26643077"/>
            <a:ext cx="2131069" cy="1598302"/>
          </a:xfrm>
          <a:prstGeom prst="rect">
            <a:avLst/>
          </a:prstGeom>
        </p:spPr>
      </p:pic>
      <p:pic>
        <p:nvPicPr>
          <p:cNvPr id="18" name="Picture 17" descr="A close-up of a grey surface&#10;&#10;Description automatically generated with low confidence">
            <a:extLst>
              <a:ext uri="{FF2B5EF4-FFF2-40B4-BE49-F238E27FC236}">
                <a16:creationId xmlns:a16="http://schemas.microsoft.com/office/drawing/2014/main" id="{F5C4FF7B-8B5D-CF58-A778-3B138915E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368" y="26661470"/>
            <a:ext cx="2131069" cy="1598302"/>
          </a:xfrm>
          <a:prstGeom prst="rect">
            <a:avLst/>
          </a:prstGeom>
        </p:spPr>
      </p:pic>
      <p:pic>
        <p:nvPicPr>
          <p:cNvPr id="19" name="Picture 18" descr="A picture containing yellow, colorfulness, orange, amber&#10;&#10;Description automatically generated">
            <a:extLst>
              <a:ext uri="{FF2B5EF4-FFF2-40B4-BE49-F238E27FC236}">
                <a16:creationId xmlns:a16="http://schemas.microsoft.com/office/drawing/2014/main" id="{2C533A4E-B4E1-DFED-C022-5B8E86D8E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591" y="26657001"/>
            <a:ext cx="2131069" cy="1598302"/>
          </a:xfrm>
          <a:prstGeom prst="rect">
            <a:avLst/>
          </a:prstGeom>
        </p:spPr>
      </p:pic>
      <p:pic>
        <p:nvPicPr>
          <p:cNvPr id="20" name="Picture 19" descr="A close-up of a grey surface&#10;&#10;Description automatically generated with low confidence">
            <a:extLst>
              <a:ext uri="{FF2B5EF4-FFF2-40B4-BE49-F238E27FC236}">
                <a16:creationId xmlns:a16="http://schemas.microsoft.com/office/drawing/2014/main" id="{0B64EEE4-BE37-59A5-21EF-E45F34E13C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91" y="26617991"/>
            <a:ext cx="2131070" cy="1598302"/>
          </a:xfrm>
          <a:prstGeom prst="rect">
            <a:avLst/>
          </a:prstGeom>
        </p:spPr>
      </p:pic>
      <p:pic>
        <p:nvPicPr>
          <p:cNvPr id="21" name="Picture 20" descr="A picture containing colorfulness, yellow, map, amber&#10;&#10;Description automatically generated">
            <a:extLst>
              <a:ext uri="{FF2B5EF4-FFF2-40B4-BE49-F238E27FC236}">
                <a16:creationId xmlns:a16="http://schemas.microsoft.com/office/drawing/2014/main" id="{8C2E9C80-06CB-E075-2C13-FCDBA5D3E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220" y="26617991"/>
            <a:ext cx="2131069" cy="1598302"/>
          </a:xfrm>
          <a:prstGeom prst="rect">
            <a:avLst/>
          </a:prstGeom>
        </p:spPr>
      </p:pic>
      <p:pic>
        <p:nvPicPr>
          <p:cNvPr id="22" name="Picture 21" descr="A yellow and purple spots on an orange background&#10;&#10;Description automatically generated with low confidence">
            <a:extLst>
              <a:ext uri="{FF2B5EF4-FFF2-40B4-BE49-F238E27FC236}">
                <a16:creationId xmlns:a16="http://schemas.microsoft.com/office/drawing/2014/main" id="{32B3009A-A52B-6A01-357A-9C070DB37E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952" y="26617991"/>
            <a:ext cx="2131069" cy="1598302"/>
          </a:xfrm>
          <a:prstGeom prst="rect">
            <a:avLst/>
          </a:prstGeom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B36D1B01-A0D6-6F18-E209-B201F8DF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368" y="28861916"/>
            <a:ext cx="2128955" cy="16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A picture containing yellow, colorfulness, art&#10;&#10;Description automatically generated">
            <a:extLst>
              <a:ext uri="{FF2B5EF4-FFF2-40B4-BE49-F238E27FC236}">
                <a16:creationId xmlns:a16="http://schemas.microsoft.com/office/drawing/2014/main" id="{7BEAFE10-9A6A-EF7E-B5D1-CBCEC21A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652" y="28861916"/>
            <a:ext cx="2128955" cy="16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E693F4C1-AA2E-7CB3-5055-38AE67BC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936" y="28855345"/>
            <a:ext cx="2094341" cy="15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D581C21-EEA4-78C5-1EB9-AE3C3C40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977" y="28843593"/>
            <a:ext cx="2120999" cy="15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2">
            <a:extLst>
              <a:ext uri="{FF2B5EF4-FFF2-40B4-BE49-F238E27FC236}">
                <a16:creationId xmlns:a16="http://schemas.microsoft.com/office/drawing/2014/main" id="{EF72192F-D9BF-DF50-1FDA-3FB5B017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105" y="28843592"/>
            <a:ext cx="2110009" cy="15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3">
            <a:extLst>
              <a:ext uri="{FF2B5EF4-FFF2-40B4-BE49-F238E27FC236}">
                <a16:creationId xmlns:a16="http://schemas.microsoft.com/office/drawing/2014/main" id="{08691AE6-8AAC-2D2B-0943-BD186E7D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971" y="28836871"/>
            <a:ext cx="2120998" cy="158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12">
            <a:extLst>
              <a:ext uri="{FF2B5EF4-FFF2-40B4-BE49-F238E27FC236}">
                <a16:creationId xmlns:a16="http://schemas.microsoft.com/office/drawing/2014/main" id="{39246FE2-840A-2509-8490-5537D060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29" y="29931325"/>
            <a:ext cx="3095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2F73C70-10F1-1F2F-062F-1CE05D28BBB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373" y="31084911"/>
            <a:ext cx="2111234" cy="158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4ABE43-E8D6-726A-6F98-95E16C52998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111" y="31084911"/>
            <a:ext cx="2110985" cy="158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ECEEA15-AFD4-B103-1A08-65C54CF897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600" y="31084911"/>
            <a:ext cx="2111470" cy="158250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BC80BF8-C9A1-4500-42F1-A61677B32DDA}"/>
              </a:ext>
            </a:extLst>
          </p:cNvPr>
          <p:cNvSpPr txBox="1"/>
          <p:nvPr/>
        </p:nvSpPr>
        <p:spPr>
          <a:xfrm>
            <a:off x="19024252" y="28288860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1(b)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E93C64-B94C-DEBA-7698-AF93DADE1B13}"/>
              </a:ext>
            </a:extLst>
          </p:cNvPr>
          <p:cNvSpPr txBox="1"/>
          <p:nvPr/>
        </p:nvSpPr>
        <p:spPr>
          <a:xfrm>
            <a:off x="21289771" y="28280781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1(c)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539941-CADC-6595-06BF-2087CEA232D6}"/>
              </a:ext>
            </a:extLst>
          </p:cNvPr>
          <p:cNvSpPr txBox="1"/>
          <p:nvPr/>
        </p:nvSpPr>
        <p:spPr>
          <a:xfrm>
            <a:off x="23716661" y="28275907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2(a)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E2524-A500-21E4-E0EC-3098274FB5FD}"/>
              </a:ext>
            </a:extLst>
          </p:cNvPr>
          <p:cNvSpPr txBox="1"/>
          <p:nvPr/>
        </p:nvSpPr>
        <p:spPr>
          <a:xfrm>
            <a:off x="25877858" y="28249881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2(b)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499C66-9FCF-7443-E76A-BFDD022EC0BB}"/>
              </a:ext>
            </a:extLst>
          </p:cNvPr>
          <p:cNvSpPr txBox="1"/>
          <p:nvPr/>
        </p:nvSpPr>
        <p:spPr>
          <a:xfrm>
            <a:off x="28106621" y="28256367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2(c)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11674-2F94-1C2D-EE7F-666A7AB0FF48}"/>
              </a:ext>
            </a:extLst>
          </p:cNvPr>
          <p:cNvSpPr txBox="1"/>
          <p:nvPr/>
        </p:nvSpPr>
        <p:spPr>
          <a:xfrm>
            <a:off x="16825703" y="30525835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3(a)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6CDC32-4D1A-48F8-373C-B79E1659007E}"/>
              </a:ext>
            </a:extLst>
          </p:cNvPr>
          <p:cNvSpPr txBox="1"/>
          <p:nvPr/>
        </p:nvSpPr>
        <p:spPr>
          <a:xfrm>
            <a:off x="19128174" y="30529330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3(b)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7C64B8-1A38-3FB3-E24C-8DB6A760BE95}"/>
              </a:ext>
            </a:extLst>
          </p:cNvPr>
          <p:cNvSpPr txBox="1"/>
          <p:nvPr/>
        </p:nvSpPr>
        <p:spPr>
          <a:xfrm>
            <a:off x="21306021" y="30521084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3(c)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20DDE8-11CA-6F56-46D1-5D218E8836B1}"/>
              </a:ext>
            </a:extLst>
          </p:cNvPr>
          <p:cNvSpPr txBox="1"/>
          <p:nvPr/>
        </p:nvSpPr>
        <p:spPr>
          <a:xfrm>
            <a:off x="25875744" y="30521084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4(b)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0F41F6-50D7-1298-2BD9-D85D1C4CC81E}"/>
              </a:ext>
            </a:extLst>
          </p:cNvPr>
          <p:cNvSpPr txBox="1"/>
          <p:nvPr/>
        </p:nvSpPr>
        <p:spPr>
          <a:xfrm>
            <a:off x="23608492" y="30515034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4(a)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06398D-DF91-D3C5-BC59-3838A207E52C}"/>
              </a:ext>
            </a:extLst>
          </p:cNvPr>
          <p:cNvSpPr txBox="1"/>
          <p:nvPr/>
        </p:nvSpPr>
        <p:spPr>
          <a:xfrm>
            <a:off x="28052385" y="30514415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4(c)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EACF29-DD7A-C131-0A2C-683A5E9DB8E6}"/>
              </a:ext>
            </a:extLst>
          </p:cNvPr>
          <p:cNvSpPr txBox="1"/>
          <p:nvPr/>
        </p:nvSpPr>
        <p:spPr>
          <a:xfrm>
            <a:off x="20185905" y="32736505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5(a)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4F512D-1556-1D81-0C30-02E6D2C3E3F1}"/>
              </a:ext>
            </a:extLst>
          </p:cNvPr>
          <p:cNvSpPr txBox="1"/>
          <p:nvPr/>
        </p:nvSpPr>
        <p:spPr>
          <a:xfrm>
            <a:off x="22426518" y="32736505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5(b)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A03F4D-EBB6-DE56-D5AB-15618EE3BB67}"/>
              </a:ext>
            </a:extLst>
          </p:cNvPr>
          <p:cNvSpPr txBox="1"/>
          <p:nvPr/>
        </p:nvSpPr>
        <p:spPr>
          <a:xfrm>
            <a:off x="24605311" y="32736505"/>
            <a:ext cx="49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5(c)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B71AD2-E599-8F45-12FD-C1629A231749}"/>
              </a:ext>
            </a:extLst>
          </p:cNvPr>
          <p:cNvSpPr txBox="1"/>
          <p:nvPr/>
        </p:nvSpPr>
        <p:spPr>
          <a:xfrm>
            <a:off x="17031293" y="33290700"/>
            <a:ext cx="1102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 </a:t>
            </a:r>
            <a:r>
              <a:rPr lang="ko-KR" altLang="en-US" dirty="0"/>
              <a:t>사진 </a:t>
            </a:r>
            <a:r>
              <a:rPr lang="en-US" altLang="ko-KR" dirty="0"/>
              <a:t>{a, b, c}</a:t>
            </a:r>
            <a:r>
              <a:rPr lang="ko-KR" altLang="en-US" dirty="0"/>
              <a:t>는 원본</a:t>
            </a:r>
            <a:r>
              <a:rPr lang="en-US" altLang="ko-KR" dirty="0"/>
              <a:t>, </a:t>
            </a:r>
            <a:r>
              <a:rPr lang="ko-KR" altLang="en-US" dirty="0"/>
              <a:t>레이블 및 우리 모델이 예측한 이미지를 각각 나타냅니다</a:t>
            </a:r>
            <a:r>
              <a:rPr lang="en-US" altLang="ko-KR" dirty="0"/>
              <a:t>. </a:t>
            </a:r>
            <a:r>
              <a:rPr lang="ko-KR" altLang="en-US" dirty="0"/>
              <a:t>이미지 세트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x3000 E </a:t>
            </a:r>
            <a:r>
              <a:rPr lang="ko-KR" altLang="en-US" dirty="0"/>
              <a:t>강종 이미지</a:t>
            </a:r>
            <a:r>
              <a:rPr lang="en-US" altLang="ko-KR" dirty="0"/>
              <a:t>, </a:t>
            </a:r>
            <a:r>
              <a:rPr lang="ko-KR" altLang="en-US" dirty="0"/>
              <a:t>이미지 세트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x5000 E </a:t>
            </a:r>
            <a:r>
              <a:rPr lang="ko-KR" altLang="en-US" dirty="0"/>
              <a:t>강종 이미지</a:t>
            </a:r>
            <a:r>
              <a:rPr lang="en-US" altLang="ko-KR" dirty="0"/>
              <a:t>, </a:t>
            </a:r>
            <a:r>
              <a:rPr lang="ko-KR" altLang="en-US" dirty="0"/>
              <a:t>이미지 세트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x5000 A </a:t>
            </a:r>
            <a:r>
              <a:rPr lang="ko-KR" altLang="en-US" dirty="0"/>
              <a:t>강종 이미지</a:t>
            </a:r>
            <a:r>
              <a:rPr lang="en-US" altLang="ko-KR" dirty="0"/>
              <a:t>, </a:t>
            </a:r>
            <a:r>
              <a:rPr lang="ko-KR" altLang="en-US" dirty="0"/>
              <a:t>이미지 세트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x5000 D3 </a:t>
            </a:r>
            <a:r>
              <a:rPr lang="ko-KR" altLang="en-US" dirty="0"/>
              <a:t>강종 이미지 및 이미지 세트 </a:t>
            </a:r>
            <a:r>
              <a:rPr lang="en-US" altLang="ko-KR" dirty="0"/>
              <a:t>5</a:t>
            </a:r>
            <a:r>
              <a:rPr lang="ko-KR" altLang="en-US" dirty="0"/>
              <a:t>는 </a:t>
            </a:r>
            <a:r>
              <a:rPr lang="en-US" altLang="ko-KR" dirty="0"/>
              <a:t>x5000 H2 </a:t>
            </a:r>
            <a:r>
              <a:rPr lang="ko-KR" altLang="en-US" dirty="0"/>
              <a:t>강종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987AEFA9-5278-D5C6-CD80-8723F659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36730"/>
              </p:ext>
            </p:extLst>
          </p:nvPr>
        </p:nvGraphicFramePr>
        <p:xfrm>
          <a:off x="17063236" y="21685772"/>
          <a:ext cx="11188704" cy="3924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7176">
                  <a:extLst>
                    <a:ext uri="{9D8B030D-6E8A-4147-A177-3AD203B41FA5}">
                      <a16:colId xmlns:a16="http://schemas.microsoft.com/office/drawing/2014/main" val="2447629284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4094727141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1187706179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2446841866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3099400147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3353021449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433866362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1307083192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2008027269"/>
                    </a:ext>
                  </a:extLst>
                </a:gridCol>
                <a:gridCol w="932392">
                  <a:extLst>
                    <a:ext uri="{9D8B030D-6E8A-4147-A177-3AD203B41FA5}">
                      <a16:colId xmlns:a16="http://schemas.microsoft.com/office/drawing/2014/main" val="2826512985"/>
                    </a:ext>
                  </a:extLst>
                </a:gridCol>
              </a:tblGrid>
              <a:tr h="396443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 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D3 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H2 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026732"/>
                  </a:ext>
                </a:extLst>
              </a:tr>
              <a:tr h="5525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Pixel Accuracy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74.78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68.32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73.89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021659"/>
                  </a:ext>
                </a:extLst>
              </a:tr>
              <a:tr h="52444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Dice Score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0.7365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0.6791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0.7248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857490"/>
                  </a:ext>
                </a:extLst>
              </a:tr>
              <a:tr h="62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Accuracy Per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51.04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92.11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65.45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79.64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24.41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66.89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78.52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88.11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37.62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05063"/>
                  </a:ext>
                </a:extLst>
              </a:tr>
              <a:tr h="5951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Class Ratio [label]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0.1441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0.4281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0.4278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0.1742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0.0184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0.8074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0.3404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0.4313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0.2283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20564"/>
                  </a:ext>
                </a:extLst>
              </a:tr>
              <a:tr h="5670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Class Ratio [Predicted]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0.5683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0.3317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0.1796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0.236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0.5844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0.2819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0.573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0.1451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37120"/>
                  </a:ext>
                </a:extLst>
              </a:tr>
              <a:tr h="66586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Error Margin of Class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-0.0441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+0.1402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-0.0961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+0.0054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+0.2176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-0.223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-0.0585</a:t>
                      </a: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0.1417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-0.0832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15230"/>
                  </a:ext>
                </a:extLst>
              </a:tr>
            </a:tbl>
          </a:graphicData>
        </a:graphic>
      </p:graphicFrame>
      <p:sp>
        <p:nvSpPr>
          <p:cNvPr id="32" name="직사각형 29">
            <a:extLst>
              <a:ext uri="{FF2B5EF4-FFF2-40B4-BE49-F238E27FC236}">
                <a16:creationId xmlns:a16="http://schemas.microsoft.com/office/drawing/2014/main" id="{75137D3D-5DFE-010A-C02C-2F5A318044A4}"/>
              </a:ext>
            </a:extLst>
          </p:cNvPr>
          <p:cNvSpPr/>
          <p:nvPr/>
        </p:nvSpPr>
        <p:spPr>
          <a:xfrm>
            <a:off x="22343283" y="7560121"/>
            <a:ext cx="6707707" cy="236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랜덤 강도 </a:t>
            </a:r>
            <a:r>
              <a:rPr lang="en-US" altLang="ko-KR" sz="2800" dirty="0">
                <a:solidFill>
                  <a:schemeClr val="tx1"/>
                </a:solidFill>
              </a:rPr>
              <a:t>(0-10)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랜덤 감마 </a:t>
            </a:r>
            <a:r>
              <a:rPr lang="en-US" altLang="ko-KR" sz="2800" dirty="0">
                <a:solidFill>
                  <a:schemeClr val="tx1"/>
                </a:solidFill>
              </a:rPr>
              <a:t>(1-10)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회전 </a:t>
            </a:r>
            <a:r>
              <a:rPr lang="en-US" altLang="ko-KR" sz="2800" dirty="0">
                <a:solidFill>
                  <a:schemeClr val="tx1"/>
                </a:solidFill>
              </a:rPr>
              <a:t>(0-10*)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EBD9C-2928-FB66-77FA-D3253248DF11}"/>
              </a:ext>
            </a:extLst>
          </p:cNvPr>
          <p:cNvSpPr txBox="1"/>
          <p:nvPr/>
        </p:nvSpPr>
        <p:spPr>
          <a:xfrm>
            <a:off x="20112861" y="25824021"/>
            <a:ext cx="56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테이블 </a:t>
            </a:r>
            <a:r>
              <a:rPr lang="en-US" altLang="ko-KR" dirty="0"/>
              <a:t>1</a:t>
            </a:r>
            <a:r>
              <a:rPr lang="ko-KR" altLang="en-US" dirty="0"/>
              <a:t>다양한 강재 및 배율 유형에 대한 모델 결과</a:t>
            </a:r>
          </a:p>
        </p:txBody>
      </p:sp>
    </p:spTree>
    <p:extLst>
      <p:ext uri="{BB962C8B-B14F-4D97-AF65-F5344CB8AC3E}">
        <p14:creationId xmlns:p14="http://schemas.microsoft.com/office/powerpoint/2010/main" val="7886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3426</TotalTime>
  <Words>968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강민혜</dc:creator>
  <cp:lastModifiedBy>Bishal Blue</cp:lastModifiedBy>
  <cp:revision>110</cp:revision>
  <dcterms:created xsi:type="dcterms:W3CDTF">2023-02-02T07:38:03Z</dcterms:created>
  <dcterms:modified xsi:type="dcterms:W3CDTF">2023-06-18T14:54:58Z</dcterms:modified>
</cp:coreProperties>
</file>