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5" d="100"/>
          <a:sy n="65" d="100"/>
        </p:scale>
        <p:origin x="96"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D3717-68C5-476D-8BF7-89D36CD5CF30}"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978EA-8CC4-4C40-A8F8-AE66F569BCB2}" type="slidenum">
              <a:rPr lang="en-US" smtClean="0"/>
              <a:t>‹#›</a:t>
            </a:fld>
            <a:endParaRPr lang="en-US"/>
          </a:p>
        </p:txBody>
      </p:sp>
    </p:spTree>
    <p:extLst>
      <p:ext uri="{BB962C8B-B14F-4D97-AF65-F5344CB8AC3E}">
        <p14:creationId xmlns:p14="http://schemas.microsoft.com/office/powerpoint/2010/main" val="149847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F8C4-3D56-5175-9E04-532AF87DF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BA516-E422-3190-9D9D-594C9CA10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DD8B9-2E51-3EF7-1470-4FC20FA71289}"/>
              </a:ext>
            </a:extLst>
          </p:cNvPr>
          <p:cNvSpPr>
            <a:spLocks noGrp="1"/>
          </p:cNvSpPr>
          <p:nvPr>
            <p:ph type="dt" sz="half" idx="10"/>
          </p:nvPr>
        </p:nvSpPr>
        <p:spPr/>
        <p:txBody>
          <a:bodyPr/>
          <a:lstStyle/>
          <a:p>
            <a:fld id="{AD3C0A23-D987-419A-8264-D12F8EAF570B}" type="datetime1">
              <a:rPr lang="en-US" smtClean="0"/>
              <a:t>7/6/2023</a:t>
            </a:fld>
            <a:endParaRPr lang="en-US"/>
          </a:p>
        </p:txBody>
      </p:sp>
      <p:sp>
        <p:nvSpPr>
          <p:cNvPr id="5" name="Footer Placeholder 4">
            <a:extLst>
              <a:ext uri="{FF2B5EF4-FFF2-40B4-BE49-F238E27FC236}">
                <a16:creationId xmlns:a16="http://schemas.microsoft.com/office/drawing/2014/main" id="{562CCCAE-6B2E-23C3-D027-37FC42C0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2E63-508D-C415-3E64-81BFDFFFD270}"/>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60096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36F-397B-AD38-2B64-B45C39D47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A63E5-953F-F038-B79C-3AC6FF201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7E8D6-2877-57C2-C1DE-D72D2E6AE56A}"/>
              </a:ext>
            </a:extLst>
          </p:cNvPr>
          <p:cNvSpPr>
            <a:spLocks noGrp="1"/>
          </p:cNvSpPr>
          <p:nvPr>
            <p:ph type="dt" sz="half" idx="10"/>
          </p:nvPr>
        </p:nvSpPr>
        <p:spPr/>
        <p:txBody>
          <a:bodyPr/>
          <a:lstStyle/>
          <a:p>
            <a:fld id="{ABB0D799-3C81-49D8-9C9F-19F6ECAF4B97}" type="datetime1">
              <a:rPr lang="en-US" smtClean="0"/>
              <a:t>7/6/2023</a:t>
            </a:fld>
            <a:endParaRPr lang="en-US"/>
          </a:p>
        </p:txBody>
      </p:sp>
      <p:sp>
        <p:nvSpPr>
          <p:cNvPr id="5" name="Footer Placeholder 4">
            <a:extLst>
              <a:ext uri="{FF2B5EF4-FFF2-40B4-BE49-F238E27FC236}">
                <a16:creationId xmlns:a16="http://schemas.microsoft.com/office/drawing/2014/main" id="{67945E9B-3470-59C9-97CF-F97BA2336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4001-A775-F403-F5B5-C7124D5E6C36}"/>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346194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84972-0AE2-C072-181D-D232FAF0E0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A111D-7620-6A52-B4F7-1CDA6D13C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2FB45-8B35-E46E-81AB-97894FDCF6B0}"/>
              </a:ext>
            </a:extLst>
          </p:cNvPr>
          <p:cNvSpPr>
            <a:spLocks noGrp="1"/>
          </p:cNvSpPr>
          <p:nvPr>
            <p:ph type="dt" sz="half" idx="10"/>
          </p:nvPr>
        </p:nvSpPr>
        <p:spPr/>
        <p:txBody>
          <a:bodyPr/>
          <a:lstStyle/>
          <a:p>
            <a:fld id="{5EB7C1F4-19B8-44BB-B0AA-D59AA3964D0A}" type="datetime1">
              <a:rPr lang="en-US" smtClean="0"/>
              <a:t>7/6/2023</a:t>
            </a:fld>
            <a:endParaRPr lang="en-US"/>
          </a:p>
        </p:txBody>
      </p:sp>
      <p:sp>
        <p:nvSpPr>
          <p:cNvPr id="5" name="Footer Placeholder 4">
            <a:extLst>
              <a:ext uri="{FF2B5EF4-FFF2-40B4-BE49-F238E27FC236}">
                <a16:creationId xmlns:a16="http://schemas.microsoft.com/office/drawing/2014/main" id="{C16EBBBC-DB09-680C-7218-8D9A639BA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5B9F7-9E5C-F44E-87F7-CBC6C8354449}"/>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110930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28-22ED-95FE-1BFF-490279943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02D17-0612-7EB9-21C0-185B0DF7E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7937F-4F6B-2F3E-1EF4-157D7278D5D3}"/>
              </a:ext>
            </a:extLst>
          </p:cNvPr>
          <p:cNvSpPr>
            <a:spLocks noGrp="1"/>
          </p:cNvSpPr>
          <p:nvPr>
            <p:ph type="dt" sz="half" idx="10"/>
          </p:nvPr>
        </p:nvSpPr>
        <p:spPr/>
        <p:txBody>
          <a:bodyPr/>
          <a:lstStyle/>
          <a:p>
            <a:fld id="{C4DF121D-7469-493B-9CF5-F5AF72330D32}" type="datetime1">
              <a:rPr lang="en-US" smtClean="0"/>
              <a:t>7/6/2023</a:t>
            </a:fld>
            <a:endParaRPr lang="en-US"/>
          </a:p>
        </p:txBody>
      </p:sp>
      <p:sp>
        <p:nvSpPr>
          <p:cNvPr id="5" name="Footer Placeholder 4">
            <a:extLst>
              <a:ext uri="{FF2B5EF4-FFF2-40B4-BE49-F238E27FC236}">
                <a16:creationId xmlns:a16="http://schemas.microsoft.com/office/drawing/2014/main" id="{CD08B080-A975-4FA0-0313-9793E1259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6B459-BCB6-BECF-0F15-8992AE3ACBEC}"/>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79134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2AC4-CE8B-C28F-3236-8A3CFC85E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20771-99A2-D41C-C91C-66E177528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E0E76-9765-3CF4-8796-7F3D8A54470F}"/>
              </a:ext>
            </a:extLst>
          </p:cNvPr>
          <p:cNvSpPr>
            <a:spLocks noGrp="1"/>
          </p:cNvSpPr>
          <p:nvPr>
            <p:ph type="dt" sz="half" idx="10"/>
          </p:nvPr>
        </p:nvSpPr>
        <p:spPr/>
        <p:txBody>
          <a:bodyPr/>
          <a:lstStyle/>
          <a:p>
            <a:fld id="{21C959AA-3A1F-41CD-A683-45F2741A506A}" type="datetime1">
              <a:rPr lang="en-US" smtClean="0"/>
              <a:t>7/6/2023</a:t>
            </a:fld>
            <a:endParaRPr lang="en-US"/>
          </a:p>
        </p:txBody>
      </p:sp>
      <p:sp>
        <p:nvSpPr>
          <p:cNvPr id="5" name="Footer Placeholder 4">
            <a:extLst>
              <a:ext uri="{FF2B5EF4-FFF2-40B4-BE49-F238E27FC236}">
                <a16:creationId xmlns:a16="http://schemas.microsoft.com/office/drawing/2014/main" id="{CD1AA80A-50AE-A5CB-5D3D-7FDC072E3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B6550-B440-38F8-819C-15CF32DA1524}"/>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67457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A221-69B3-8CD6-2B13-9F5584513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20393-4529-9845-5F8A-797739BB2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4156C-6D66-4E32-A131-E0E922553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1A70B-B2C1-66D1-16E4-43CFC122A377}"/>
              </a:ext>
            </a:extLst>
          </p:cNvPr>
          <p:cNvSpPr>
            <a:spLocks noGrp="1"/>
          </p:cNvSpPr>
          <p:nvPr>
            <p:ph type="dt" sz="half" idx="10"/>
          </p:nvPr>
        </p:nvSpPr>
        <p:spPr/>
        <p:txBody>
          <a:bodyPr/>
          <a:lstStyle/>
          <a:p>
            <a:fld id="{1DAC96A3-10CA-409E-ACA2-5D267E71104C}" type="datetime1">
              <a:rPr lang="en-US" smtClean="0"/>
              <a:t>7/6/2023</a:t>
            </a:fld>
            <a:endParaRPr lang="en-US"/>
          </a:p>
        </p:txBody>
      </p:sp>
      <p:sp>
        <p:nvSpPr>
          <p:cNvPr id="6" name="Footer Placeholder 5">
            <a:extLst>
              <a:ext uri="{FF2B5EF4-FFF2-40B4-BE49-F238E27FC236}">
                <a16:creationId xmlns:a16="http://schemas.microsoft.com/office/drawing/2014/main" id="{65937E1C-EDBA-65BB-DFF5-22B785C3F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F7087-5F36-4A5B-0BBF-9AAE14994A14}"/>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18649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6619-CEA7-208F-6BC4-9779E662D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980EBE-3DA1-8A68-0E78-E1FCEB8EB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D2850-E80A-1AF0-9813-3C9671B86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6EDF6-7160-72EF-807B-E0F595BA5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1DFFB-F5DB-8A14-817A-9363F4199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CF9C0-A0F5-CAA9-6445-A71B29BC991E}"/>
              </a:ext>
            </a:extLst>
          </p:cNvPr>
          <p:cNvSpPr>
            <a:spLocks noGrp="1"/>
          </p:cNvSpPr>
          <p:nvPr>
            <p:ph type="dt" sz="half" idx="10"/>
          </p:nvPr>
        </p:nvSpPr>
        <p:spPr/>
        <p:txBody>
          <a:bodyPr/>
          <a:lstStyle/>
          <a:p>
            <a:fld id="{7FEDBC68-8906-4B0A-9468-248091CF41A7}" type="datetime1">
              <a:rPr lang="en-US" smtClean="0"/>
              <a:t>7/6/2023</a:t>
            </a:fld>
            <a:endParaRPr lang="en-US"/>
          </a:p>
        </p:txBody>
      </p:sp>
      <p:sp>
        <p:nvSpPr>
          <p:cNvPr id="8" name="Footer Placeholder 7">
            <a:extLst>
              <a:ext uri="{FF2B5EF4-FFF2-40B4-BE49-F238E27FC236}">
                <a16:creationId xmlns:a16="http://schemas.microsoft.com/office/drawing/2014/main" id="{6145CD91-D509-7BAF-58DA-B9CF0EDA5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5AF91-F6F1-FCF6-5106-4C12FA7F3DFE}"/>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88738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798A-64C0-BF4C-1C04-2286F1660B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A320D-9F9A-7F69-6B57-8D713B0A3C87}"/>
              </a:ext>
            </a:extLst>
          </p:cNvPr>
          <p:cNvSpPr>
            <a:spLocks noGrp="1"/>
          </p:cNvSpPr>
          <p:nvPr>
            <p:ph type="dt" sz="half" idx="10"/>
          </p:nvPr>
        </p:nvSpPr>
        <p:spPr/>
        <p:txBody>
          <a:bodyPr/>
          <a:lstStyle/>
          <a:p>
            <a:fld id="{3CDAC728-A0CA-496D-843E-6489112B5990}" type="datetime1">
              <a:rPr lang="en-US" smtClean="0"/>
              <a:t>7/6/2023</a:t>
            </a:fld>
            <a:endParaRPr lang="en-US"/>
          </a:p>
        </p:txBody>
      </p:sp>
      <p:sp>
        <p:nvSpPr>
          <p:cNvPr id="4" name="Footer Placeholder 3">
            <a:extLst>
              <a:ext uri="{FF2B5EF4-FFF2-40B4-BE49-F238E27FC236}">
                <a16:creationId xmlns:a16="http://schemas.microsoft.com/office/drawing/2014/main" id="{7FB025CA-5C3E-4168-A3B2-A05AB268F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9F5439-E4B1-C3EE-EBE2-2C1E69A302A2}"/>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0841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3387D-092D-259D-20AA-BAFD6D7E118D}"/>
              </a:ext>
            </a:extLst>
          </p:cNvPr>
          <p:cNvSpPr>
            <a:spLocks noGrp="1"/>
          </p:cNvSpPr>
          <p:nvPr>
            <p:ph type="dt" sz="half" idx="10"/>
          </p:nvPr>
        </p:nvSpPr>
        <p:spPr/>
        <p:txBody>
          <a:bodyPr/>
          <a:lstStyle/>
          <a:p>
            <a:fld id="{DD31B210-1BAC-4CBB-BFCB-A1213D8702D1}" type="datetime1">
              <a:rPr lang="en-US" smtClean="0"/>
              <a:t>7/6/2023</a:t>
            </a:fld>
            <a:endParaRPr lang="en-US"/>
          </a:p>
        </p:txBody>
      </p:sp>
      <p:sp>
        <p:nvSpPr>
          <p:cNvPr id="3" name="Footer Placeholder 2">
            <a:extLst>
              <a:ext uri="{FF2B5EF4-FFF2-40B4-BE49-F238E27FC236}">
                <a16:creationId xmlns:a16="http://schemas.microsoft.com/office/drawing/2014/main" id="{162E616A-8111-34F4-8898-D47CBF9691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622D6-AA54-41CF-0C30-073C57BEB979}"/>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242505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39B-981F-90DF-703A-3BC3BFFE7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7B17F-0612-9A0A-0BE1-84A7B9355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F4187-BAF8-2713-7803-88CDF1503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04A93-6EC2-3920-3FD5-730E9E927A7F}"/>
              </a:ext>
            </a:extLst>
          </p:cNvPr>
          <p:cNvSpPr>
            <a:spLocks noGrp="1"/>
          </p:cNvSpPr>
          <p:nvPr>
            <p:ph type="dt" sz="half" idx="10"/>
          </p:nvPr>
        </p:nvSpPr>
        <p:spPr/>
        <p:txBody>
          <a:bodyPr/>
          <a:lstStyle/>
          <a:p>
            <a:fld id="{CDB1CDD7-39F9-4D33-A2E5-20BBA94C3572}" type="datetime1">
              <a:rPr lang="en-US" smtClean="0"/>
              <a:t>7/6/2023</a:t>
            </a:fld>
            <a:endParaRPr lang="en-US"/>
          </a:p>
        </p:txBody>
      </p:sp>
      <p:sp>
        <p:nvSpPr>
          <p:cNvPr id="6" name="Footer Placeholder 5">
            <a:extLst>
              <a:ext uri="{FF2B5EF4-FFF2-40B4-BE49-F238E27FC236}">
                <a16:creationId xmlns:a16="http://schemas.microsoft.com/office/drawing/2014/main" id="{CF5E9A16-9FBC-C7CB-7FF3-61F6216EA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2BE54-A3B0-4BE5-BF76-EB5AD5BA659C}"/>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22404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F865-0C5E-DC17-3396-EEFA13C53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279CE-D9D1-D52B-FBB4-8082DDA46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D4848-CA1B-663B-AF52-572A86CD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1F3BE-1BBE-91FC-4544-6B86737352D6}"/>
              </a:ext>
            </a:extLst>
          </p:cNvPr>
          <p:cNvSpPr>
            <a:spLocks noGrp="1"/>
          </p:cNvSpPr>
          <p:nvPr>
            <p:ph type="dt" sz="half" idx="10"/>
          </p:nvPr>
        </p:nvSpPr>
        <p:spPr/>
        <p:txBody>
          <a:bodyPr/>
          <a:lstStyle/>
          <a:p>
            <a:fld id="{DB49D966-02EF-450A-9FC1-1C5BB74CE7CA}" type="datetime1">
              <a:rPr lang="en-US" smtClean="0"/>
              <a:t>7/6/2023</a:t>
            </a:fld>
            <a:endParaRPr lang="en-US"/>
          </a:p>
        </p:txBody>
      </p:sp>
      <p:sp>
        <p:nvSpPr>
          <p:cNvPr id="6" name="Footer Placeholder 5">
            <a:extLst>
              <a:ext uri="{FF2B5EF4-FFF2-40B4-BE49-F238E27FC236}">
                <a16:creationId xmlns:a16="http://schemas.microsoft.com/office/drawing/2014/main" id="{8E9979B8-4330-59F5-9342-E651E3F24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4307C-A0FD-BBE9-80DB-6463A12FE6A1}"/>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213637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F16BC-9FBD-DAFD-D01D-266D12CF7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599E8-4AFE-3E73-3944-02EC48CCD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4483-20D5-FADE-F488-E27EDFAFE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544F7-5993-4A49-A9DB-0C45EC0EC339}" type="datetime1">
              <a:rPr lang="en-US" smtClean="0"/>
              <a:t>7/6/2023</a:t>
            </a:fld>
            <a:endParaRPr lang="en-US"/>
          </a:p>
        </p:txBody>
      </p:sp>
      <p:sp>
        <p:nvSpPr>
          <p:cNvPr id="5" name="Footer Placeholder 4">
            <a:extLst>
              <a:ext uri="{FF2B5EF4-FFF2-40B4-BE49-F238E27FC236}">
                <a16:creationId xmlns:a16="http://schemas.microsoft.com/office/drawing/2014/main" id="{41107B64-325E-C9C3-45B5-498B1CE2E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037D6C-25C9-A846-FEE8-D4364FBDC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15436-9577-4D7D-9DA4-6A8CB066CA16}" type="slidenum">
              <a:rPr lang="en-US" smtClean="0"/>
              <a:t>‹#›</a:t>
            </a:fld>
            <a:endParaRPr lang="en-US"/>
          </a:p>
        </p:txBody>
      </p:sp>
    </p:spTree>
    <p:extLst>
      <p:ext uri="{BB962C8B-B14F-4D97-AF65-F5344CB8AC3E}">
        <p14:creationId xmlns:p14="http://schemas.microsoft.com/office/powerpoint/2010/main" val="9950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p:txBody>
          <a:bodyPr/>
          <a:lstStyle/>
          <a:p>
            <a:r>
              <a:rPr lang="en-US" dirty="0"/>
              <a:t>Steel Image Segmentation</a:t>
            </a:r>
          </a:p>
        </p:txBody>
      </p:sp>
      <p:sp>
        <p:nvSpPr>
          <p:cNvPr id="3" name="Subtitle 2">
            <a:extLst>
              <a:ext uri="{FF2B5EF4-FFF2-40B4-BE49-F238E27FC236}">
                <a16:creationId xmlns:a16="http://schemas.microsoft.com/office/drawing/2014/main" id="{4624FC9B-A2D3-B3B0-BEFC-E91D607A0F23}"/>
              </a:ext>
            </a:extLst>
          </p:cNvPr>
          <p:cNvSpPr>
            <a:spLocks noGrp="1"/>
          </p:cNvSpPr>
          <p:nvPr>
            <p:ph type="subTitle" idx="1"/>
          </p:nvPr>
        </p:nvSpPr>
        <p:spPr/>
        <p:txBody>
          <a:bodyPr/>
          <a:lstStyle/>
          <a:p>
            <a:r>
              <a:rPr lang="en-US" dirty="0"/>
              <a:t>Weekly Update</a:t>
            </a:r>
          </a:p>
          <a:p>
            <a:r>
              <a:rPr lang="en-US" dirty="0"/>
              <a:t>2023-07-01</a:t>
            </a:r>
          </a:p>
          <a:p>
            <a:r>
              <a:rPr lang="en-US" dirty="0"/>
              <a:t>Recent Update – 2023-07-04</a:t>
            </a:r>
          </a:p>
        </p:txBody>
      </p:sp>
      <p:sp>
        <p:nvSpPr>
          <p:cNvPr id="4" name="Slide Number Placeholder 3">
            <a:extLst>
              <a:ext uri="{FF2B5EF4-FFF2-40B4-BE49-F238E27FC236}">
                <a16:creationId xmlns:a16="http://schemas.microsoft.com/office/drawing/2014/main" id="{599B9FEE-97C3-90D4-1FE5-D67E830F3898}"/>
              </a:ext>
            </a:extLst>
          </p:cNvPr>
          <p:cNvSpPr>
            <a:spLocks noGrp="1"/>
          </p:cNvSpPr>
          <p:nvPr>
            <p:ph type="sldNum" sz="quarter" idx="12"/>
          </p:nvPr>
        </p:nvSpPr>
        <p:spPr/>
        <p:txBody>
          <a:bodyPr/>
          <a:lstStyle/>
          <a:p>
            <a:fld id="{CCF15436-9577-4D7D-9DA4-6A8CB066CA16}" type="slidenum">
              <a:rPr lang="en-US" smtClean="0"/>
              <a:t>1</a:t>
            </a:fld>
            <a:endParaRPr lang="en-US"/>
          </a:p>
        </p:txBody>
      </p:sp>
    </p:spTree>
    <p:extLst>
      <p:ext uri="{BB962C8B-B14F-4D97-AF65-F5344CB8AC3E}">
        <p14:creationId xmlns:p14="http://schemas.microsoft.com/office/powerpoint/2010/main" val="325047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Unique Observations from Experiments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2</a:t>
            </a:fld>
            <a:endParaRPr lang="en-US"/>
          </a:p>
        </p:txBody>
      </p:sp>
      <p:graphicFrame>
        <p:nvGraphicFramePr>
          <p:cNvPr id="7" name="Table 1">
            <a:extLst>
              <a:ext uri="{FF2B5EF4-FFF2-40B4-BE49-F238E27FC236}">
                <a16:creationId xmlns:a16="http://schemas.microsoft.com/office/drawing/2014/main" id="{1A5929EB-036C-E013-174F-7F3F442B5B3B}"/>
              </a:ext>
            </a:extLst>
          </p:cNvPr>
          <p:cNvGraphicFramePr/>
          <p:nvPr>
            <p:extLst>
              <p:ext uri="{D42A27DB-BD31-4B8C-83A1-F6EECF244321}">
                <p14:modId xmlns:p14="http://schemas.microsoft.com/office/powerpoint/2010/main" val="3557091864"/>
              </p:ext>
            </p:extLst>
          </p:nvPr>
        </p:nvGraphicFramePr>
        <p:xfrm>
          <a:off x="1587500" y="2255013"/>
          <a:ext cx="9604758" cy="2390139"/>
        </p:xfrm>
        <a:graphic>
          <a:graphicData uri="http://schemas.openxmlformats.org/drawingml/2006/table">
            <a:tbl>
              <a:tblPr firstRow="1" firstCol="1" bandRow="1"/>
              <a:tblGrid>
                <a:gridCol w="1600793">
                  <a:extLst>
                    <a:ext uri="{9D8B030D-6E8A-4147-A177-3AD203B41FA5}">
                      <a16:colId xmlns:a16="http://schemas.microsoft.com/office/drawing/2014/main" val="20000"/>
                    </a:ext>
                  </a:extLst>
                </a:gridCol>
                <a:gridCol w="1600793">
                  <a:extLst>
                    <a:ext uri="{9D8B030D-6E8A-4147-A177-3AD203B41FA5}">
                      <a16:colId xmlns:a16="http://schemas.microsoft.com/office/drawing/2014/main" val="20001"/>
                    </a:ext>
                  </a:extLst>
                </a:gridCol>
                <a:gridCol w="1600793">
                  <a:extLst>
                    <a:ext uri="{9D8B030D-6E8A-4147-A177-3AD203B41FA5}">
                      <a16:colId xmlns:a16="http://schemas.microsoft.com/office/drawing/2014/main" val="20002"/>
                    </a:ext>
                  </a:extLst>
                </a:gridCol>
                <a:gridCol w="1600793">
                  <a:extLst>
                    <a:ext uri="{9D8B030D-6E8A-4147-A177-3AD203B41FA5}">
                      <a16:colId xmlns:a16="http://schemas.microsoft.com/office/drawing/2014/main" val="20003"/>
                    </a:ext>
                  </a:extLst>
                </a:gridCol>
                <a:gridCol w="1600793">
                  <a:extLst>
                    <a:ext uri="{9D8B030D-6E8A-4147-A177-3AD203B41FA5}">
                      <a16:colId xmlns:a16="http://schemas.microsoft.com/office/drawing/2014/main" val="20004"/>
                    </a:ext>
                  </a:extLst>
                </a:gridCol>
                <a:gridCol w="1600793">
                  <a:extLst>
                    <a:ext uri="{9D8B030D-6E8A-4147-A177-3AD203B41FA5}">
                      <a16:colId xmlns:a16="http://schemas.microsoft.com/office/drawing/2014/main" val="20005"/>
                    </a:ext>
                  </a:extLst>
                </a:gridCol>
              </a:tblGrid>
              <a:tr h="796713">
                <a:tc>
                  <a:txBody>
                    <a:bodyPr/>
                    <a:lstStyle/>
                    <a:p>
                      <a:pPr algn="ctr" defTabSz="914400">
                        <a:defRPr sz="3000">
                          <a:latin typeface="Arial"/>
                          <a:ea typeface="Arial"/>
                          <a:cs typeface="Arial"/>
                          <a:sym typeface="Arial"/>
                        </a:defRPr>
                      </a:pPr>
                      <a:endParaRPr sz="1800" dirty="0"/>
                    </a:p>
                  </a:txBody>
                  <a:tcPr marL="0" marR="0" marT="0" marB="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x3000</a:t>
                      </a:r>
                    </a:p>
                  </a:txBody>
                  <a:tcPr marL="0" marR="0" marT="0" marB="0" anchor="ctr" horzOverflow="overflow">
                    <a:lnL w="12700">
                      <a:solidFill>
                        <a:srgbClr val="FFFFFF"/>
                      </a:solidFill>
                    </a:lnL>
                    <a:lnR w="12700">
                      <a:solidFill>
                        <a:srgbClr val="FFFFFF"/>
                      </a:solidFill>
                    </a:lnR>
                    <a:lnT w="12700">
                      <a:solidFill>
                        <a:srgbClr val="FFFFFF"/>
                      </a:solidFill>
                    </a:lnT>
                    <a:lnB w="381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x5000</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test1 A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test2 D3 type</a:t>
                      </a:r>
                    </a:p>
                  </a:txBody>
                  <a:tcPr marL="0" marR="0" marT="0" marB="0" anchor="ctr" horzOverflow="overflow">
                    <a:lnL w="12700">
                      <a:solidFill>
                        <a:srgbClr val="FFFFFF"/>
                      </a:solidFill>
                    </a:lnL>
                    <a:lnR w="12700">
                      <a:solidFill>
                        <a:srgbClr val="FFFFFF"/>
                      </a:solidFill>
                    </a:lnR>
                    <a:lnT w="12700">
                      <a:solidFill>
                        <a:srgbClr val="FFFFFF"/>
                      </a:solidFill>
                    </a:lnT>
                    <a:lnB w="38100" cap="flat" cmpd="sng" algn="ctr">
                      <a:solidFill>
                        <a:srgbClr val="00B050"/>
                      </a:solidFill>
                      <a:prstDash val="solid"/>
                      <a:round/>
                      <a:headEnd type="none" w="med" len="med"/>
                      <a:tailEnd type="none" w="med" len="med"/>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test3 H2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extLst>
                  <a:ext uri="{0D108BD9-81ED-4DB2-BD59-A6C34878D82A}">
                    <a16:rowId xmlns:a16="http://schemas.microsoft.com/office/drawing/2014/main" val="10000"/>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Normal</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Weighted – Dataset Wide</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a:noFill/>
                      <a:miter lim="400000"/>
                    </a:lnR>
                    <a:lnT w="381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0.7721</a:t>
                      </a:r>
                      <a:endParaRPr sz="1800" dirty="0">
                        <a:latin typeface="Arial"/>
                        <a:ea typeface="Arial"/>
                        <a:cs typeface="Arial"/>
                        <a:sym typeface="Arial"/>
                      </a:endParaRPr>
                    </a:p>
                  </a:txBody>
                  <a:tcPr marL="0" marR="0" marT="0" marB="0" anchor="ctr" horzOverflow="overflow">
                    <a:lnL w="38100">
                      <a:noFill/>
                      <a:miter lim="400000"/>
                    </a:lnL>
                    <a:lnR w="38100">
                      <a:noFill/>
                      <a:miter lim="400000"/>
                    </a:lnR>
                    <a:lnT w="381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0.8848</a:t>
                      </a:r>
                      <a:endParaRPr sz="1800" dirty="0">
                        <a:latin typeface="Arial"/>
                        <a:ea typeface="Arial"/>
                        <a:cs typeface="Arial"/>
                        <a:sym typeface="Arial"/>
                      </a:endParaRPr>
                    </a:p>
                  </a:txBody>
                  <a:tcPr marL="0" marR="0" marT="0" marB="0" anchor="ctr" horzOverflow="overflow">
                    <a:lnL w="38100">
                      <a:noFill/>
                      <a:miter lim="400000"/>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0.6903</a:t>
                      </a:r>
                      <a:endParaRPr sz="1800" dirty="0">
                        <a:latin typeface="Arial"/>
                        <a:ea typeface="Arial"/>
                        <a:cs typeface="Arial"/>
                        <a:sym typeface="Arial"/>
                      </a:endParaRPr>
                    </a:p>
                  </a:txBody>
                  <a:tcPr marL="0" marR="0" marT="0" marB="0" anchor="ctr" horzOverflow="overflow">
                    <a:lnL w="12700">
                      <a:noFill/>
                      <a:miter lim="400000"/>
                    </a:lnL>
                    <a:lnR w="38100" cap="flat" cmpd="sng" algn="ctr">
                      <a:solidFill>
                        <a:srgbClr val="00B050"/>
                      </a:solidFill>
                      <a:prstDash val="solid"/>
                      <a:round/>
                      <a:headEnd type="none" w="med" len="med"/>
                      <a:tailEnd type="none" w="med" len="med"/>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3000">
                          <a:latin typeface="Arial"/>
                          <a:ea typeface="Arial"/>
                          <a:cs typeface="Arial"/>
                          <a:sym typeface="Arial"/>
                        </a:defRPr>
                      </a:pPr>
                      <a:r>
                        <a:rPr lang="en-US" sz="1800" dirty="0"/>
                        <a:t>0.7837</a:t>
                      </a:r>
                      <a:r>
                        <a:rPr sz="1800" dirty="0">
                          <a:solidFill>
                            <a:srgbClr val="929292"/>
                          </a:solidFill>
                        </a:rPr>
                        <a:t> </a:t>
                      </a: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extLst>
                  <a:ext uri="{0D108BD9-81ED-4DB2-BD59-A6C34878D82A}">
                    <a16:rowId xmlns:a16="http://schemas.microsoft.com/office/drawing/2014/main" val="10001"/>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Weighted Per Class,</a:t>
                      </a:r>
                    </a:p>
                    <a:p>
                      <a:pPr algn="ctr" defTabSz="914400">
                        <a:defRPr sz="1800" b="0">
                          <a:solidFill>
                            <a:srgbClr val="000000"/>
                          </a:solidFill>
                        </a:defRPr>
                      </a:pPr>
                      <a:r>
                        <a:rPr lang="en-US" sz="1500" b="1" dirty="0">
                          <a:solidFill>
                            <a:srgbClr val="FFFFFF"/>
                          </a:solidFill>
                          <a:latin typeface="+mj-lt"/>
                          <a:ea typeface="Arial"/>
                          <a:cs typeface="Arial"/>
                          <a:sym typeface="Arial"/>
                        </a:rPr>
                        <a:t>Dilation – 2, </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Dropout – 0.4</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solidFill>
                        <a:srgbClr val="00B050"/>
                      </a:solidFill>
                      <a:prstDash val="solid"/>
                      <a:round/>
                      <a:headEnd type="none" w="med" len="med"/>
                      <a:tailEnd type="none" w="med" len="med"/>
                    </a:lnR>
                    <a:lnT w="127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0.8770</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0.9112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0.7366</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0.3988</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a:noFill/>
                      <a:miter lim="400000"/>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0.7481</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bl>
          </a:graphicData>
        </a:graphic>
      </p:graphicFrame>
      <p:sp>
        <p:nvSpPr>
          <p:cNvPr id="8" name="Avg (10)">
            <a:extLst>
              <a:ext uri="{FF2B5EF4-FFF2-40B4-BE49-F238E27FC236}">
                <a16:creationId xmlns:a16="http://schemas.microsoft.com/office/drawing/2014/main" id="{54219A93-895B-2002-3D70-67116156C3A4}"/>
              </a:ext>
            </a:extLst>
          </p:cNvPr>
          <p:cNvSpPr txBox="1"/>
          <p:nvPr/>
        </p:nvSpPr>
        <p:spPr>
          <a:xfrm>
            <a:off x="3762815" y="1958533"/>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(10)</a:t>
            </a:r>
          </a:p>
        </p:txBody>
      </p:sp>
      <p:sp>
        <p:nvSpPr>
          <p:cNvPr id="9" name="Avg (8)">
            <a:extLst>
              <a:ext uri="{FF2B5EF4-FFF2-40B4-BE49-F238E27FC236}">
                <a16:creationId xmlns:a16="http://schemas.microsoft.com/office/drawing/2014/main" id="{585820B4-9F42-D045-869B-FF721E04BDBF}"/>
              </a:ext>
            </a:extLst>
          </p:cNvPr>
          <p:cNvSpPr txBox="1"/>
          <p:nvPr/>
        </p:nvSpPr>
        <p:spPr>
          <a:xfrm>
            <a:off x="5286815" y="1958533"/>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(8)</a:t>
            </a:r>
          </a:p>
        </p:txBody>
      </p:sp>
      <p:sp>
        <p:nvSpPr>
          <p:cNvPr id="10" name="(1)">
            <a:extLst>
              <a:ext uri="{FF2B5EF4-FFF2-40B4-BE49-F238E27FC236}">
                <a16:creationId xmlns:a16="http://schemas.microsoft.com/office/drawing/2014/main" id="{F39B6FAB-4A35-37BF-CA20-0F75E3CBCB7C}"/>
              </a:ext>
            </a:extLst>
          </p:cNvPr>
          <p:cNvSpPr txBox="1"/>
          <p:nvPr/>
        </p:nvSpPr>
        <p:spPr>
          <a:xfrm>
            <a:off x="7139999" y="1932144"/>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1" name="(1)">
            <a:extLst>
              <a:ext uri="{FF2B5EF4-FFF2-40B4-BE49-F238E27FC236}">
                <a16:creationId xmlns:a16="http://schemas.microsoft.com/office/drawing/2014/main" id="{8636EC57-0AEC-5954-1428-040F3EE07629}"/>
              </a:ext>
            </a:extLst>
          </p:cNvPr>
          <p:cNvSpPr txBox="1"/>
          <p:nvPr/>
        </p:nvSpPr>
        <p:spPr>
          <a:xfrm>
            <a:off x="8663999" y="1932144"/>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(1)</a:t>
            </a:r>
          </a:p>
        </p:txBody>
      </p:sp>
      <p:sp>
        <p:nvSpPr>
          <p:cNvPr id="12" name="(1)">
            <a:extLst>
              <a:ext uri="{FF2B5EF4-FFF2-40B4-BE49-F238E27FC236}">
                <a16:creationId xmlns:a16="http://schemas.microsoft.com/office/drawing/2014/main" id="{2FF2A843-3764-AC40-263B-BDF7B508ED48}"/>
              </a:ext>
            </a:extLst>
          </p:cNvPr>
          <p:cNvSpPr txBox="1"/>
          <p:nvPr/>
        </p:nvSpPr>
        <p:spPr>
          <a:xfrm>
            <a:off x="10249408" y="1958533"/>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sp>
        <p:nvSpPr>
          <p:cNvPr id="14" name="Avg (10)">
            <a:extLst>
              <a:ext uri="{FF2B5EF4-FFF2-40B4-BE49-F238E27FC236}">
                <a16:creationId xmlns:a16="http://schemas.microsoft.com/office/drawing/2014/main" id="{86A1AF2E-E43E-B18B-C116-9DCCBC8E601A}"/>
              </a:ext>
            </a:extLst>
          </p:cNvPr>
          <p:cNvSpPr txBox="1"/>
          <p:nvPr/>
        </p:nvSpPr>
        <p:spPr>
          <a:xfrm>
            <a:off x="1981826" y="1285813"/>
            <a:ext cx="1228285"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7x7 Kernel</a:t>
            </a:r>
          </a:p>
          <a:p>
            <a:r>
              <a:rPr lang="en-US" sz="1200" dirty="0" err="1"/>
              <a:t>ReLU</a:t>
            </a:r>
            <a:r>
              <a:rPr lang="en-US" sz="1200" dirty="0"/>
              <a:t> + Focal</a:t>
            </a:r>
          </a:p>
          <a:p>
            <a:r>
              <a:rPr lang="en-US" sz="1200" dirty="0"/>
              <a:t>16 Channels</a:t>
            </a:r>
          </a:p>
          <a:p>
            <a:r>
              <a:rPr lang="en-US" sz="1200" dirty="0"/>
              <a:t>50 epochs</a:t>
            </a:r>
            <a:endParaRPr sz="1200" dirty="0"/>
          </a:p>
        </p:txBody>
      </p:sp>
      <p:sp>
        <p:nvSpPr>
          <p:cNvPr id="15" name="(1)">
            <a:extLst>
              <a:ext uri="{FF2B5EF4-FFF2-40B4-BE49-F238E27FC236}">
                <a16:creationId xmlns:a16="http://schemas.microsoft.com/office/drawing/2014/main" id="{A71FC4D5-6DDD-E806-2D7B-04929FFCE04A}"/>
              </a:ext>
            </a:extLst>
          </p:cNvPr>
          <p:cNvSpPr txBox="1"/>
          <p:nvPr/>
        </p:nvSpPr>
        <p:spPr>
          <a:xfrm>
            <a:off x="10478008" y="4761208"/>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Dice Score</a:t>
            </a:r>
            <a:endParaRPr sz="1200" dirty="0"/>
          </a:p>
        </p:txBody>
      </p:sp>
      <p:sp>
        <p:nvSpPr>
          <p:cNvPr id="16" name="Avg (10)">
            <a:extLst>
              <a:ext uri="{FF2B5EF4-FFF2-40B4-BE49-F238E27FC236}">
                <a16:creationId xmlns:a16="http://schemas.microsoft.com/office/drawing/2014/main" id="{2A4F2A8D-1A6F-D985-27F3-EA1D0773D89F}"/>
              </a:ext>
            </a:extLst>
          </p:cNvPr>
          <p:cNvSpPr txBox="1"/>
          <p:nvPr/>
        </p:nvSpPr>
        <p:spPr>
          <a:xfrm>
            <a:off x="2737476" y="5223752"/>
            <a:ext cx="824802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pPr marL="171450" indent="-171450">
              <a:buFont typeface="Arial" panose="020B0604020202020204" pitchFamily="34" charset="0"/>
              <a:buChar char="•"/>
            </a:pPr>
            <a:r>
              <a:rPr lang="en-US" sz="1200" dirty="0">
                <a:solidFill>
                  <a:srgbClr val="00B050"/>
                </a:solidFill>
              </a:rPr>
              <a:t>Weighted class per batch assigns different weights to each class based on their prevalence in the training data. If the class distribution is highly imbalanced, and if the weights are not appropriately tuned, it can result in improper training.</a:t>
            </a:r>
          </a:p>
          <a:p>
            <a:pPr marL="171450" indent="-171450">
              <a:buFont typeface="Arial" panose="020B0604020202020204" pitchFamily="34" charset="0"/>
              <a:buChar char="•"/>
            </a:pPr>
            <a:r>
              <a:rPr lang="en-US" sz="1200" dirty="0">
                <a:solidFill>
                  <a:srgbClr val="00B050"/>
                </a:solidFill>
              </a:rPr>
              <a:t>I tried thinking of other reasons, but model seems to perform better in all cases except D3 type.</a:t>
            </a:r>
          </a:p>
        </p:txBody>
      </p:sp>
      <p:sp>
        <p:nvSpPr>
          <p:cNvPr id="17" name="Avg (10)">
            <a:extLst>
              <a:ext uri="{FF2B5EF4-FFF2-40B4-BE49-F238E27FC236}">
                <a16:creationId xmlns:a16="http://schemas.microsoft.com/office/drawing/2014/main" id="{308C0AB9-A667-B109-2A1D-E435D829AB52}"/>
              </a:ext>
            </a:extLst>
          </p:cNvPr>
          <p:cNvSpPr txBox="1"/>
          <p:nvPr/>
        </p:nvSpPr>
        <p:spPr>
          <a:xfrm>
            <a:off x="2305676" y="4992480"/>
            <a:ext cx="12282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Possible Reason?</a:t>
            </a:r>
            <a:endParaRPr sz="1200" dirty="0"/>
          </a:p>
        </p:txBody>
      </p:sp>
    </p:spTree>
    <p:extLst>
      <p:ext uri="{BB962C8B-B14F-4D97-AF65-F5344CB8AC3E}">
        <p14:creationId xmlns:p14="http://schemas.microsoft.com/office/powerpoint/2010/main" val="1586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Comparisons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3</a:t>
            </a:fld>
            <a:endParaRPr lang="en-US"/>
          </a:p>
        </p:txBody>
      </p:sp>
      <p:graphicFrame>
        <p:nvGraphicFramePr>
          <p:cNvPr id="7" name="Table 1">
            <a:extLst>
              <a:ext uri="{FF2B5EF4-FFF2-40B4-BE49-F238E27FC236}">
                <a16:creationId xmlns:a16="http://schemas.microsoft.com/office/drawing/2014/main" id="{1A5929EB-036C-E013-174F-7F3F442B5B3B}"/>
              </a:ext>
            </a:extLst>
          </p:cNvPr>
          <p:cNvGraphicFramePr/>
          <p:nvPr>
            <p:extLst>
              <p:ext uri="{D42A27DB-BD31-4B8C-83A1-F6EECF244321}">
                <p14:modId xmlns:p14="http://schemas.microsoft.com/office/powerpoint/2010/main" val="679219428"/>
              </p:ext>
            </p:extLst>
          </p:nvPr>
        </p:nvGraphicFramePr>
        <p:xfrm>
          <a:off x="1669794" y="1364997"/>
          <a:ext cx="9604758" cy="4101252"/>
        </p:xfrm>
        <a:graphic>
          <a:graphicData uri="http://schemas.openxmlformats.org/drawingml/2006/table">
            <a:tbl>
              <a:tblPr firstRow="1" firstCol="1" bandRow="1"/>
              <a:tblGrid>
                <a:gridCol w="1600793">
                  <a:extLst>
                    <a:ext uri="{9D8B030D-6E8A-4147-A177-3AD203B41FA5}">
                      <a16:colId xmlns:a16="http://schemas.microsoft.com/office/drawing/2014/main" val="20000"/>
                    </a:ext>
                  </a:extLst>
                </a:gridCol>
                <a:gridCol w="1600793">
                  <a:extLst>
                    <a:ext uri="{9D8B030D-6E8A-4147-A177-3AD203B41FA5}">
                      <a16:colId xmlns:a16="http://schemas.microsoft.com/office/drawing/2014/main" val="20001"/>
                    </a:ext>
                  </a:extLst>
                </a:gridCol>
                <a:gridCol w="1600793">
                  <a:extLst>
                    <a:ext uri="{9D8B030D-6E8A-4147-A177-3AD203B41FA5}">
                      <a16:colId xmlns:a16="http://schemas.microsoft.com/office/drawing/2014/main" val="20002"/>
                    </a:ext>
                  </a:extLst>
                </a:gridCol>
                <a:gridCol w="1600793">
                  <a:extLst>
                    <a:ext uri="{9D8B030D-6E8A-4147-A177-3AD203B41FA5}">
                      <a16:colId xmlns:a16="http://schemas.microsoft.com/office/drawing/2014/main" val="20003"/>
                    </a:ext>
                  </a:extLst>
                </a:gridCol>
                <a:gridCol w="1600793">
                  <a:extLst>
                    <a:ext uri="{9D8B030D-6E8A-4147-A177-3AD203B41FA5}">
                      <a16:colId xmlns:a16="http://schemas.microsoft.com/office/drawing/2014/main" val="20004"/>
                    </a:ext>
                  </a:extLst>
                </a:gridCol>
                <a:gridCol w="1600793">
                  <a:extLst>
                    <a:ext uri="{9D8B030D-6E8A-4147-A177-3AD203B41FA5}">
                      <a16:colId xmlns:a16="http://schemas.microsoft.com/office/drawing/2014/main" val="20005"/>
                    </a:ext>
                  </a:extLst>
                </a:gridCol>
              </a:tblGrid>
              <a:tr h="796713">
                <a:tc>
                  <a:txBody>
                    <a:bodyPr/>
                    <a:lstStyle/>
                    <a:p>
                      <a:pPr algn="ctr" defTabSz="914400">
                        <a:defRPr sz="3000">
                          <a:latin typeface="Arial"/>
                          <a:ea typeface="Arial"/>
                          <a:cs typeface="Arial"/>
                          <a:sym typeface="Arial"/>
                        </a:defRPr>
                      </a:pPr>
                      <a:endParaRPr sz="1800" dirty="0"/>
                    </a:p>
                  </a:txBody>
                  <a:tcPr marL="0" marR="0" marT="0" marB="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x3000</a:t>
                      </a:r>
                    </a:p>
                  </a:txBody>
                  <a:tcPr marL="0" marR="0" marT="0" marB="0" anchor="ctr" horzOverflow="overflow">
                    <a:lnL w="12700">
                      <a:solidFill>
                        <a:srgbClr val="FFFFFF"/>
                      </a:solidFill>
                    </a:lnL>
                    <a:lnR w="12700">
                      <a:solidFill>
                        <a:srgbClr val="FFFFFF"/>
                      </a:solidFill>
                    </a:lnR>
                    <a:lnT w="12700">
                      <a:solidFill>
                        <a:srgbClr val="FFFFFF"/>
                      </a:solidFill>
                    </a:lnT>
                    <a:lnB w="381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x5000</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test1 A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test2 D3 type</a:t>
                      </a:r>
                    </a:p>
                  </a:txBody>
                  <a:tcPr marL="0" marR="0" marT="0" marB="0" anchor="ctr" horzOverflow="overflow">
                    <a:lnL w="12700">
                      <a:solidFill>
                        <a:srgbClr val="FFFFFF"/>
                      </a:solidFill>
                    </a:lnL>
                    <a:lnR w="12700">
                      <a:solidFill>
                        <a:srgbClr val="FFFFFF"/>
                      </a:solidFill>
                    </a:lnR>
                    <a:lnT w="12700">
                      <a:solidFill>
                        <a:srgbClr val="FFFFFF"/>
                      </a:solidFill>
                    </a:lnT>
                    <a:lnB w="38100" cap="flat" cmpd="sng" algn="ctr">
                      <a:solidFill>
                        <a:srgbClr val="00B050"/>
                      </a:solidFill>
                      <a:prstDash val="solid"/>
                      <a:round/>
                      <a:headEnd type="none" w="med" len="med"/>
                      <a:tailEnd type="none" w="med" len="med"/>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test3 H2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extLst>
                  <a:ext uri="{0D108BD9-81ED-4DB2-BD59-A6C34878D82A}">
                    <a16:rowId xmlns:a16="http://schemas.microsoft.com/office/drawing/2014/main" val="10000"/>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Normal</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Weighted – Dataset Wide</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a:noFill/>
                      <a:miter lim="400000"/>
                    </a:lnR>
                    <a:lnT w="381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0.7721</a:t>
                      </a:r>
                      <a:endParaRPr sz="1800" dirty="0">
                        <a:latin typeface="Arial"/>
                        <a:ea typeface="Arial"/>
                        <a:cs typeface="Arial"/>
                        <a:sym typeface="Arial"/>
                      </a:endParaRPr>
                    </a:p>
                  </a:txBody>
                  <a:tcPr marL="0" marR="0" marT="0" marB="0" anchor="ctr" horzOverflow="overflow">
                    <a:lnL w="38100">
                      <a:noFill/>
                      <a:miter lim="400000"/>
                    </a:lnL>
                    <a:lnR w="38100">
                      <a:noFill/>
                      <a:miter lim="400000"/>
                    </a:lnR>
                    <a:lnT w="381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0.8848</a:t>
                      </a:r>
                      <a:endParaRPr sz="1800" dirty="0">
                        <a:latin typeface="Arial"/>
                        <a:ea typeface="Arial"/>
                        <a:cs typeface="Arial"/>
                        <a:sym typeface="Arial"/>
                      </a:endParaRPr>
                    </a:p>
                  </a:txBody>
                  <a:tcPr marL="0" marR="0" marT="0" marB="0" anchor="ctr" horzOverflow="overflow">
                    <a:lnL w="38100">
                      <a:noFill/>
                      <a:miter lim="400000"/>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0.6903</a:t>
                      </a:r>
                      <a:endParaRPr sz="1800" dirty="0">
                        <a:latin typeface="Arial"/>
                        <a:ea typeface="Arial"/>
                        <a:cs typeface="Arial"/>
                        <a:sym typeface="Arial"/>
                      </a:endParaRPr>
                    </a:p>
                  </a:txBody>
                  <a:tcPr marL="0" marR="0" marT="0" marB="0" anchor="ctr" horzOverflow="overflow">
                    <a:lnL w="12700">
                      <a:noFill/>
                      <a:miter lim="400000"/>
                    </a:lnL>
                    <a:lnR w="38100" cap="flat" cmpd="sng" algn="ctr">
                      <a:solidFill>
                        <a:srgbClr val="00B050"/>
                      </a:solidFill>
                      <a:prstDash val="solid"/>
                      <a:round/>
                      <a:headEnd type="none" w="med" len="med"/>
                      <a:tailEnd type="none" w="med" len="med"/>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3000">
                          <a:latin typeface="Arial"/>
                          <a:ea typeface="Arial"/>
                          <a:cs typeface="Arial"/>
                          <a:sym typeface="Arial"/>
                        </a:defRPr>
                      </a:pPr>
                      <a:r>
                        <a:rPr lang="en-US" sz="1800" dirty="0"/>
                        <a:t>0.7837</a:t>
                      </a:r>
                      <a:r>
                        <a:rPr sz="1800" dirty="0">
                          <a:solidFill>
                            <a:srgbClr val="929292"/>
                          </a:solidFill>
                        </a:rPr>
                        <a:t> </a:t>
                      </a: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extLst>
                  <a:ext uri="{0D108BD9-81ED-4DB2-BD59-A6C34878D82A}">
                    <a16:rowId xmlns:a16="http://schemas.microsoft.com/office/drawing/2014/main" val="10001"/>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Weighted Per Class,</a:t>
                      </a:r>
                    </a:p>
                    <a:p>
                      <a:pPr algn="ctr" defTabSz="914400">
                        <a:defRPr sz="1800" b="0">
                          <a:solidFill>
                            <a:srgbClr val="000000"/>
                          </a:solidFill>
                        </a:defRPr>
                      </a:pPr>
                      <a:r>
                        <a:rPr lang="en-US" sz="1500" b="1" dirty="0">
                          <a:solidFill>
                            <a:srgbClr val="FFFFFF"/>
                          </a:solidFill>
                          <a:latin typeface="+mj-lt"/>
                          <a:ea typeface="Arial"/>
                          <a:cs typeface="Arial"/>
                          <a:sym typeface="Arial"/>
                        </a:rPr>
                        <a:t>Dilation – 2, </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Dropout – 0.4</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solidFill>
                        <a:srgbClr val="00B050"/>
                      </a:solidFill>
                      <a:prstDash val="solid"/>
                      <a:round/>
                      <a:headEnd type="none" w="med" len="med"/>
                      <a:tailEnd type="none" w="med" len="med"/>
                    </a:lnR>
                    <a:lnT w="12700">
                      <a:solidFill>
                        <a:srgbClr val="FFFFFF"/>
                      </a:solidFill>
                    </a:lnT>
                    <a:lnB w="12700" cap="flat" cmpd="sng" algn="ctr">
                      <a:solidFill>
                        <a:srgbClr val="FFFFFF"/>
                      </a:solidFill>
                      <a:prstDash val="solid"/>
                      <a:round/>
                      <a:headEnd type="none" w="med" len="med"/>
                      <a:tailEnd type="none" w="med" len="med"/>
                    </a:lnB>
                    <a:solidFill>
                      <a:srgbClr val="343434"/>
                    </a:solidFill>
                  </a:tcPr>
                </a:tc>
                <a:tc>
                  <a:txBody>
                    <a:bodyPr/>
                    <a:lstStyle/>
                    <a:p>
                      <a:pPr algn="ctr" defTabSz="914400">
                        <a:defRPr sz="1800"/>
                      </a:pPr>
                      <a:r>
                        <a:rPr lang="en-US" sz="1800" dirty="0">
                          <a:latin typeface="Arial"/>
                          <a:ea typeface="Arial"/>
                          <a:cs typeface="Arial"/>
                          <a:sym typeface="Arial"/>
                        </a:rPr>
                        <a:t>0.8770</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0.9112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0.7366</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0.3988</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0.7481</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UNet  3+</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noFill/>
                      <a:prstDash val="solid"/>
                      <a:round/>
                      <a:headEnd type="none" w="med" len="med"/>
                      <a:tailEnd type="none" w="med" len="med"/>
                    </a:lnR>
                    <a:lnT w="12700">
                      <a:solidFill>
                        <a:srgbClr val="FFFFFF"/>
                      </a:solidFill>
                    </a:lnT>
                    <a:lnB w="12700" cap="flat" cmpd="sng" algn="ctr">
                      <a:solidFill>
                        <a:srgbClr val="FFFFFF"/>
                      </a:solidFill>
                      <a:prstDash val="solid"/>
                      <a:round/>
                      <a:headEnd type="none" w="med" len="med"/>
                      <a:tailEnd type="none" w="med" len="med"/>
                    </a:lnB>
                    <a:solidFill>
                      <a:srgbClr val="343434"/>
                    </a:solidFill>
                  </a:tcPr>
                </a:tc>
                <a:tc>
                  <a:txBody>
                    <a:bodyPr/>
                    <a:lstStyle/>
                    <a:p>
                      <a:pPr algn="ctr" defTabSz="914400">
                        <a:defRPr sz="1800"/>
                      </a:pPr>
                      <a:r>
                        <a:rPr lang="en-US" sz="1800" dirty="0">
                          <a:latin typeface="Arial"/>
                          <a:ea typeface="Arial"/>
                          <a:cs typeface="Arial"/>
                          <a:sym typeface="Arial"/>
                        </a:rPr>
                        <a:t>0.7705</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0.7932</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0.6491</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0.7272</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a:noFill/>
                      <a:miter lim="400000"/>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0.7471</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986740038"/>
                  </a:ext>
                </a:extLst>
              </a:tr>
              <a:tr h="796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a:solidFill>
                            <a:srgbClr val="000000"/>
                          </a:solidFill>
                        </a:defRPr>
                      </a:pPr>
                      <a:r>
                        <a:rPr lang="en-US" sz="1500" b="1" kern="1200" dirty="0">
                          <a:solidFill>
                            <a:srgbClr val="FFFFFF"/>
                          </a:solidFill>
                          <a:latin typeface="+mn-lt"/>
                          <a:ea typeface="Arial"/>
                          <a:cs typeface="Arial"/>
                          <a:sym typeface="Arial"/>
                        </a:rPr>
                        <a:t>Normal</a:t>
                      </a:r>
                      <a:br>
                        <a:rPr lang="en-US" sz="1500" b="1" kern="1200" dirty="0">
                          <a:solidFill>
                            <a:srgbClr val="FFFFFF"/>
                          </a:solidFill>
                          <a:latin typeface="+mn-lt"/>
                          <a:ea typeface="Arial"/>
                          <a:cs typeface="Arial"/>
                          <a:sym typeface="Arial"/>
                        </a:rPr>
                      </a:br>
                      <a:r>
                        <a:rPr lang="en-US" sz="1500" b="1" kern="1200" dirty="0">
                          <a:solidFill>
                            <a:srgbClr val="FFFFFF"/>
                          </a:solidFill>
                          <a:latin typeface="+mn-lt"/>
                          <a:ea typeface="Arial"/>
                          <a:cs typeface="Arial"/>
                          <a:sym typeface="Arial"/>
                        </a:rPr>
                        <a:t>Weighted – Dataset Wide</a:t>
                      </a:r>
                    </a:p>
                    <a:p>
                      <a:pPr algn="ctr" defTabSz="914400">
                        <a:defRPr sz="1800" b="0">
                          <a:solidFill>
                            <a:srgbClr val="000000"/>
                          </a:solidFill>
                        </a:defRPr>
                      </a:pPr>
                      <a:r>
                        <a:rPr lang="en-US" sz="1500" b="1" dirty="0">
                          <a:solidFill>
                            <a:srgbClr val="FFFFFF"/>
                          </a:solidFill>
                          <a:latin typeface="+mj-lt"/>
                          <a:ea typeface="Arial"/>
                          <a:cs typeface="Arial"/>
                          <a:sym typeface="Arial"/>
                        </a:rPr>
                        <a:t>+ </a:t>
                      </a:r>
                      <a:r>
                        <a:rPr lang="en-US" sz="1500" b="1" dirty="0" err="1">
                          <a:solidFill>
                            <a:srgbClr val="FFFFFF"/>
                          </a:solidFill>
                          <a:latin typeface="+mj-lt"/>
                          <a:ea typeface="Arial"/>
                          <a:cs typeface="Arial"/>
                          <a:sym typeface="Arial"/>
                        </a:rPr>
                        <a:t>Unet</a:t>
                      </a:r>
                      <a:r>
                        <a:rPr lang="en-US" sz="1500" b="1" dirty="0">
                          <a:solidFill>
                            <a:srgbClr val="FFFFFF"/>
                          </a:solidFill>
                          <a:latin typeface="+mj-lt"/>
                          <a:ea typeface="Arial"/>
                          <a:cs typeface="Arial"/>
                          <a:sym typeface="Arial"/>
                        </a:rPr>
                        <a:t> 3+ Loss</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noFill/>
                      <a:prstDash val="solid"/>
                      <a:round/>
                      <a:headEnd type="none" w="med" len="med"/>
                      <a:tailEnd type="none" w="med" len="med"/>
                    </a:lnR>
                    <a:lnT w="127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0.7709</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0.8895</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0.7194</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0.7692</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a:noFill/>
                      <a:miter lim="400000"/>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0.6950</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483843453"/>
                  </a:ext>
                </a:extLst>
              </a:tr>
            </a:tbl>
          </a:graphicData>
        </a:graphic>
      </p:graphicFrame>
      <p:sp>
        <p:nvSpPr>
          <p:cNvPr id="8" name="Avg (10)">
            <a:extLst>
              <a:ext uri="{FF2B5EF4-FFF2-40B4-BE49-F238E27FC236}">
                <a16:creationId xmlns:a16="http://schemas.microsoft.com/office/drawing/2014/main" id="{54219A93-895B-2002-3D70-67116156C3A4}"/>
              </a:ext>
            </a:extLst>
          </p:cNvPr>
          <p:cNvSpPr txBox="1"/>
          <p:nvPr/>
        </p:nvSpPr>
        <p:spPr>
          <a:xfrm>
            <a:off x="3845109" y="1068517"/>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(10)</a:t>
            </a:r>
          </a:p>
        </p:txBody>
      </p:sp>
      <p:sp>
        <p:nvSpPr>
          <p:cNvPr id="9" name="Avg (8)">
            <a:extLst>
              <a:ext uri="{FF2B5EF4-FFF2-40B4-BE49-F238E27FC236}">
                <a16:creationId xmlns:a16="http://schemas.microsoft.com/office/drawing/2014/main" id="{585820B4-9F42-D045-869B-FF721E04BDBF}"/>
              </a:ext>
            </a:extLst>
          </p:cNvPr>
          <p:cNvSpPr txBox="1"/>
          <p:nvPr/>
        </p:nvSpPr>
        <p:spPr>
          <a:xfrm>
            <a:off x="5369109" y="1068517"/>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(8)</a:t>
            </a:r>
          </a:p>
        </p:txBody>
      </p:sp>
      <p:sp>
        <p:nvSpPr>
          <p:cNvPr id="10" name="(1)">
            <a:extLst>
              <a:ext uri="{FF2B5EF4-FFF2-40B4-BE49-F238E27FC236}">
                <a16:creationId xmlns:a16="http://schemas.microsoft.com/office/drawing/2014/main" id="{F39B6FAB-4A35-37BF-CA20-0F75E3CBCB7C}"/>
              </a:ext>
            </a:extLst>
          </p:cNvPr>
          <p:cNvSpPr txBox="1"/>
          <p:nvPr/>
        </p:nvSpPr>
        <p:spPr>
          <a:xfrm>
            <a:off x="7222293" y="1042128"/>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1" name="(1)">
            <a:extLst>
              <a:ext uri="{FF2B5EF4-FFF2-40B4-BE49-F238E27FC236}">
                <a16:creationId xmlns:a16="http://schemas.microsoft.com/office/drawing/2014/main" id="{8636EC57-0AEC-5954-1428-040F3EE07629}"/>
              </a:ext>
            </a:extLst>
          </p:cNvPr>
          <p:cNvSpPr txBox="1"/>
          <p:nvPr/>
        </p:nvSpPr>
        <p:spPr>
          <a:xfrm>
            <a:off x="8746293" y="1042128"/>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(1)</a:t>
            </a:r>
          </a:p>
        </p:txBody>
      </p:sp>
      <p:sp>
        <p:nvSpPr>
          <p:cNvPr id="12" name="(1)">
            <a:extLst>
              <a:ext uri="{FF2B5EF4-FFF2-40B4-BE49-F238E27FC236}">
                <a16:creationId xmlns:a16="http://schemas.microsoft.com/office/drawing/2014/main" id="{2FF2A843-3764-AC40-263B-BDF7B508ED48}"/>
              </a:ext>
            </a:extLst>
          </p:cNvPr>
          <p:cNvSpPr txBox="1"/>
          <p:nvPr/>
        </p:nvSpPr>
        <p:spPr>
          <a:xfrm>
            <a:off x="10331702" y="1068517"/>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sp>
        <p:nvSpPr>
          <p:cNvPr id="14" name="Avg (10)">
            <a:extLst>
              <a:ext uri="{FF2B5EF4-FFF2-40B4-BE49-F238E27FC236}">
                <a16:creationId xmlns:a16="http://schemas.microsoft.com/office/drawing/2014/main" id="{86A1AF2E-E43E-B18B-C116-9DCCBC8E601A}"/>
              </a:ext>
            </a:extLst>
          </p:cNvPr>
          <p:cNvSpPr txBox="1"/>
          <p:nvPr/>
        </p:nvSpPr>
        <p:spPr>
          <a:xfrm>
            <a:off x="305129" y="2589091"/>
            <a:ext cx="1228285"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7x7 Kernel</a:t>
            </a:r>
          </a:p>
          <a:p>
            <a:r>
              <a:rPr lang="en-US" sz="1200" dirty="0" err="1"/>
              <a:t>ReLU</a:t>
            </a:r>
            <a:r>
              <a:rPr lang="en-US" sz="1200" dirty="0"/>
              <a:t> + Focal</a:t>
            </a:r>
          </a:p>
          <a:p>
            <a:r>
              <a:rPr lang="en-US" sz="1200" dirty="0"/>
              <a:t>16 Channels</a:t>
            </a:r>
          </a:p>
          <a:p>
            <a:r>
              <a:rPr lang="en-US" sz="1200" dirty="0"/>
              <a:t>50 epochs</a:t>
            </a:r>
            <a:endParaRPr sz="1200" dirty="0"/>
          </a:p>
        </p:txBody>
      </p:sp>
      <p:sp>
        <p:nvSpPr>
          <p:cNvPr id="15" name="(1)">
            <a:extLst>
              <a:ext uri="{FF2B5EF4-FFF2-40B4-BE49-F238E27FC236}">
                <a16:creationId xmlns:a16="http://schemas.microsoft.com/office/drawing/2014/main" id="{A71FC4D5-6DDD-E806-2D7B-04929FFCE04A}"/>
              </a:ext>
            </a:extLst>
          </p:cNvPr>
          <p:cNvSpPr txBox="1"/>
          <p:nvPr/>
        </p:nvSpPr>
        <p:spPr>
          <a:xfrm>
            <a:off x="10465367" y="5697150"/>
            <a:ext cx="8091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Dice Score</a:t>
            </a:r>
            <a:endParaRPr sz="1200" dirty="0"/>
          </a:p>
        </p:txBody>
      </p:sp>
      <p:cxnSp>
        <p:nvCxnSpPr>
          <p:cNvPr id="23" name="Straight Connector 22">
            <a:extLst>
              <a:ext uri="{FF2B5EF4-FFF2-40B4-BE49-F238E27FC236}">
                <a16:creationId xmlns:a16="http://schemas.microsoft.com/office/drawing/2014/main" id="{9A0F1135-B7D3-E181-1A5A-E05F80579963}"/>
              </a:ext>
            </a:extLst>
          </p:cNvPr>
          <p:cNvCxnSpPr/>
          <p:nvPr/>
        </p:nvCxnSpPr>
        <p:spPr>
          <a:xfrm>
            <a:off x="1336419" y="2208784"/>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D69EDD-2868-A092-7CA7-59CB4690180F}"/>
              </a:ext>
            </a:extLst>
          </p:cNvPr>
          <p:cNvCxnSpPr>
            <a:cxnSpLocks/>
          </p:cNvCxnSpPr>
          <p:nvPr/>
        </p:nvCxnSpPr>
        <p:spPr>
          <a:xfrm flipH="1">
            <a:off x="1336419" y="2227834"/>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3A1BFCE-05A4-EDA6-B10F-B0F14754CE25}"/>
              </a:ext>
            </a:extLst>
          </p:cNvPr>
          <p:cNvCxnSpPr>
            <a:cxnSpLocks/>
          </p:cNvCxnSpPr>
          <p:nvPr/>
        </p:nvCxnSpPr>
        <p:spPr>
          <a:xfrm flipH="1">
            <a:off x="1336418" y="3751834"/>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Avg (10)">
            <a:extLst>
              <a:ext uri="{FF2B5EF4-FFF2-40B4-BE49-F238E27FC236}">
                <a16:creationId xmlns:a16="http://schemas.microsoft.com/office/drawing/2014/main" id="{546AD1F9-2303-3501-DF1B-6A7B3010DB01}"/>
              </a:ext>
            </a:extLst>
          </p:cNvPr>
          <p:cNvSpPr txBox="1"/>
          <p:nvPr/>
        </p:nvSpPr>
        <p:spPr>
          <a:xfrm>
            <a:off x="250265" y="3811693"/>
            <a:ext cx="198728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3x3 Kernel</a:t>
            </a:r>
          </a:p>
          <a:p>
            <a:r>
              <a:rPr lang="en-US" sz="1000" dirty="0" err="1"/>
              <a:t>ReLU</a:t>
            </a:r>
            <a:r>
              <a:rPr lang="en-US" sz="1000" dirty="0"/>
              <a:t> + (Combined loss)</a:t>
            </a:r>
          </a:p>
          <a:p>
            <a:r>
              <a:rPr lang="en-US" sz="1200" dirty="0"/>
              <a:t>16 Channels</a:t>
            </a:r>
          </a:p>
          <a:p>
            <a:r>
              <a:rPr lang="en-US" sz="1200" dirty="0"/>
              <a:t>50 epochs</a:t>
            </a:r>
            <a:endParaRPr sz="1200" dirty="0"/>
          </a:p>
        </p:txBody>
      </p:sp>
      <p:sp>
        <p:nvSpPr>
          <p:cNvPr id="37" name="Arrow: Curved Right 36">
            <a:extLst>
              <a:ext uri="{FF2B5EF4-FFF2-40B4-BE49-F238E27FC236}">
                <a16:creationId xmlns:a16="http://schemas.microsoft.com/office/drawing/2014/main" id="{C2EB267F-0DDE-2216-0322-0B0AA4B70786}"/>
              </a:ext>
            </a:extLst>
          </p:cNvPr>
          <p:cNvSpPr/>
          <p:nvPr/>
        </p:nvSpPr>
        <p:spPr>
          <a:xfrm>
            <a:off x="1434916" y="2721760"/>
            <a:ext cx="333375" cy="248716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Avg (10)">
            <a:extLst>
              <a:ext uri="{FF2B5EF4-FFF2-40B4-BE49-F238E27FC236}">
                <a16:creationId xmlns:a16="http://schemas.microsoft.com/office/drawing/2014/main" id="{04BF117E-6B3D-4922-EFEB-3797C0684368}"/>
              </a:ext>
            </a:extLst>
          </p:cNvPr>
          <p:cNvSpPr txBox="1"/>
          <p:nvPr/>
        </p:nvSpPr>
        <p:spPr>
          <a:xfrm>
            <a:off x="335869" y="4947017"/>
            <a:ext cx="1279320"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 Combined Loss</a:t>
            </a:r>
            <a:endParaRPr sz="1200" dirty="0"/>
          </a:p>
        </p:txBody>
      </p:sp>
    </p:spTree>
    <p:extLst>
      <p:ext uri="{BB962C8B-B14F-4D97-AF65-F5344CB8AC3E}">
        <p14:creationId xmlns:p14="http://schemas.microsoft.com/office/powerpoint/2010/main" val="77405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4</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A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0.6491</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0.69</a:t>
            </a:r>
            <a:endParaRPr sz="1200" dirty="0"/>
          </a:p>
        </p:txBody>
      </p:sp>
    </p:spTree>
    <p:extLst>
      <p:ext uri="{BB962C8B-B14F-4D97-AF65-F5344CB8AC3E}">
        <p14:creationId xmlns:p14="http://schemas.microsoft.com/office/powerpoint/2010/main" val="86219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5</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D3 -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0.7272</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0.7837</a:t>
            </a:r>
            <a:endParaRPr sz="1200" dirty="0"/>
          </a:p>
        </p:txBody>
      </p:sp>
      <p:pic>
        <p:nvPicPr>
          <p:cNvPr id="5" name="Picture 4" descr="A picture containing colorfulness, yellow, art&#10;&#10;Description automatically generated">
            <a:extLst>
              <a:ext uri="{FF2B5EF4-FFF2-40B4-BE49-F238E27FC236}">
                <a16:creationId xmlns:a16="http://schemas.microsoft.com/office/drawing/2014/main" id="{C47F3A38-7217-D025-C999-B507FCD1E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837" y="3884046"/>
            <a:ext cx="3390902" cy="2543176"/>
          </a:xfrm>
          <a:prstGeom prst="rect">
            <a:avLst/>
          </a:prstGeom>
        </p:spPr>
      </p:pic>
      <p:pic>
        <p:nvPicPr>
          <p:cNvPr id="8" name="Picture 7" descr="A close-up of a grey surface&#10;&#10;Description automatically generated with low confidence">
            <a:extLst>
              <a:ext uri="{FF2B5EF4-FFF2-40B4-BE49-F238E27FC236}">
                <a16:creationId xmlns:a16="http://schemas.microsoft.com/office/drawing/2014/main" id="{EB38FBAE-2A37-0106-B967-F56251453B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99" y="1927226"/>
            <a:ext cx="3390901" cy="2543176"/>
          </a:xfrm>
          <a:prstGeom prst="rect">
            <a:avLst/>
          </a:prstGeom>
        </p:spPr>
      </p:pic>
      <p:pic>
        <p:nvPicPr>
          <p:cNvPr id="10" name="Picture 9" descr="A picture containing colorfulness, yellow, art&#10;&#10;Description automatically generated">
            <a:extLst>
              <a:ext uri="{FF2B5EF4-FFF2-40B4-BE49-F238E27FC236}">
                <a16:creationId xmlns:a16="http://schemas.microsoft.com/office/drawing/2014/main" id="{4C0761B4-4C25-460B-3242-A24D2AC224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2" name="Picture 11" descr="A picture containing colorfulness, yellow, art&#10;&#10;Description automatically generated">
            <a:extLst>
              <a:ext uri="{FF2B5EF4-FFF2-40B4-BE49-F238E27FC236}">
                <a16:creationId xmlns:a16="http://schemas.microsoft.com/office/drawing/2014/main" id="{E0B440CE-72CB-E545-6FF7-6E085285CA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451" y="519678"/>
            <a:ext cx="3390901" cy="2543176"/>
          </a:xfrm>
          <a:prstGeom prst="rect">
            <a:avLst/>
          </a:prstGeom>
        </p:spPr>
      </p:pic>
    </p:spTree>
    <p:extLst>
      <p:ext uri="{BB962C8B-B14F-4D97-AF65-F5344CB8AC3E}">
        <p14:creationId xmlns:p14="http://schemas.microsoft.com/office/powerpoint/2010/main" val="42086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6</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H2 -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0.7471</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0.6902</a:t>
            </a:r>
            <a:endParaRPr sz="1200" dirty="0"/>
          </a:p>
        </p:txBody>
      </p:sp>
      <p:pic>
        <p:nvPicPr>
          <p:cNvPr id="5" name="Picture 4" descr="A picture containing colorfulness, yellow, art&#10;&#10;Description automatically generated">
            <a:extLst>
              <a:ext uri="{FF2B5EF4-FFF2-40B4-BE49-F238E27FC236}">
                <a16:creationId xmlns:a16="http://schemas.microsoft.com/office/drawing/2014/main" id="{C47F3A38-7217-D025-C999-B507FCD1E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837" y="3884046"/>
            <a:ext cx="3390902" cy="2543176"/>
          </a:xfrm>
          <a:prstGeom prst="rect">
            <a:avLst/>
          </a:prstGeom>
        </p:spPr>
      </p:pic>
      <p:pic>
        <p:nvPicPr>
          <p:cNvPr id="8" name="Picture 7" descr="A close-up of a grey surface&#10;&#10;Description automatically generated with low confidence">
            <a:extLst>
              <a:ext uri="{FF2B5EF4-FFF2-40B4-BE49-F238E27FC236}">
                <a16:creationId xmlns:a16="http://schemas.microsoft.com/office/drawing/2014/main" id="{EB38FBAE-2A37-0106-B967-F56251453B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99" y="1927226"/>
            <a:ext cx="3390901" cy="2543176"/>
          </a:xfrm>
          <a:prstGeom prst="rect">
            <a:avLst/>
          </a:prstGeom>
        </p:spPr>
      </p:pic>
      <p:pic>
        <p:nvPicPr>
          <p:cNvPr id="10" name="Picture 9" descr="A picture containing colorfulness, yellow, art&#10;&#10;Description automatically generated">
            <a:extLst>
              <a:ext uri="{FF2B5EF4-FFF2-40B4-BE49-F238E27FC236}">
                <a16:creationId xmlns:a16="http://schemas.microsoft.com/office/drawing/2014/main" id="{4C0761B4-4C25-460B-3242-A24D2AC224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2" name="Picture 11" descr="A picture containing colorfulness, yellow, art&#10;&#10;Description automatically generated">
            <a:extLst>
              <a:ext uri="{FF2B5EF4-FFF2-40B4-BE49-F238E27FC236}">
                <a16:creationId xmlns:a16="http://schemas.microsoft.com/office/drawing/2014/main" id="{E0B440CE-72CB-E545-6FF7-6E085285CA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451" y="519678"/>
            <a:ext cx="3390901" cy="2543176"/>
          </a:xfrm>
          <a:prstGeom prst="rect">
            <a:avLst/>
          </a:prstGeom>
        </p:spPr>
      </p:pic>
      <p:pic>
        <p:nvPicPr>
          <p:cNvPr id="7" name="Picture 6" descr="A close-up of a grey surface&#10;&#10;Description automatically generated with low confidence">
            <a:extLst>
              <a:ext uri="{FF2B5EF4-FFF2-40B4-BE49-F238E27FC236}">
                <a16:creationId xmlns:a16="http://schemas.microsoft.com/office/drawing/2014/main" id="{0F3FF177-B442-4873-571F-FF75A2AE18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5313" y="1927224"/>
            <a:ext cx="3390901" cy="2543176"/>
          </a:xfrm>
          <a:prstGeom prst="rect">
            <a:avLst/>
          </a:prstGeom>
        </p:spPr>
      </p:pic>
      <p:pic>
        <p:nvPicPr>
          <p:cNvPr id="11" name="Picture 10" descr="A picture containing yellow, colorfulness, art, amber&#10;&#10;Description automatically generated">
            <a:extLst>
              <a:ext uri="{FF2B5EF4-FFF2-40B4-BE49-F238E27FC236}">
                <a16:creationId xmlns:a16="http://schemas.microsoft.com/office/drawing/2014/main" id="{0DF8A841-B812-4ED0-F2B2-B86A23D17E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5" name="Picture 14" descr="A picture containing colorfulness, yellow, art&#10;&#10;Description automatically generated">
            <a:extLst>
              <a:ext uri="{FF2B5EF4-FFF2-40B4-BE49-F238E27FC236}">
                <a16:creationId xmlns:a16="http://schemas.microsoft.com/office/drawing/2014/main" id="{61C18C14-7C75-4D16-A32E-2A8D7CBF21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77836" y="3884044"/>
            <a:ext cx="3385515" cy="2539137"/>
          </a:xfrm>
          <a:prstGeom prst="rect">
            <a:avLst/>
          </a:prstGeom>
        </p:spPr>
      </p:pic>
      <p:pic>
        <p:nvPicPr>
          <p:cNvPr id="21" name="Picture 20" descr="A picture containing colorfulness, yellow, art&#10;&#10;Description automatically generated">
            <a:extLst>
              <a:ext uri="{FF2B5EF4-FFF2-40B4-BE49-F238E27FC236}">
                <a16:creationId xmlns:a16="http://schemas.microsoft.com/office/drawing/2014/main" id="{A8871F1B-AE67-D132-72EF-D655537E4F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77835" y="519678"/>
            <a:ext cx="3385516" cy="2539137"/>
          </a:xfrm>
          <a:prstGeom prst="rect">
            <a:avLst/>
          </a:prstGeom>
        </p:spPr>
      </p:pic>
    </p:spTree>
    <p:extLst>
      <p:ext uri="{BB962C8B-B14F-4D97-AF65-F5344CB8AC3E}">
        <p14:creationId xmlns:p14="http://schemas.microsoft.com/office/powerpoint/2010/main" val="4021748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319</Words>
  <Application>Microsoft Office PowerPoint</Application>
  <PresentationFormat>Widescreen</PresentationFormat>
  <Paragraphs>106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Steel Image Segmentation</vt:lpstr>
      <vt:lpstr>Unique Observations from Experiments</vt:lpstr>
      <vt:lpstr>Comparisons</vt:lpstr>
      <vt:lpstr>Comparative Images</vt:lpstr>
      <vt:lpstr>Comparative Images</vt:lpstr>
      <vt:lpstr>Comparative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Image Segmentation</dc:title>
  <dc:creator>Bishal Blue</dc:creator>
  <cp:lastModifiedBy>Bishal Blue</cp:lastModifiedBy>
  <cp:revision>4</cp:revision>
  <dcterms:created xsi:type="dcterms:W3CDTF">2023-06-30T20:34:13Z</dcterms:created>
  <dcterms:modified xsi:type="dcterms:W3CDTF">2023-07-06T04:43:52Z</dcterms:modified>
</cp:coreProperties>
</file>