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3 May 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23 May 22</a:t>
            </a:r>
          </a:p>
        </p:txBody>
      </p:sp>
      <p:sp>
        <p:nvSpPr>
          <p:cNvPr id="152" name="Steel Segm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Steel Segmentation</a:t>
            </a:r>
          </a:p>
        </p:txBody>
      </p:sp>
      <p:sp>
        <p:nvSpPr>
          <p:cNvPr id="153" name="New Augmentation vs Old Augm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Augmentation vs Old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ugmentation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Augmentation Details</a:t>
            </a:r>
          </a:p>
        </p:txBody>
      </p:sp>
      <p:sp>
        <p:nvSpPr>
          <p:cNvPr id="156" name="Augmentation 1        Augmentation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Augmentation 1								Augmentation 2</a:t>
            </a:r>
          </a:p>
        </p:txBody>
      </p:sp>
      <p:sp>
        <p:nvSpPr>
          <p:cNvPr id="157" name="Magnification - 1-2.5x…"/>
          <p:cNvSpPr txBox="1"/>
          <p:nvPr>
            <p:ph type="body" sz="half" idx="1"/>
          </p:nvPr>
        </p:nvSpPr>
        <p:spPr>
          <a:xfrm>
            <a:off x="1206500" y="4248504"/>
            <a:ext cx="10985500" cy="8256012"/>
          </a:xfrm>
          <a:prstGeom prst="rect">
            <a:avLst/>
          </a:prstGeom>
        </p:spPr>
        <p:txBody>
          <a:bodyPr/>
          <a:lstStyle/>
          <a:p>
            <a:pPr/>
            <a:r>
              <a:t>Magnification - 1-2.5x</a:t>
            </a:r>
          </a:p>
          <a:p>
            <a:pPr/>
            <a:r>
              <a:t>Sliding Window - 5 Pixels</a:t>
            </a:r>
          </a:p>
          <a:p>
            <a:pPr/>
            <a:r>
              <a:t>Random Intensity - 0-10</a:t>
            </a:r>
          </a:p>
          <a:p>
            <a:pPr/>
            <a:r>
              <a:t>Random Gamma - 1-10</a:t>
            </a:r>
          </a:p>
          <a:p>
            <a:pPr/>
            <a:r>
              <a:t>Horizontal and vertical Flip</a:t>
            </a:r>
          </a:p>
          <a:p>
            <a:pPr/>
            <a:r>
              <a:t>Rotation - upto 10 Degrees</a:t>
            </a:r>
          </a:p>
        </p:txBody>
      </p:sp>
      <p:sp>
        <p:nvSpPr>
          <p:cNvPr id="158" name="Magnification - 1-2.5x…"/>
          <p:cNvSpPr txBox="1"/>
          <p:nvPr/>
        </p:nvSpPr>
        <p:spPr>
          <a:xfrm>
            <a:off x="12369800" y="4254500"/>
            <a:ext cx="10985500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Magnification - 1-2.5x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Sliding Window - 5 Pixels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Random Intensity - 0-10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Random Gamma - 1-10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Horizontal and vertical Flip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Rotation - upto 90 Degrees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61" name="Augmentation 1"/>
          <p:cNvSpPr txBox="1"/>
          <p:nvPr>
            <p:ph type="body" idx="21"/>
          </p:nvPr>
        </p:nvSpPr>
        <p:spPr>
          <a:xfrm>
            <a:off x="16294100" y="6144862"/>
            <a:ext cx="43942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Augmentation 1</a:t>
            </a:r>
          </a:p>
        </p:txBody>
      </p:sp>
      <p:pic>
        <p:nvPicPr>
          <p:cNvPr id="162" name="0_img.png" descr="0_img.png"/>
          <p:cNvPicPr>
            <a:picLocks noChangeAspect="1"/>
          </p:cNvPicPr>
          <p:nvPr/>
        </p:nvPicPr>
        <p:blipFill>
          <a:blip r:embed="rId2">
            <a:extLst/>
          </a:blip>
          <a:srcRect l="0" t="0" r="82" b="0"/>
          <a:stretch>
            <a:fillRect/>
          </a:stretch>
        </p:blipFill>
        <p:spPr>
          <a:xfrm>
            <a:off x="1388379" y="5013209"/>
            <a:ext cx="4915362" cy="368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0_label.png" descr="0_label.png"/>
          <p:cNvPicPr>
            <a:picLocks noChangeAspect="1"/>
          </p:cNvPicPr>
          <p:nvPr/>
        </p:nvPicPr>
        <p:blipFill>
          <a:blip r:embed="rId3">
            <a:extLst/>
          </a:blip>
          <a:srcRect l="0" t="0" r="82" b="0"/>
          <a:stretch>
            <a:fillRect/>
          </a:stretch>
        </p:blipFill>
        <p:spPr>
          <a:xfrm>
            <a:off x="6798579" y="5013209"/>
            <a:ext cx="4915361" cy="368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0_0.709_predict.png" descr="0_0.709_predict.png"/>
          <p:cNvPicPr>
            <a:picLocks noChangeAspect="1"/>
          </p:cNvPicPr>
          <p:nvPr/>
        </p:nvPicPr>
        <p:blipFill>
          <a:blip r:embed="rId4">
            <a:extLst/>
          </a:blip>
          <a:srcRect l="0" t="0" r="82" b="0"/>
          <a:stretch>
            <a:fillRect/>
          </a:stretch>
        </p:blipFill>
        <p:spPr>
          <a:xfrm>
            <a:off x="16031480" y="2003309"/>
            <a:ext cx="4915361" cy="368958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Augmentation 2"/>
          <p:cNvSpPr txBox="1"/>
          <p:nvPr/>
        </p:nvSpPr>
        <p:spPr>
          <a:xfrm>
            <a:off x="16294100" y="11671300"/>
            <a:ext cx="43942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668655">
              <a:defRPr b="1" sz="4455">
                <a:solidFill>
                  <a:srgbClr val="000000"/>
                </a:solidFill>
              </a:defRPr>
            </a:lvl1pPr>
          </a:lstStyle>
          <a:p>
            <a:pPr/>
            <a:r>
              <a:t>Augmentation 2</a:t>
            </a:r>
          </a:p>
        </p:txBody>
      </p:sp>
      <p:pic>
        <p:nvPicPr>
          <p:cNvPr id="166" name="0_0.658_predict.png" descr="0_0.658_predict.png"/>
          <p:cNvPicPr>
            <a:picLocks noChangeAspect="1"/>
          </p:cNvPicPr>
          <p:nvPr/>
        </p:nvPicPr>
        <p:blipFill>
          <a:blip r:embed="rId5">
            <a:extLst/>
          </a:blip>
          <a:srcRect l="0" t="0" r="82" b="0"/>
          <a:stretch>
            <a:fillRect/>
          </a:stretch>
        </p:blipFill>
        <p:spPr>
          <a:xfrm>
            <a:off x="16031480" y="7527810"/>
            <a:ext cx="4915361" cy="368958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st1 A type"/>
          <p:cNvSpPr txBox="1"/>
          <p:nvPr/>
        </p:nvSpPr>
        <p:spPr>
          <a:xfrm>
            <a:off x="1384300" y="3378200"/>
            <a:ext cx="43942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Test1 A type</a:t>
            </a:r>
          </a:p>
        </p:txBody>
      </p:sp>
      <p:graphicFrame>
        <p:nvGraphicFramePr>
          <p:cNvPr id="168" name="Table 1"/>
          <p:cNvGraphicFramePr/>
          <p:nvPr/>
        </p:nvGraphicFramePr>
        <p:xfrm>
          <a:off x="14566900" y="2725511"/>
          <a:ext cx="10985500" cy="82560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49.96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32.57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13.92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e 1-1"/>
          <p:cNvGraphicFramePr/>
          <p:nvPr/>
        </p:nvGraphicFramePr>
        <p:xfrm>
          <a:off x="20942300" y="2738211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91.06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512795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69.77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52639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70.95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e 1-2"/>
          <p:cNvGraphicFramePr/>
          <p:nvPr/>
        </p:nvGraphicFramePr>
        <p:xfrm>
          <a:off x="14566900" y="8313511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53.66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9.28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Table 1-1-1"/>
          <p:cNvGraphicFramePr/>
          <p:nvPr/>
        </p:nvGraphicFramePr>
        <p:xfrm>
          <a:off x="20942300" y="8318500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65.8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66.92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512795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85.51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52639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38.64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2" name="Ratio"/>
          <p:cNvSpPr txBox="1"/>
          <p:nvPr/>
        </p:nvSpPr>
        <p:spPr>
          <a:xfrm>
            <a:off x="14878100" y="21696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  <p:sp>
        <p:nvSpPr>
          <p:cNvPr id="173" name="Ratio"/>
          <p:cNvSpPr txBox="1"/>
          <p:nvPr/>
        </p:nvSpPr>
        <p:spPr>
          <a:xfrm>
            <a:off x="14878100" y="78465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  <p:sp>
        <p:nvSpPr>
          <p:cNvPr id="174" name="Accuracy"/>
          <p:cNvSpPr txBox="1"/>
          <p:nvPr/>
        </p:nvSpPr>
        <p:spPr>
          <a:xfrm>
            <a:off x="20971255" y="7846517"/>
            <a:ext cx="13898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sp>
        <p:nvSpPr>
          <p:cNvPr id="175" name="Accuracy"/>
          <p:cNvSpPr txBox="1"/>
          <p:nvPr/>
        </p:nvSpPr>
        <p:spPr>
          <a:xfrm>
            <a:off x="20971255" y="2169617"/>
            <a:ext cx="13898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graphicFrame>
        <p:nvGraphicFramePr>
          <p:cNvPr id="176" name="Table 1-2-1"/>
          <p:cNvGraphicFramePr/>
          <p:nvPr/>
        </p:nvGraphicFramePr>
        <p:xfrm>
          <a:off x="11722100" y="5943600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38.03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37.77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14.32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7" name="Ratio"/>
          <p:cNvSpPr txBox="1"/>
          <p:nvPr/>
        </p:nvSpPr>
        <p:spPr>
          <a:xfrm>
            <a:off x="12033300" y="54716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80" name="Augmentation 1"/>
          <p:cNvSpPr txBox="1"/>
          <p:nvPr>
            <p:ph type="body" idx="21"/>
          </p:nvPr>
        </p:nvSpPr>
        <p:spPr>
          <a:xfrm>
            <a:off x="16294100" y="6144862"/>
            <a:ext cx="43942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Augmentation 1</a:t>
            </a:r>
          </a:p>
        </p:txBody>
      </p:sp>
      <p:pic>
        <p:nvPicPr>
          <p:cNvPr id="181" name="0_img.png" descr="0_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5013209"/>
            <a:ext cx="4919441" cy="368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0_label.png" descr="0_lab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5013209"/>
            <a:ext cx="4919441" cy="368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0_0.625_predict.png" descr="0_0.625_predict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027400" y="2003309"/>
            <a:ext cx="4919441" cy="368958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Augmentation 2"/>
          <p:cNvSpPr txBox="1"/>
          <p:nvPr/>
        </p:nvSpPr>
        <p:spPr>
          <a:xfrm>
            <a:off x="16294100" y="11671300"/>
            <a:ext cx="43942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668655">
              <a:defRPr b="1" sz="4455">
                <a:solidFill>
                  <a:srgbClr val="000000"/>
                </a:solidFill>
              </a:defRPr>
            </a:lvl1pPr>
          </a:lstStyle>
          <a:p>
            <a:pPr/>
            <a:r>
              <a:t>Augmentation 2</a:t>
            </a:r>
          </a:p>
        </p:txBody>
      </p:sp>
      <p:pic>
        <p:nvPicPr>
          <p:cNvPr id="185" name="0_0.624_predict.png" descr="0_0.624_predic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027400" y="7527810"/>
            <a:ext cx="4919441" cy="368958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st2 D3 type"/>
          <p:cNvSpPr txBox="1"/>
          <p:nvPr/>
        </p:nvSpPr>
        <p:spPr>
          <a:xfrm>
            <a:off x="1384300" y="3378200"/>
            <a:ext cx="43942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84225">
              <a:defRPr b="1" sz="5225">
                <a:solidFill>
                  <a:srgbClr val="000000"/>
                </a:solidFill>
              </a:defRPr>
            </a:lvl1pPr>
          </a:lstStyle>
          <a:p>
            <a:pPr/>
            <a:r>
              <a:t>Test2 D3 type</a:t>
            </a:r>
          </a:p>
        </p:txBody>
      </p:sp>
      <p:graphicFrame>
        <p:nvGraphicFramePr>
          <p:cNvPr id="187" name="Table 1"/>
          <p:cNvGraphicFramePr/>
          <p:nvPr/>
        </p:nvGraphicFramePr>
        <p:xfrm>
          <a:off x="14566900" y="2725511"/>
          <a:ext cx="10985500" cy="82560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24.89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55.4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11.21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Table 1-1"/>
          <p:cNvGraphicFramePr/>
          <p:nvPr/>
        </p:nvGraphicFramePr>
        <p:xfrm>
          <a:off x="20942300" y="2738211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62.5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69.52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512795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64.5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52639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48.54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 1-2"/>
          <p:cNvGraphicFramePr/>
          <p:nvPr/>
        </p:nvGraphicFramePr>
        <p:xfrm>
          <a:off x="14566900" y="8313511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24.41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58.85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9.43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Table 1-1-1"/>
          <p:cNvGraphicFramePr/>
          <p:nvPr/>
        </p:nvGraphicFramePr>
        <p:xfrm>
          <a:off x="20942300" y="8318500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62.4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56.53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512795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67.16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52639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42.75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1" name="Ratio"/>
          <p:cNvSpPr txBox="1"/>
          <p:nvPr/>
        </p:nvSpPr>
        <p:spPr>
          <a:xfrm>
            <a:off x="14878100" y="21696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  <p:sp>
        <p:nvSpPr>
          <p:cNvPr id="192" name="Ratio"/>
          <p:cNvSpPr txBox="1"/>
          <p:nvPr/>
        </p:nvSpPr>
        <p:spPr>
          <a:xfrm>
            <a:off x="14878100" y="78465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  <p:sp>
        <p:nvSpPr>
          <p:cNvPr id="193" name="Accuracy"/>
          <p:cNvSpPr txBox="1"/>
          <p:nvPr/>
        </p:nvSpPr>
        <p:spPr>
          <a:xfrm>
            <a:off x="20971255" y="7846517"/>
            <a:ext cx="13898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sp>
        <p:nvSpPr>
          <p:cNvPr id="194" name="Accuracy"/>
          <p:cNvSpPr txBox="1"/>
          <p:nvPr/>
        </p:nvSpPr>
        <p:spPr>
          <a:xfrm>
            <a:off x="20971255" y="2169617"/>
            <a:ext cx="13898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graphicFrame>
        <p:nvGraphicFramePr>
          <p:cNvPr id="195" name="Table 1-2-1"/>
          <p:cNvGraphicFramePr/>
          <p:nvPr/>
        </p:nvGraphicFramePr>
        <p:xfrm>
          <a:off x="11722100" y="5943600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73.93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13.68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6" name="Ratio"/>
          <p:cNvSpPr txBox="1"/>
          <p:nvPr/>
        </p:nvSpPr>
        <p:spPr>
          <a:xfrm>
            <a:off x="12033300" y="54716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99" name="Augmentation 1"/>
          <p:cNvSpPr txBox="1"/>
          <p:nvPr>
            <p:ph type="body" idx="21"/>
          </p:nvPr>
        </p:nvSpPr>
        <p:spPr>
          <a:xfrm>
            <a:off x="16294100" y="6144862"/>
            <a:ext cx="43942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Augmentation 1</a:t>
            </a:r>
          </a:p>
        </p:txBody>
      </p:sp>
      <p:pic>
        <p:nvPicPr>
          <p:cNvPr id="200" name="0_img.png" descr="0_img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84300" y="5013209"/>
            <a:ext cx="4919441" cy="368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0_label.png" descr="0_lab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5013209"/>
            <a:ext cx="4919441" cy="368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0_0.650_predict.png" descr="0_0.650_predict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027400" y="2003309"/>
            <a:ext cx="4919441" cy="368958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Augmentation 2"/>
          <p:cNvSpPr txBox="1"/>
          <p:nvPr/>
        </p:nvSpPr>
        <p:spPr>
          <a:xfrm>
            <a:off x="16294100" y="11671300"/>
            <a:ext cx="43942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668655">
              <a:defRPr b="1" sz="4455">
                <a:solidFill>
                  <a:srgbClr val="000000"/>
                </a:solidFill>
              </a:defRPr>
            </a:lvl1pPr>
          </a:lstStyle>
          <a:p>
            <a:pPr/>
            <a:r>
              <a:t>Augmentation 2</a:t>
            </a:r>
          </a:p>
        </p:txBody>
      </p:sp>
      <p:pic>
        <p:nvPicPr>
          <p:cNvPr id="204" name="0_0.679_predict.png" descr="0_0.679_predict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6027400" y="7527810"/>
            <a:ext cx="4919441" cy="368958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st3 H2 type"/>
          <p:cNvSpPr txBox="1"/>
          <p:nvPr/>
        </p:nvSpPr>
        <p:spPr>
          <a:xfrm>
            <a:off x="1384300" y="3378200"/>
            <a:ext cx="43942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84225">
              <a:defRPr b="1" sz="5225">
                <a:solidFill>
                  <a:srgbClr val="000000"/>
                </a:solidFill>
              </a:defRPr>
            </a:lvl1pPr>
          </a:lstStyle>
          <a:p>
            <a:pPr/>
            <a:r>
              <a:t>Test3 H2 type</a:t>
            </a:r>
          </a:p>
        </p:txBody>
      </p:sp>
      <p:graphicFrame>
        <p:nvGraphicFramePr>
          <p:cNvPr id="206" name="Table 1"/>
          <p:cNvGraphicFramePr/>
          <p:nvPr/>
        </p:nvGraphicFramePr>
        <p:xfrm>
          <a:off x="14566900" y="2725511"/>
          <a:ext cx="10985500" cy="82560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18.67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52.83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13.79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14.7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 1-1"/>
          <p:cNvGraphicFramePr/>
          <p:nvPr/>
        </p:nvGraphicFramePr>
        <p:xfrm>
          <a:off x="20942300" y="2738211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65.02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69.99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87.61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512795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35.35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52639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45.75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Table 1-2"/>
          <p:cNvGraphicFramePr/>
          <p:nvPr/>
        </p:nvGraphicFramePr>
        <p:xfrm>
          <a:off x="14566900" y="8313511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19.88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26.97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12.79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Table 1-1-1"/>
          <p:cNvGraphicFramePr/>
          <p:nvPr/>
        </p:nvGraphicFramePr>
        <p:xfrm>
          <a:off x="20942300" y="8318500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67.9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74.97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4991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75.17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512795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65.04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52639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48.96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0" name="Ratio"/>
          <p:cNvSpPr txBox="1"/>
          <p:nvPr/>
        </p:nvSpPr>
        <p:spPr>
          <a:xfrm>
            <a:off x="14878100" y="21696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  <p:sp>
        <p:nvSpPr>
          <p:cNvPr id="211" name="Ratio"/>
          <p:cNvSpPr txBox="1"/>
          <p:nvPr/>
        </p:nvSpPr>
        <p:spPr>
          <a:xfrm>
            <a:off x="14878100" y="78465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  <p:sp>
        <p:nvSpPr>
          <p:cNvPr id="212" name="Accuracy"/>
          <p:cNvSpPr txBox="1"/>
          <p:nvPr/>
        </p:nvSpPr>
        <p:spPr>
          <a:xfrm>
            <a:off x="20971255" y="7846517"/>
            <a:ext cx="13898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sp>
        <p:nvSpPr>
          <p:cNvPr id="213" name="Accuracy"/>
          <p:cNvSpPr txBox="1"/>
          <p:nvPr/>
        </p:nvSpPr>
        <p:spPr>
          <a:xfrm>
            <a:off x="20971255" y="2169617"/>
            <a:ext cx="13898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graphicFrame>
        <p:nvGraphicFramePr>
          <p:cNvPr id="214" name="Table 1-2-1"/>
          <p:cNvGraphicFramePr/>
          <p:nvPr/>
        </p:nvGraphicFramePr>
        <p:xfrm>
          <a:off x="11722100" y="5943600"/>
          <a:ext cx="1456267" cy="2536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6266"/>
              </a:tblGrid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</a:tr>
              <a:tr h="62149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35.95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6384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18.61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6008D"/>
                    </a:solidFill>
                  </a:tcPr>
                </a:tc>
              </a:tr>
              <a:tr h="655361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FFFFFF"/>
                          </a:solidFill>
                        </a:rPr>
                        <a:t>20.06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5" name="Ratio"/>
          <p:cNvSpPr txBox="1"/>
          <p:nvPr/>
        </p:nvSpPr>
        <p:spPr>
          <a:xfrm>
            <a:off x="12033300" y="5471617"/>
            <a:ext cx="8254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ser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</a:t>
            </a:r>
          </a:p>
        </p:txBody>
      </p:sp>
      <p:sp>
        <p:nvSpPr>
          <p:cNvPr id="218" name="Using Rotation of 90 degrees did not perform well compared to using rotation of just 10 degrees"/>
          <p:cNvSpPr txBox="1"/>
          <p:nvPr>
            <p:ph type="body" sz="quarter" idx="1"/>
          </p:nvPr>
        </p:nvSpPr>
        <p:spPr>
          <a:xfrm>
            <a:off x="1206500" y="11474805"/>
            <a:ext cx="21971000" cy="1029711"/>
          </a:xfrm>
          <a:prstGeom prst="rect">
            <a:avLst/>
          </a:prstGeom>
        </p:spPr>
        <p:txBody>
          <a:bodyPr/>
          <a:lstStyle>
            <a:lvl1pPr marL="493776" indent="-493776" defTabSz="1975054">
              <a:spcBef>
                <a:spcPts val="3600"/>
              </a:spcBef>
              <a:defRPr sz="3888"/>
            </a:lvl1pPr>
          </a:lstStyle>
          <a:p>
            <a:pPr/>
            <a:r>
              <a:t>Using Rotation of 90 degrees did not perform well compared to using rotation of just 10 degrees</a:t>
            </a:r>
          </a:p>
        </p:txBody>
      </p:sp>
      <p:graphicFrame>
        <p:nvGraphicFramePr>
          <p:cNvPr id="219" name="Table 1"/>
          <p:cNvGraphicFramePr/>
          <p:nvPr/>
        </p:nvGraphicFramePr>
        <p:xfrm>
          <a:off x="3251200" y="3817711"/>
          <a:ext cx="10985500" cy="82560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95600"/>
                <a:gridCol w="2861733"/>
                <a:gridCol w="2997200"/>
                <a:gridCol w="2844800"/>
                <a:gridCol w="2878666"/>
                <a:gridCol w="2726266"/>
              </a:tblGrid>
              <a:tr h="154796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 Class ReLU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x3000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8000"/>
                      </a:solidFill>
                      <a:miter lim="400000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x5000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8000"/>
                      </a:solidFill>
                      <a:miter lim="400000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 type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8000"/>
                      </a:solidFill>
                      <a:miter lim="400000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D3 Type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8000"/>
                      </a:solidFill>
                      <a:miter lim="400000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H2 Type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B3B3B3"/>
                    </a:solidFill>
                  </a:tcPr>
                </a:tc>
              </a:tr>
              <a:tr h="209671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Augmentation 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80.04 (0.7979)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84.94 (0.8469)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70.95 (0.707)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62.53 (0.6228)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65.02 (0.6477)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221103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Augmentation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77.68 (0.7623)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78.48 (0.7823)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65.80 (0.6535)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62.44 (0.6198)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67.96 (0.6752)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0" name="Accuracy (DICE)"/>
          <p:cNvSpPr txBox="1"/>
          <p:nvPr/>
        </p:nvSpPr>
        <p:spPr>
          <a:xfrm>
            <a:off x="18125135" y="9726117"/>
            <a:ext cx="23323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 (DICE)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