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0" d="100"/>
          <a:sy n="60" d="100"/>
        </p:scale>
        <p:origin x="96" y="1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05DCD-F1B7-47E0-ADBB-D623384DF8E1}" type="datetimeFigureOut">
              <a:rPr lang="en-US" smtClean="0"/>
              <a:t>7/20/2023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9BCDA-A408-4C4D-A08C-C10FF42993D0}" type="slidenum">
              <a:rPr lang="en-US" smtClean="0"/>
              <a:t>‹#›</a:t>
            </a:fld>
            <a:endParaRPr lang="en-US"/>
          </a:p>
        </p:txBody>
      </p:sp>
    </p:spTree>
    <p:extLst>
      <p:ext uri="{BB962C8B-B14F-4D97-AF65-F5344CB8AC3E}">
        <p14:creationId xmlns:p14="http://schemas.microsoft.com/office/powerpoint/2010/main" val="1671913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4FC5-BB4A-5576-F7FD-F02B66E639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CE922-D549-B743-026A-5183B2171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07D16D-11E1-C342-C328-57736CE860E8}"/>
              </a:ext>
            </a:extLst>
          </p:cNvPr>
          <p:cNvSpPr>
            <a:spLocks noGrp="1"/>
          </p:cNvSpPr>
          <p:nvPr>
            <p:ph type="dt" sz="half" idx="10"/>
          </p:nvPr>
        </p:nvSpPr>
        <p:spPr/>
        <p:txBody>
          <a:bodyPr/>
          <a:lstStyle/>
          <a:p>
            <a:fld id="{3798F4A7-552B-415B-B44A-4766616958B1}" type="datetime1">
              <a:rPr lang="en-US" smtClean="0"/>
              <a:t>7/20/2023</a:t>
            </a:fld>
            <a:endParaRPr lang="en-US"/>
          </a:p>
        </p:txBody>
      </p:sp>
      <p:sp>
        <p:nvSpPr>
          <p:cNvPr id="5" name="Footer Placeholder 4">
            <a:extLst>
              <a:ext uri="{FF2B5EF4-FFF2-40B4-BE49-F238E27FC236}">
                <a16:creationId xmlns:a16="http://schemas.microsoft.com/office/drawing/2014/main" id="{133ED4BC-3A18-AC6D-B647-294AEB2FE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F44B5-D4B0-D58D-4810-CD96627FCF31}"/>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34797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1BC1-7EDA-D5B8-A949-9EC36B910C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D590EF-0AB5-A5DD-15CC-E06A3E7C25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5E202-F27A-1679-A2B2-E6ADD9916877}"/>
              </a:ext>
            </a:extLst>
          </p:cNvPr>
          <p:cNvSpPr>
            <a:spLocks noGrp="1"/>
          </p:cNvSpPr>
          <p:nvPr>
            <p:ph type="dt" sz="half" idx="10"/>
          </p:nvPr>
        </p:nvSpPr>
        <p:spPr/>
        <p:txBody>
          <a:bodyPr/>
          <a:lstStyle/>
          <a:p>
            <a:fld id="{28A7FFDC-353F-4EF3-9800-881A6E9EB5A1}" type="datetime1">
              <a:rPr lang="en-US" smtClean="0"/>
              <a:t>7/20/2023</a:t>
            </a:fld>
            <a:endParaRPr lang="en-US"/>
          </a:p>
        </p:txBody>
      </p:sp>
      <p:sp>
        <p:nvSpPr>
          <p:cNvPr id="5" name="Footer Placeholder 4">
            <a:extLst>
              <a:ext uri="{FF2B5EF4-FFF2-40B4-BE49-F238E27FC236}">
                <a16:creationId xmlns:a16="http://schemas.microsoft.com/office/drawing/2014/main" id="{4C5B3705-384F-F180-781E-2D5C96506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849B3-17D5-26E6-02EE-84407F163931}"/>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138854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2B2E70-9828-0CD0-C59F-22C8DF5D60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04EB40-06E7-8A2E-D679-F47ADBD23D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EDEE2-B6A0-D484-1326-3FBA24B82BAA}"/>
              </a:ext>
            </a:extLst>
          </p:cNvPr>
          <p:cNvSpPr>
            <a:spLocks noGrp="1"/>
          </p:cNvSpPr>
          <p:nvPr>
            <p:ph type="dt" sz="half" idx="10"/>
          </p:nvPr>
        </p:nvSpPr>
        <p:spPr/>
        <p:txBody>
          <a:bodyPr/>
          <a:lstStyle/>
          <a:p>
            <a:fld id="{8D73BC6A-7CCF-40A4-B006-03FCDA3EA12B}" type="datetime1">
              <a:rPr lang="en-US" smtClean="0"/>
              <a:t>7/20/2023</a:t>
            </a:fld>
            <a:endParaRPr lang="en-US"/>
          </a:p>
        </p:txBody>
      </p:sp>
      <p:sp>
        <p:nvSpPr>
          <p:cNvPr id="5" name="Footer Placeholder 4">
            <a:extLst>
              <a:ext uri="{FF2B5EF4-FFF2-40B4-BE49-F238E27FC236}">
                <a16:creationId xmlns:a16="http://schemas.microsoft.com/office/drawing/2014/main" id="{20E63E0B-A261-A12C-BDB2-1AA846729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11659-BB6A-A8E9-F6B5-0F51D71623F7}"/>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418692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8A7D-74D5-5600-32BE-9744CA3518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59F37-559C-59FE-CAF7-6990744D9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E4863-2323-E5BD-2A2E-165AED4C8E49}"/>
              </a:ext>
            </a:extLst>
          </p:cNvPr>
          <p:cNvSpPr>
            <a:spLocks noGrp="1"/>
          </p:cNvSpPr>
          <p:nvPr>
            <p:ph type="dt" sz="half" idx="10"/>
          </p:nvPr>
        </p:nvSpPr>
        <p:spPr/>
        <p:txBody>
          <a:bodyPr/>
          <a:lstStyle/>
          <a:p>
            <a:fld id="{FAD0B024-61CA-44E8-9DF2-C6BD22AA7A7B}" type="datetime1">
              <a:rPr lang="en-US" smtClean="0"/>
              <a:t>7/20/2023</a:t>
            </a:fld>
            <a:endParaRPr lang="en-US"/>
          </a:p>
        </p:txBody>
      </p:sp>
      <p:sp>
        <p:nvSpPr>
          <p:cNvPr id="5" name="Footer Placeholder 4">
            <a:extLst>
              <a:ext uri="{FF2B5EF4-FFF2-40B4-BE49-F238E27FC236}">
                <a16:creationId xmlns:a16="http://schemas.microsoft.com/office/drawing/2014/main" id="{A2C1C779-FFF5-40A0-29DF-C4C69B8E7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CBB05-282C-4BEB-83EA-70272CFD84E0}"/>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145980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8F32-DEE5-EF60-3FCA-E48CA30B8D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EE6BFC-AC6C-9C83-43FE-8EAD99073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B254C7-C157-F664-9107-CF9BF1FF8E14}"/>
              </a:ext>
            </a:extLst>
          </p:cNvPr>
          <p:cNvSpPr>
            <a:spLocks noGrp="1"/>
          </p:cNvSpPr>
          <p:nvPr>
            <p:ph type="dt" sz="half" idx="10"/>
          </p:nvPr>
        </p:nvSpPr>
        <p:spPr/>
        <p:txBody>
          <a:bodyPr/>
          <a:lstStyle/>
          <a:p>
            <a:fld id="{AA3A7AFB-F13E-4542-B60A-0620CAF0A96C}" type="datetime1">
              <a:rPr lang="en-US" smtClean="0"/>
              <a:t>7/20/2023</a:t>
            </a:fld>
            <a:endParaRPr lang="en-US"/>
          </a:p>
        </p:txBody>
      </p:sp>
      <p:sp>
        <p:nvSpPr>
          <p:cNvPr id="5" name="Footer Placeholder 4">
            <a:extLst>
              <a:ext uri="{FF2B5EF4-FFF2-40B4-BE49-F238E27FC236}">
                <a16:creationId xmlns:a16="http://schemas.microsoft.com/office/drawing/2014/main" id="{C7C003A0-15DE-AF75-8E12-948FEBD2B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F7712-0CC4-9700-A2FE-97642CB3C746}"/>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60816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AEF5-26C0-752C-A649-0933FBC14B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FAC35D-1F0F-1C78-5149-22BC40D767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F5D17-0D4D-9DBC-1E49-962DE14369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E2CB7E-09DD-CBFD-21C0-FFA830F5455F}"/>
              </a:ext>
            </a:extLst>
          </p:cNvPr>
          <p:cNvSpPr>
            <a:spLocks noGrp="1"/>
          </p:cNvSpPr>
          <p:nvPr>
            <p:ph type="dt" sz="half" idx="10"/>
          </p:nvPr>
        </p:nvSpPr>
        <p:spPr/>
        <p:txBody>
          <a:bodyPr/>
          <a:lstStyle/>
          <a:p>
            <a:fld id="{3DB7AC47-BCAB-4D82-B707-94F403E7BFFE}" type="datetime1">
              <a:rPr lang="en-US" smtClean="0"/>
              <a:t>7/20/2023</a:t>
            </a:fld>
            <a:endParaRPr lang="en-US"/>
          </a:p>
        </p:txBody>
      </p:sp>
      <p:sp>
        <p:nvSpPr>
          <p:cNvPr id="6" name="Footer Placeholder 5">
            <a:extLst>
              <a:ext uri="{FF2B5EF4-FFF2-40B4-BE49-F238E27FC236}">
                <a16:creationId xmlns:a16="http://schemas.microsoft.com/office/drawing/2014/main" id="{2A3717CF-1F35-1D49-0E36-5BEE738793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B7FC8-282D-C50A-2477-876BDCA54C72}"/>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193047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AB33-8C34-E18C-113D-E14AF53E65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D39D4E-79F2-EFD8-5A13-B86D027A5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169FEC-D639-1A3E-D819-6286EE769F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0BEF2D-935E-96E2-9B99-19B8BA349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5EBEF2-FAED-52E5-873A-DC92CBB03B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E7EC6B-0B90-2744-CDA6-501607590F1A}"/>
              </a:ext>
            </a:extLst>
          </p:cNvPr>
          <p:cNvSpPr>
            <a:spLocks noGrp="1"/>
          </p:cNvSpPr>
          <p:nvPr>
            <p:ph type="dt" sz="half" idx="10"/>
          </p:nvPr>
        </p:nvSpPr>
        <p:spPr/>
        <p:txBody>
          <a:bodyPr/>
          <a:lstStyle/>
          <a:p>
            <a:fld id="{AFD05FC7-0733-4D49-9221-1F519CF55C0F}" type="datetime1">
              <a:rPr lang="en-US" smtClean="0"/>
              <a:t>7/20/2023</a:t>
            </a:fld>
            <a:endParaRPr lang="en-US"/>
          </a:p>
        </p:txBody>
      </p:sp>
      <p:sp>
        <p:nvSpPr>
          <p:cNvPr id="8" name="Footer Placeholder 7">
            <a:extLst>
              <a:ext uri="{FF2B5EF4-FFF2-40B4-BE49-F238E27FC236}">
                <a16:creationId xmlns:a16="http://schemas.microsoft.com/office/drawing/2014/main" id="{087BD3C9-A7A4-10EC-B8C1-9CA72C8D7A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90FC38-8D3C-25E1-58D6-FE49078D4E26}"/>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13781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2A97-575C-191F-D286-5C7818343B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4DCEDB-844C-AFE6-5FA7-5A7086B3C57D}"/>
              </a:ext>
            </a:extLst>
          </p:cNvPr>
          <p:cNvSpPr>
            <a:spLocks noGrp="1"/>
          </p:cNvSpPr>
          <p:nvPr>
            <p:ph type="dt" sz="half" idx="10"/>
          </p:nvPr>
        </p:nvSpPr>
        <p:spPr/>
        <p:txBody>
          <a:bodyPr/>
          <a:lstStyle/>
          <a:p>
            <a:fld id="{094889CC-7ADA-45B4-8583-7E2209E22B8D}" type="datetime1">
              <a:rPr lang="en-US" smtClean="0"/>
              <a:t>7/20/2023</a:t>
            </a:fld>
            <a:endParaRPr lang="en-US"/>
          </a:p>
        </p:txBody>
      </p:sp>
      <p:sp>
        <p:nvSpPr>
          <p:cNvPr id="4" name="Footer Placeholder 3">
            <a:extLst>
              <a:ext uri="{FF2B5EF4-FFF2-40B4-BE49-F238E27FC236}">
                <a16:creationId xmlns:a16="http://schemas.microsoft.com/office/drawing/2014/main" id="{6312DFDE-94A2-6433-87D7-80B017DFAC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381565-96ED-55A6-5B0C-3168BEFE3461}"/>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43351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E9E3A0-A04A-6308-ADD7-480DAF1D1BDD}"/>
              </a:ext>
            </a:extLst>
          </p:cNvPr>
          <p:cNvSpPr>
            <a:spLocks noGrp="1"/>
          </p:cNvSpPr>
          <p:nvPr>
            <p:ph type="dt" sz="half" idx="10"/>
          </p:nvPr>
        </p:nvSpPr>
        <p:spPr/>
        <p:txBody>
          <a:bodyPr/>
          <a:lstStyle/>
          <a:p>
            <a:fld id="{89A54043-F1E4-4DB5-A5FA-D46B2925E872}" type="datetime1">
              <a:rPr lang="en-US" smtClean="0"/>
              <a:t>7/20/2023</a:t>
            </a:fld>
            <a:endParaRPr lang="en-US"/>
          </a:p>
        </p:txBody>
      </p:sp>
      <p:sp>
        <p:nvSpPr>
          <p:cNvPr id="3" name="Footer Placeholder 2">
            <a:extLst>
              <a:ext uri="{FF2B5EF4-FFF2-40B4-BE49-F238E27FC236}">
                <a16:creationId xmlns:a16="http://schemas.microsoft.com/office/drawing/2014/main" id="{779C19DC-4A9B-537A-CB02-60CCE12D06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F94C49-1908-B134-85C4-E6CAFE893438}"/>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4054691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002A-76D2-B9DF-5D89-0FB45BA7B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0B366A-C4A6-D63A-A5A7-1E18BC999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7F18EC-8C59-B5D9-FCFB-74E62910E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3A32D-954C-62C4-D2E7-587707D4C67D}"/>
              </a:ext>
            </a:extLst>
          </p:cNvPr>
          <p:cNvSpPr>
            <a:spLocks noGrp="1"/>
          </p:cNvSpPr>
          <p:nvPr>
            <p:ph type="dt" sz="half" idx="10"/>
          </p:nvPr>
        </p:nvSpPr>
        <p:spPr/>
        <p:txBody>
          <a:bodyPr/>
          <a:lstStyle/>
          <a:p>
            <a:fld id="{BC8AEC46-4820-4996-B8C5-0669F8738B4C}" type="datetime1">
              <a:rPr lang="en-US" smtClean="0"/>
              <a:t>7/20/2023</a:t>
            </a:fld>
            <a:endParaRPr lang="en-US"/>
          </a:p>
        </p:txBody>
      </p:sp>
      <p:sp>
        <p:nvSpPr>
          <p:cNvPr id="6" name="Footer Placeholder 5">
            <a:extLst>
              <a:ext uri="{FF2B5EF4-FFF2-40B4-BE49-F238E27FC236}">
                <a16:creationId xmlns:a16="http://schemas.microsoft.com/office/drawing/2014/main" id="{D3AE4B79-DB3C-B7E5-B28C-E11D88842C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83620F-7808-67C8-EE5D-5865938C8583}"/>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192691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8B2D-8370-BC39-229D-BC54C047DE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C91A98-79A7-C3FE-2CF2-CD41BA5377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EAF9DB-8680-329F-C1B8-48A855106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19CFC-701B-E70B-1B9C-DE73E6C6552E}"/>
              </a:ext>
            </a:extLst>
          </p:cNvPr>
          <p:cNvSpPr>
            <a:spLocks noGrp="1"/>
          </p:cNvSpPr>
          <p:nvPr>
            <p:ph type="dt" sz="half" idx="10"/>
          </p:nvPr>
        </p:nvSpPr>
        <p:spPr/>
        <p:txBody>
          <a:bodyPr/>
          <a:lstStyle/>
          <a:p>
            <a:fld id="{0D59ECFE-069E-43B1-83C2-289F9B4C8B5C}" type="datetime1">
              <a:rPr lang="en-US" smtClean="0"/>
              <a:t>7/20/2023</a:t>
            </a:fld>
            <a:endParaRPr lang="en-US"/>
          </a:p>
        </p:txBody>
      </p:sp>
      <p:sp>
        <p:nvSpPr>
          <p:cNvPr id="6" name="Footer Placeholder 5">
            <a:extLst>
              <a:ext uri="{FF2B5EF4-FFF2-40B4-BE49-F238E27FC236}">
                <a16:creationId xmlns:a16="http://schemas.microsoft.com/office/drawing/2014/main" id="{A5E88851-DAA3-4B02-B8FB-CE6CFAB88B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974172-987E-51F1-E9DB-43F31F037F04}"/>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25046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A44E30-A31E-FC44-3A72-C4BAE77354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58B968-C7B0-0547-E4D2-79157242F4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E2989-09EC-0661-71B8-6407D2F161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C4D26-C612-4D99-9254-1436FBFA8525}" type="datetime1">
              <a:rPr lang="en-US" smtClean="0"/>
              <a:t>7/20/2023</a:t>
            </a:fld>
            <a:endParaRPr lang="en-US"/>
          </a:p>
        </p:txBody>
      </p:sp>
      <p:sp>
        <p:nvSpPr>
          <p:cNvPr id="5" name="Footer Placeholder 4">
            <a:extLst>
              <a:ext uri="{FF2B5EF4-FFF2-40B4-BE49-F238E27FC236}">
                <a16:creationId xmlns:a16="http://schemas.microsoft.com/office/drawing/2014/main" id="{368270DF-C6AF-A0E8-EE33-F5EAF51C71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D2E3C0-F4B7-FB14-1C10-236AB069BE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5CED3-2DE4-4D00-9C8D-51B9A2902944}" type="slidenum">
              <a:rPr lang="en-US" smtClean="0"/>
              <a:t>‹#›</a:t>
            </a:fld>
            <a:endParaRPr lang="en-US"/>
          </a:p>
        </p:txBody>
      </p:sp>
    </p:spTree>
    <p:extLst>
      <p:ext uri="{BB962C8B-B14F-4D97-AF65-F5344CB8AC3E}">
        <p14:creationId xmlns:p14="http://schemas.microsoft.com/office/powerpoint/2010/main" val="3121086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bluesaiyancodes/KITReports/blob/main/MICCAI%202022%20Papers/%5B2022%5D%20Free%20Lunch%20for%20Surgical%20Video%20Understanding%20by%20distilling%20self-supervisions.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rive.google.com/file/d/1-sldKyg6r401vo0oqe4Ng0b8U49EKl_r/view?usp=drive_lin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rive.google.com/file/d/1-sldKyg6r401vo0oqe4Ng0b8U49EKl_r/view?usp=drive_lin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rive.google.com/file/d/1-sldKyg6r401vo0oqe4Ng0b8U49EKl_r/view?usp=drive_link"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hyperlink" Target="https://drive.google.com/file/d/1FRKpiXbicTcpn6rjHvHqc4Vi6zpL3kxs/view?usp=drive_lin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rive.google.com/file/d/1FRKpiXbicTcpn6rjHvHqc4Vi6zpL3kxs/view?usp=drive_lin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rive.google.com/file/d/1FRKpiXbicTcpn6rjHvHqc4Vi6zpL3kxs/view?usp=drive_lin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rive.google.com/file/d/1t2qEqozzvAG032Attk3E4_iVXiurhG6u/view?usp=drive_lin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rive.google.com/file/d/1t2qEqozzvAG032Attk3E4_iVXiurhG6u/view?usp=drive_lin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rive.google.com/file/d/1t2qEqozzvAG032Attk3E4_iVXiurhG6u/view?usp=drive_link"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luesaiyancodes/KITReports/blob/main/MICCAI%202022%20Papers/%5B2022%5D%20Calibrating%20Label%20Distribution%20for%20Class-Imbalanced%20Barely-Supervised%20Knee%20Segmentation.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rive.google.com/file/d/1THdbiWg_1nDtaKTX5RC-yuocoyZ37ENm/view?usp=drive_link"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rive.google.com/file/d/1THdbiWg_1nDtaKTX5RC-yuocoyZ37ENm/view?usp=drive_link"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rive.google.com/file/d/1THdbiWg_1nDtaKTX5RC-yuocoyZ37ENm/view?usp=drive_lin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bluesaiyancodes/KITReports/blob/main/MICCAI%202022%20Papers/%5B2022%5D%20Calibrating%20Label%20Distribution%20for%20Class-Imbalanced%20Barely-Supervised%20Knee%20Segmentation.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bluesaiyancodes/KITReports/blob/main/MICCAI%202022%20Papers/%5B2022%5D%20Calibrating%20Label%20Distribution%20for%20Class-Imbalanced%20Barely-Supervised%20Knee%20Segmentation.pd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bluesaiyancodes/KITReports/blob/main/MICCAI%202022%20Papers/%5B2022%5D%20Exploring%20Smoothness%20and%20Class-Separation%20for%20semi-supervised%20medical%20image%20segmentation.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luesaiyancodes/KITReports/blob/main/MICCAI%202022%20Papers/%5B2022%5D%20Exploring%20Smoothness%20and%20Class-Separation%20for%20semi-supervised%20medical%20image%20segmentation.pdf"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luesaiyancodes/KITReports/blob/main/MICCAI%202022%20Papers/%5B2022%5D%20Exploring%20Smoothness%20and%20Class-Separation%20for%20semi-supervised%20medical%20image%20segmentation.pdf"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bluesaiyancodes/KITReports/blob/main/MICCAI%202022%20Papers/%5B2022%5D%20Free%20Lunch%20for%20Surgical%20Video%20Understanding%20by%20distilling%20self-supervisions.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bluesaiyancodes/KITReports/blob/main/MICCAI%202022%20Papers/%5B2022%5D%20Free%20Lunch%20for%20Surgical%20Video%20Understanding%20by%20distilling%20self-supervision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CD62-1C85-0783-BD88-D36BEED02192}"/>
              </a:ext>
            </a:extLst>
          </p:cNvPr>
          <p:cNvSpPr>
            <a:spLocks noGrp="1"/>
          </p:cNvSpPr>
          <p:nvPr>
            <p:ph type="ctrTitle"/>
          </p:nvPr>
        </p:nvSpPr>
        <p:spPr/>
        <p:txBody>
          <a:bodyPr/>
          <a:lstStyle/>
          <a:p>
            <a:r>
              <a:rPr lang="en-US" dirty="0"/>
              <a:t>MICCAI Paper Reviews</a:t>
            </a:r>
          </a:p>
        </p:txBody>
      </p:sp>
      <p:sp>
        <p:nvSpPr>
          <p:cNvPr id="3" name="Subtitle 2">
            <a:extLst>
              <a:ext uri="{FF2B5EF4-FFF2-40B4-BE49-F238E27FC236}">
                <a16:creationId xmlns:a16="http://schemas.microsoft.com/office/drawing/2014/main" id="{1B2582E7-4662-3887-6207-B6ED1F5DF1B1}"/>
              </a:ext>
            </a:extLst>
          </p:cNvPr>
          <p:cNvSpPr>
            <a:spLocks noGrp="1"/>
          </p:cNvSpPr>
          <p:nvPr>
            <p:ph type="subTitle" idx="1"/>
          </p:nvPr>
        </p:nvSpPr>
        <p:spPr/>
        <p:txBody>
          <a:bodyPr>
            <a:normAutofit lnSpcReduction="10000"/>
          </a:bodyPr>
          <a:lstStyle/>
          <a:p>
            <a:r>
              <a:rPr lang="en-US" dirty="0"/>
              <a:t>July – 19</a:t>
            </a:r>
          </a:p>
          <a:p>
            <a:endParaRPr lang="en-US" dirty="0"/>
          </a:p>
          <a:p>
            <a:endParaRPr lang="en-US" dirty="0"/>
          </a:p>
          <a:p>
            <a:r>
              <a:rPr lang="en-US" dirty="0"/>
              <a:t>Bishal</a:t>
            </a:r>
          </a:p>
        </p:txBody>
      </p:sp>
      <p:sp>
        <p:nvSpPr>
          <p:cNvPr id="4" name="Slide Number Placeholder 3">
            <a:extLst>
              <a:ext uri="{FF2B5EF4-FFF2-40B4-BE49-F238E27FC236}">
                <a16:creationId xmlns:a16="http://schemas.microsoft.com/office/drawing/2014/main" id="{E586251E-E173-EAD2-40D2-0DDEF050278C}"/>
              </a:ext>
            </a:extLst>
          </p:cNvPr>
          <p:cNvSpPr>
            <a:spLocks noGrp="1"/>
          </p:cNvSpPr>
          <p:nvPr>
            <p:ph type="sldNum" sz="quarter" idx="12"/>
          </p:nvPr>
        </p:nvSpPr>
        <p:spPr/>
        <p:txBody>
          <a:bodyPr/>
          <a:lstStyle/>
          <a:p>
            <a:fld id="{8675CED3-2DE4-4D00-9C8D-51B9A2902944}" type="slidenum">
              <a:rPr lang="en-US" smtClean="0"/>
              <a:t>1</a:t>
            </a:fld>
            <a:endParaRPr lang="en-US"/>
          </a:p>
        </p:txBody>
      </p:sp>
    </p:spTree>
    <p:extLst>
      <p:ext uri="{BB962C8B-B14F-4D97-AF65-F5344CB8AC3E}">
        <p14:creationId xmlns:p14="http://schemas.microsoft.com/office/powerpoint/2010/main" val="1681582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Free Lunch for Surgical Video Understanding by Distilling Self-Supervisions</a:t>
            </a:r>
            <a:br>
              <a:rPr lang="en-US" sz="3600" dirty="0"/>
            </a:br>
            <a:r>
              <a:rPr lang="en-US" sz="2200" dirty="0"/>
              <a:t>MICCAI – 2022</a:t>
            </a:r>
            <a:br>
              <a:rPr lang="en-US" sz="2200" dirty="0"/>
            </a:br>
            <a:r>
              <a:rPr lang="en-US" sz="2200" dirty="0"/>
              <a:t>Sept 2022</a:t>
            </a:r>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p:txBody>
          <a:bodyPr/>
          <a:lstStyle/>
          <a:p>
            <a:r>
              <a:rPr lang="en-US" dirty="0"/>
              <a:t>Results</a:t>
            </a:r>
          </a:p>
        </p:txBody>
      </p:sp>
      <p:sp>
        <p:nvSpPr>
          <p:cNvPr id="9" name="Slide Number Placeholder 8">
            <a:extLst>
              <a:ext uri="{FF2B5EF4-FFF2-40B4-BE49-F238E27FC236}">
                <a16:creationId xmlns:a16="http://schemas.microsoft.com/office/drawing/2014/main" id="{A594C463-6E5C-B774-177F-AB0852C2F1BA}"/>
              </a:ext>
            </a:extLst>
          </p:cNvPr>
          <p:cNvSpPr>
            <a:spLocks noGrp="1"/>
          </p:cNvSpPr>
          <p:nvPr>
            <p:ph type="sldNum" sz="quarter" idx="12"/>
          </p:nvPr>
        </p:nvSpPr>
        <p:spPr/>
        <p:txBody>
          <a:bodyPr/>
          <a:lstStyle/>
          <a:p>
            <a:fld id="{8675CED3-2DE4-4D00-9C8D-51B9A2902944}" type="slidenum">
              <a:rPr lang="en-US" smtClean="0"/>
              <a:t>10</a:t>
            </a:fld>
            <a:endParaRPr lang="en-US"/>
          </a:p>
        </p:txBody>
      </p:sp>
      <p:sp>
        <p:nvSpPr>
          <p:cNvPr id="4" name="TextBox 3">
            <a:extLst>
              <a:ext uri="{FF2B5EF4-FFF2-40B4-BE49-F238E27FC236}">
                <a16:creationId xmlns:a16="http://schemas.microsoft.com/office/drawing/2014/main" id="{C79AA6FE-A2FD-FDB1-7E79-557049CE1527}"/>
              </a:ext>
            </a:extLst>
          </p:cNvPr>
          <p:cNvSpPr txBox="1"/>
          <p:nvPr/>
        </p:nvSpPr>
        <p:spPr>
          <a:xfrm>
            <a:off x="6741231" y="1369482"/>
            <a:ext cx="1155957" cy="369332"/>
          </a:xfrm>
          <a:prstGeom prst="rect">
            <a:avLst/>
          </a:prstGeom>
          <a:noFill/>
        </p:spPr>
        <p:txBody>
          <a:bodyPr wrap="none" rtlCol="0">
            <a:spAutoFit/>
          </a:bodyPr>
          <a:lstStyle/>
          <a:p>
            <a:r>
              <a:rPr lang="en-US" u="sng" dirty="0">
                <a:hlinkClick r:id="rId2"/>
              </a:rPr>
              <a:t>Paper Link</a:t>
            </a:r>
            <a:endParaRPr lang="en-US" u="sng" dirty="0"/>
          </a:p>
        </p:txBody>
      </p:sp>
      <p:pic>
        <p:nvPicPr>
          <p:cNvPr id="10" name="Picture 9">
            <a:extLst>
              <a:ext uri="{FF2B5EF4-FFF2-40B4-BE49-F238E27FC236}">
                <a16:creationId xmlns:a16="http://schemas.microsoft.com/office/drawing/2014/main" id="{5CB68FF6-15F1-7187-C9F5-8F1A5E78DFDC}"/>
              </a:ext>
            </a:extLst>
          </p:cNvPr>
          <p:cNvPicPr>
            <a:picLocks noChangeAspect="1"/>
          </p:cNvPicPr>
          <p:nvPr/>
        </p:nvPicPr>
        <p:blipFill>
          <a:blip r:embed="rId3"/>
          <a:stretch>
            <a:fillRect/>
          </a:stretch>
        </p:blipFill>
        <p:spPr>
          <a:xfrm>
            <a:off x="2618890" y="2695045"/>
            <a:ext cx="6954220" cy="2896004"/>
          </a:xfrm>
          <a:prstGeom prst="rect">
            <a:avLst/>
          </a:prstGeom>
        </p:spPr>
      </p:pic>
      <p:sp>
        <p:nvSpPr>
          <p:cNvPr id="5" name="TextBox 4">
            <a:extLst>
              <a:ext uri="{FF2B5EF4-FFF2-40B4-BE49-F238E27FC236}">
                <a16:creationId xmlns:a16="http://schemas.microsoft.com/office/drawing/2014/main" id="{58E84500-2671-0F47-DDCE-AC544D58780B}"/>
              </a:ext>
            </a:extLst>
          </p:cNvPr>
          <p:cNvSpPr txBox="1"/>
          <p:nvPr/>
        </p:nvSpPr>
        <p:spPr>
          <a:xfrm>
            <a:off x="96254" y="108453"/>
            <a:ext cx="346570" cy="477054"/>
          </a:xfrm>
          <a:prstGeom prst="rect">
            <a:avLst/>
          </a:prstGeom>
          <a:noFill/>
        </p:spPr>
        <p:txBody>
          <a:bodyPr wrap="none" rtlCol="0">
            <a:spAutoFit/>
          </a:bodyPr>
          <a:lstStyle/>
          <a:p>
            <a:r>
              <a:rPr lang="en-US" sz="2500" dirty="0"/>
              <a:t>3</a:t>
            </a:r>
          </a:p>
        </p:txBody>
      </p:sp>
    </p:spTree>
    <p:extLst>
      <p:ext uri="{BB962C8B-B14F-4D97-AF65-F5344CB8AC3E}">
        <p14:creationId xmlns:p14="http://schemas.microsoft.com/office/powerpoint/2010/main" val="473913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err="1"/>
              <a:t>mmFormer</a:t>
            </a:r>
            <a:r>
              <a:rPr lang="en-US" sz="3300" dirty="0"/>
              <a:t>: Multimodal Medical Transformer for</a:t>
            </a:r>
            <a:br>
              <a:rPr lang="en-US" sz="3300" dirty="0"/>
            </a:br>
            <a:r>
              <a:rPr lang="en-US" sz="3300" dirty="0"/>
              <a:t>Incomplete Multimodal Learning of Brain Tumor</a:t>
            </a:r>
            <a:br>
              <a:rPr lang="en-US" sz="3300" dirty="0"/>
            </a:br>
            <a:r>
              <a:rPr lang="en-US" sz="3300" dirty="0"/>
              <a:t>Segmentation</a:t>
            </a:r>
            <a:br>
              <a:rPr lang="en-US" dirty="0"/>
            </a:br>
            <a:r>
              <a:rPr lang="en-US" sz="2200" dirty="0"/>
              <a:t>MICCAI – 2022</a:t>
            </a:r>
            <a:br>
              <a:rPr lang="en-US" sz="2200" dirty="0"/>
            </a:br>
            <a:r>
              <a:rPr lang="en-US" sz="2200" dirty="0"/>
              <a:t>Aug 2022</a:t>
            </a:r>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a:xfrm>
            <a:off x="838200" y="2191250"/>
            <a:ext cx="10515600" cy="4351338"/>
          </a:xfrm>
        </p:spPr>
        <p:txBody>
          <a:bodyPr>
            <a:normAutofit/>
          </a:bodyPr>
          <a:lstStyle/>
          <a:p>
            <a:r>
              <a:rPr lang="en-US" dirty="0"/>
              <a:t>Main Contribution – Segmentation even when missing modals</a:t>
            </a:r>
          </a:p>
          <a:p>
            <a:endParaRPr lang="en-US" dirty="0"/>
          </a:p>
          <a:p>
            <a:pPr lvl="1"/>
            <a:r>
              <a:rPr lang="en-US" dirty="0"/>
              <a:t>Modality specific encoders – Convolutional encoder + Intra-Modal transformer – To capture local as well as global context within each modality.</a:t>
            </a:r>
          </a:p>
          <a:p>
            <a:pPr lvl="1"/>
            <a:r>
              <a:rPr lang="en-US" dirty="0"/>
              <a:t>Inter-Modal Transformer – long-range correlations across modalities ( relation between different images of same region)</a:t>
            </a:r>
          </a:p>
          <a:p>
            <a:pPr lvl="1"/>
            <a:r>
              <a:rPr lang="en-US" dirty="0"/>
              <a:t>Decoder – </a:t>
            </a:r>
            <a:r>
              <a:rPr lang="en-US" dirty="0" err="1"/>
              <a:t>Upsampling</a:t>
            </a:r>
            <a:endParaRPr lang="en-US" dirty="0"/>
          </a:p>
          <a:p>
            <a:pPr lvl="1"/>
            <a:r>
              <a:rPr lang="en-US" dirty="0"/>
              <a:t>Auxiliary </a:t>
            </a:r>
            <a:r>
              <a:rPr lang="en-US" dirty="0" err="1"/>
              <a:t>Regularizers</a:t>
            </a:r>
            <a:r>
              <a:rPr lang="en-US" dirty="0"/>
              <a:t> – The outputs of the convolutional encoders are </a:t>
            </a:r>
            <a:r>
              <a:rPr lang="en-US" dirty="0" err="1"/>
              <a:t>upsampled</a:t>
            </a:r>
            <a:r>
              <a:rPr lang="en-US" dirty="0"/>
              <a:t> by a shared weight decoder per modality (this encourages to perform well even when certain modalities are missing)</a:t>
            </a:r>
          </a:p>
        </p:txBody>
      </p:sp>
      <p:sp>
        <p:nvSpPr>
          <p:cNvPr id="4" name="TextBox 3">
            <a:extLst>
              <a:ext uri="{FF2B5EF4-FFF2-40B4-BE49-F238E27FC236}">
                <a16:creationId xmlns:a16="http://schemas.microsoft.com/office/drawing/2014/main" id="{32434F6E-7FE6-8A51-754B-0FCB91379D63}"/>
              </a:ext>
            </a:extLst>
          </p:cNvPr>
          <p:cNvSpPr txBox="1"/>
          <p:nvPr/>
        </p:nvSpPr>
        <p:spPr>
          <a:xfrm>
            <a:off x="6997904" y="1279497"/>
            <a:ext cx="1155957" cy="369332"/>
          </a:xfrm>
          <a:prstGeom prst="rect">
            <a:avLst/>
          </a:prstGeom>
          <a:noFill/>
        </p:spPr>
        <p:txBody>
          <a:bodyPr wrap="none" rtlCol="0">
            <a:spAutoFit/>
          </a:bodyPr>
          <a:lstStyle/>
          <a:p>
            <a:r>
              <a:rPr lang="en-US" u="sng" dirty="0">
                <a:hlinkClick r:id="rId2"/>
              </a:rPr>
              <a:t>Paper Link</a:t>
            </a:r>
            <a:endParaRPr lang="en-US" u="sng" dirty="0"/>
          </a:p>
        </p:txBody>
      </p:sp>
      <p:sp>
        <p:nvSpPr>
          <p:cNvPr id="6" name="Slide Number Placeholder 5">
            <a:extLst>
              <a:ext uri="{FF2B5EF4-FFF2-40B4-BE49-F238E27FC236}">
                <a16:creationId xmlns:a16="http://schemas.microsoft.com/office/drawing/2014/main" id="{C58F4DBE-E902-6F48-505F-97718A640024}"/>
              </a:ext>
            </a:extLst>
          </p:cNvPr>
          <p:cNvSpPr>
            <a:spLocks noGrp="1"/>
          </p:cNvSpPr>
          <p:nvPr>
            <p:ph type="sldNum" sz="quarter" idx="12"/>
          </p:nvPr>
        </p:nvSpPr>
        <p:spPr/>
        <p:txBody>
          <a:bodyPr/>
          <a:lstStyle/>
          <a:p>
            <a:fld id="{8675CED3-2DE4-4D00-9C8D-51B9A2902944}" type="slidenum">
              <a:rPr lang="en-US" smtClean="0"/>
              <a:t>11</a:t>
            </a:fld>
            <a:endParaRPr lang="en-US"/>
          </a:p>
        </p:txBody>
      </p:sp>
      <p:sp>
        <p:nvSpPr>
          <p:cNvPr id="5" name="TextBox 4">
            <a:extLst>
              <a:ext uri="{FF2B5EF4-FFF2-40B4-BE49-F238E27FC236}">
                <a16:creationId xmlns:a16="http://schemas.microsoft.com/office/drawing/2014/main" id="{4DA0C051-21BE-D84F-D6D3-56223340072B}"/>
              </a:ext>
            </a:extLst>
          </p:cNvPr>
          <p:cNvSpPr txBox="1"/>
          <p:nvPr/>
        </p:nvSpPr>
        <p:spPr>
          <a:xfrm>
            <a:off x="96254" y="108453"/>
            <a:ext cx="346570" cy="477054"/>
          </a:xfrm>
          <a:prstGeom prst="rect">
            <a:avLst/>
          </a:prstGeom>
          <a:noFill/>
        </p:spPr>
        <p:txBody>
          <a:bodyPr wrap="none" rtlCol="0">
            <a:spAutoFit/>
          </a:bodyPr>
          <a:lstStyle/>
          <a:p>
            <a:r>
              <a:rPr lang="en-US" sz="2500" dirty="0"/>
              <a:t>4</a:t>
            </a:r>
          </a:p>
        </p:txBody>
      </p:sp>
    </p:spTree>
    <p:extLst>
      <p:ext uri="{BB962C8B-B14F-4D97-AF65-F5344CB8AC3E}">
        <p14:creationId xmlns:p14="http://schemas.microsoft.com/office/powerpoint/2010/main" val="1042088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err="1"/>
              <a:t>mmFormer</a:t>
            </a:r>
            <a:r>
              <a:rPr lang="en-US" sz="3300" dirty="0"/>
              <a:t>: Multimodal Medical Transformer for</a:t>
            </a:r>
            <a:br>
              <a:rPr lang="en-US" sz="3300" dirty="0"/>
            </a:br>
            <a:r>
              <a:rPr lang="en-US" sz="3300" dirty="0"/>
              <a:t>Incomplete Multimodal Learning of Brain Tumor</a:t>
            </a:r>
            <a:br>
              <a:rPr lang="en-US" sz="3300" dirty="0"/>
            </a:br>
            <a:r>
              <a:rPr lang="en-US" sz="3300" dirty="0"/>
              <a:t>Segmentation</a:t>
            </a:r>
            <a:br>
              <a:rPr lang="en-US" sz="3600" dirty="0"/>
            </a:br>
            <a:r>
              <a:rPr lang="en-US" sz="2200" dirty="0"/>
              <a:t>MICCAI – 2022</a:t>
            </a:r>
            <a:br>
              <a:rPr lang="en-US" sz="2200" dirty="0"/>
            </a:br>
            <a:r>
              <a:rPr lang="en-US" sz="2200" dirty="0"/>
              <a:t>Aug 2022</a:t>
            </a:r>
          </a:p>
        </p:txBody>
      </p:sp>
      <p:sp>
        <p:nvSpPr>
          <p:cNvPr id="9" name="Slide Number Placeholder 8">
            <a:extLst>
              <a:ext uri="{FF2B5EF4-FFF2-40B4-BE49-F238E27FC236}">
                <a16:creationId xmlns:a16="http://schemas.microsoft.com/office/drawing/2014/main" id="{44A65774-2304-39B1-2BAC-23F7AEB918A1}"/>
              </a:ext>
            </a:extLst>
          </p:cNvPr>
          <p:cNvSpPr>
            <a:spLocks noGrp="1"/>
          </p:cNvSpPr>
          <p:nvPr>
            <p:ph type="sldNum" sz="quarter" idx="12"/>
          </p:nvPr>
        </p:nvSpPr>
        <p:spPr/>
        <p:txBody>
          <a:bodyPr/>
          <a:lstStyle/>
          <a:p>
            <a:fld id="{8675CED3-2DE4-4D00-9C8D-51B9A2902944}" type="slidenum">
              <a:rPr lang="en-US" smtClean="0"/>
              <a:t>12</a:t>
            </a:fld>
            <a:endParaRPr lang="en-US"/>
          </a:p>
        </p:txBody>
      </p:sp>
      <p:sp>
        <p:nvSpPr>
          <p:cNvPr id="4" name="TextBox 3">
            <a:extLst>
              <a:ext uri="{FF2B5EF4-FFF2-40B4-BE49-F238E27FC236}">
                <a16:creationId xmlns:a16="http://schemas.microsoft.com/office/drawing/2014/main" id="{D95D2F90-1582-EF4A-FFEA-6169FAB8BFAF}"/>
              </a:ext>
            </a:extLst>
          </p:cNvPr>
          <p:cNvSpPr txBox="1"/>
          <p:nvPr/>
        </p:nvSpPr>
        <p:spPr>
          <a:xfrm>
            <a:off x="6997904" y="1279497"/>
            <a:ext cx="1155957" cy="369332"/>
          </a:xfrm>
          <a:prstGeom prst="rect">
            <a:avLst/>
          </a:prstGeom>
          <a:noFill/>
        </p:spPr>
        <p:txBody>
          <a:bodyPr wrap="none" rtlCol="0">
            <a:spAutoFit/>
          </a:bodyPr>
          <a:lstStyle/>
          <a:p>
            <a:r>
              <a:rPr lang="en-US" u="sng" dirty="0">
                <a:hlinkClick r:id="rId2"/>
              </a:rPr>
              <a:t>Paper Link</a:t>
            </a:r>
            <a:endParaRPr lang="en-US" u="sng" dirty="0"/>
          </a:p>
        </p:txBody>
      </p:sp>
      <p:pic>
        <p:nvPicPr>
          <p:cNvPr id="7" name="Picture 6">
            <a:extLst>
              <a:ext uri="{FF2B5EF4-FFF2-40B4-BE49-F238E27FC236}">
                <a16:creationId xmlns:a16="http://schemas.microsoft.com/office/drawing/2014/main" id="{00999978-238A-99BC-F51F-299B76B4892D}"/>
              </a:ext>
            </a:extLst>
          </p:cNvPr>
          <p:cNvPicPr>
            <a:picLocks noChangeAspect="1"/>
          </p:cNvPicPr>
          <p:nvPr/>
        </p:nvPicPr>
        <p:blipFill rotWithShape="1">
          <a:blip r:embed="rId3"/>
          <a:srcRect r="1090" b="15592"/>
          <a:stretch/>
        </p:blipFill>
        <p:spPr>
          <a:xfrm>
            <a:off x="477310" y="2181640"/>
            <a:ext cx="5959119" cy="4539835"/>
          </a:xfrm>
          <a:prstGeom prst="rect">
            <a:avLst/>
          </a:prstGeom>
        </p:spPr>
      </p:pic>
      <p:pic>
        <p:nvPicPr>
          <p:cNvPr id="10" name="Picture 9">
            <a:extLst>
              <a:ext uri="{FF2B5EF4-FFF2-40B4-BE49-F238E27FC236}">
                <a16:creationId xmlns:a16="http://schemas.microsoft.com/office/drawing/2014/main" id="{A2B620F7-8C02-75D5-F92A-D128791A1401}"/>
              </a:ext>
            </a:extLst>
          </p:cNvPr>
          <p:cNvPicPr>
            <a:picLocks noChangeAspect="1"/>
          </p:cNvPicPr>
          <p:nvPr/>
        </p:nvPicPr>
        <p:blipFill rotWithShape="1">
          <a:blip r:embed="rId3"/>
          <a:srcRect t="84511"/>
          <a:stretch/>
        </p:blipFill>
        <p:spPr>
          <a:xfrm>
            <a:off x="6436429" y="3949526"/>
            <a:ext cx="5333769" cy="737535"/>
          </a:xfrm>
          <a:prstGeom prst="rect">
            <a:avLst/>
          </a:prstGeom>
        </p:spPr>
      </p:pic>
      <p:sp>
        <p:nvSpPr>
          <p:cNvPr id="13" name="TextBox 12">
            <a:extLst>
              <a:ext uri="{FF2B5EF4-FFF2-40B4-BE49-F238E27FC236}">
                <a16:creationId xmlns:a16="http://schemas.microsoft.com/office/drawing/2014/main" id="{9735FF99-CCB2-AB4E-805B-CCA83F938111}"/>
              </a:ext>
            </a:extLst>
          </p:cNvPr>
          <p:cNvSpPr txBox="1"/>
          <p:nvPr/>
        </p:nvSpPr>
        <p:spPr>
          <a:xfrm>
            <a:off x="96254" y="108453"/>
            <a:ext cx="346570" cy="477054"/>
          </a:xfrm>
          <a:prstGeom prst="rect">
            <a:avLst/>
          </a:prstGeom>
          <a:noFill/>
        </p:spPr>
        <p:txBody>
          <a:bodyPr wrap="none" rtlCol="0">
            <a:spAutoFit/>
          </a:bodyPr>
          <a:lstStyle/>
          <a:p>
            <a:r>
              <a:rPr lang="en-US" sz="2500" dirty="0"/>
              <a:t>4</a:t>
            </a:r>
          </a:p>
        </p:txBody>
      </p:sp>
    </p:spTree>
    <p:extLst>
      <p:ext uri="{BB962C8B-B14F-4D97-AF65-F5344CB8AC3E}">
        <p14:creationId xmlns:p14="http://schemas.microsoft.com/office/powerpoint/2010/main" val="1932071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err="1"/>
              <a:t>mmFormer</a:t>
            </a:r>
            <a:r>
              <a:rPr lang="en-US" sz="3300" dirty="0"/>
              <a:t>: Multimodal Medical Transformer for</a:t>
            </a:r>
            <a:br>
              <a:rPr lang="en-US" sz="3300" dirty="0"/>
            </a:br>
            <a:r>
              <a:rPr lang="en-US" sz="3300" dirty="0"/>
              <a:t>Incomplete Multimodal Learning of Brain Tumor</a:t>
            </a:r>
            <a:br>
              <a:rPr lang="en-US" sz="3300" dirty="0"/>
            </a:br>
            <a:r>
              <a:rPr lang="en-US" sz="3300" dirty="0"/>
              <a:t>Segmentation</a:t>
            </a:r>
            <a:br>
              <a:rPr lang="en-US" sz="3600" dirty="0"/>
            </a:br>
            <a:r>
              <a:rPr lang="en-US" sz="2200" dirty="0"/>
              <a:t>MICCAI – 2022</a:t>
            </a:r>
            <a:br>
              <a:rPr lang="en-US" sz="2200" dirty="0"/>
            </a:br>
            <a:r>
              <a:rPr lang="en-US" sz="2200" dirty="0"/>
              <a:t>Aug 2022</a:t>
            </a:r>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p:txBody>
          <a:bodyPr/>
          <a:lstStyle/>
          <a:p>
            <a:r>
              <a:rPr lang="en-US" dirty="0"/>
              <a:t>Results</a:t>
            </a:r>
          </a:p>
        </p:txBody>
      </p:sp>
      <p:sp>
        <p:nvSpPr>
          <p:cNvPr id="9" name="Slide Number Placeholder 8">
            <a:extLst>
              <a:ext uri="{FF2B5EF4-FFF2-40B4-BE49-F238E27FC236}">
                <a16:creationId xmlns:a16="http://schemas.microsoft.com/office/drawing/2014/main" id="{A594C463-6E5C-B774-177F-AB0852C2F1BA}"/>
              </a:ext>
            </a:extLst>
          </p:cNvPr>
          <p:cNvSpPr>
            <a:spLocks noGrp="1"/>
          </p:cNvSpPr>
          <p:nvPr>
            <p:ph type="sldNum" sz="quarter" idx="12"/>
          </p:nvPr>
        </p:nvSpPr>
        <p:spPr/>
        <p:txBody>
          <a:bodyPr/>
          <a:lstStyle/>
          <a:p>
            <a:fld id="{8675CED3-2DE4-4D00-9C8D-51B9A2902944}" type="slidenum">
              <a:rPr lang="en-US" smtClean="0"/>
              <a:t>13</a:t>
            </a:fld>
            <a:endParaRPr lang="en-US"/>
          </a:p>
        </p:txBody>
      </p:sp>
      <p:sp>
        <p:nvSpPr>
          <p:cNvPr id="5" name="TextBox 4">
            <a:extLst>
              <a:ext uri="{FF2B5EF4-FFF2-40B4-BE49-F238E27FC236}">
                <a16:creationId xmlns:a16="http://schemas.microsoft.com/office/drawing/2014/main" id="{68D94D63-3712-6934-8EAF-6771BF02D990}"/>
              </a:ext>
            </a:extLst>
          </p:cNvPr>
          <p:cNvSpPr txBox="1"/>
          <p:nvPr/>
        </p:nvSpPr>
        <p:spPr>
          <a:xfrm>
            <a:off x="6997904" y="1279497"/>
            <a:ext cx="1155957" cy="369332"/>
          </a:xfrm>
          <a:prstGeom prst="rect">
            <a:avLst/>
          </a:prstGeom>
          <a:noFill/>
        </p:spPr>
        <p:txBody>
          <a:bodyPr wrap="none" rtlCol="0">
            <a:spAutoFit/>
          </a:bodyPr>
          <a:lstStyle/>
          <a:p>
            <a:r>
              <a:rPr lang="en-US" u="sng" dirty="0">
                <a:hlinkClick r:id="rId2"/>
              </a:rPr>
              <a:t>Paper Link</a:t>
            </a:r>
            <a:endParaRPr lang="en-US" u="sng" dirty="0"/>
          </a:p>
        </p:txBody>
      </p:sp>
      <p:pic>
        <p:nvPicPr>
          <p:cNvPr id="7" name="Picture 6">
            <a:extLst>
              <a:ext uri="{FF2B5EF4-FFF2-40B4-BE49-F238E27FC236}">
                <a16:creationId xmlns:a16="http://schemas.microsoft.com/office/drawing/2014/main" id="{CF0F3F35-2395-ED48-945E-34C4BE5031C1}"/>
              </a:ext>
            </a:extLst>
          </p:cNvPr>
          <p:cNvPicPr>
            <a:picLocks noChangeAspect="1"/>
          </p:cNvPicPr>
          <p:nvPr/>
        </p:nvPicPr>
        <p:blipFill>
          <a:blip r:embed="rId3"/>
          <a:stretch>
            <a:fillRect/>
          </a:stretch>
        </p:blipFill>
        <p:spPr>
          <a:xfrm>
            <a:off x="2337637" y="2126941"/>
            <a:ext cx="7163800" cy="2133898"/>
          </a:xfrm>
          <a:prstGeom prst="rect">
            <a:avLst/>
          </a:prstGeom>
        </p:spPr>
      </p:pic>
      <p:pic>
        <p:nvPicPr>
          <p:cNvPr id="11" name="Picture 10">
            <a:extLst>
              <a:ext uri="{FF2B5EF4-FFF2-40B4-BE49-F238E27FC236}">
                <a16:creationId xmlns:a16="http://schemas.microsoft.com/office/drawing/2014/main" id="{E64A1A70-FEFD-5B56-82BA-41E906181975}"/>
              </a:ext>
            </a:extLst>
          </p:cNvPr>
          <p:cNvPicPr>
            <a:picLocks noChangeAspect="1"/>
          </p:cNvPicPr>
          <p:nvPr/>
        </p:nvPicPr>
        <p:blipFill>
          <a:blip r:embed="rId4"/>
          <a:stretch>
            <a:fillRect/>
          </a:stretch>
        </p:blipFill>
        <p:spPr>
          <a:xfrm>
            <a:off x="2337637" y="4449861"/>
            <a:ext cx="7306695" cy="2295845"/>
          </a:xfrm>
          <a:prstGeom prst="rect">
            <a:avLst/>
          </a:prstGeom>
        </p:spPr>
      </p:pic>
      <p:sp>
        <p:nvSpPr>
          <p:cNvPr id="12" name="TextBox 11">
            <a:extLst>
              <a:ext uri="{FF2B5EF4-FFF2-40B4-BE49-F238E27FC236}">
                <a16:creationId xmlns:a16="http://schemas.microsoft.com/office/drawing/2014/main" id="{F62D6CF2-C5C2-6053-AFD8-AAFE44D610C2}"/>
              </a:ext>
            </a:extLst>
          </p:cNvPr>
          <p:cNvSpPr txBox="1"/>
          <p:nvPr/>
        </p:nvSpPr>
        <p:spPr>
          <a:xfrm>
            <a:off x="96254" y="108453"/>
            <a:ext cx="346570" cy="477054"/>
          </a:xfrm>
          <a:prstGeom prst="rect">
            <a:avLst/>
          </a:prstGeom>
          <a:noFill/>
        </p:spPr>
        <p:txBody>
          <a:bodyPr wrap="none" rtlCol="0">
            <a:spAutoFit/>
          </a:bodyPr>
          <a:lstStyle/>
          <a:p>
            <a:r>
              <a:rPr lang="en-US" sz="2500" dirty="0"/>
              <a:t>4</a:t>
            </a:r>
          </a:p>
        </p:txBody>
      </p:sp>
    </p:spTree>
    <p:extLst>
      <p:ext uri="{BB962C8B-B14F-4D97-AF65-F5344CB8AC3E}">
        <p14:creationId xmlns:p14="http://schemas.microsoft.com/office/powerpoint/2010/main" val="2724162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dirty="0"/>
              <a:t>NVUM: Non-Volatile Unbiased Memory for</a:t>
            </a:r>
            <a:br>
              <a:rPr lang="en-US" dirty="0"/>
            </a:br>
            <a:r>
              <a:rPr lang="en-US" dirty="0"/>
              <a:t>Robust Medical Image Classification</a:t>
            </a:r>
            <a:br>
              <a:rPr lang="en-US" dirty="0"/>
            </a:br>
            <a:r>
              <a:rPr lang="en-US" sz="2200" dirty="0"/>
              <a:t>MICCAI – 2022</a:t>
            </a:r>
            <a:br>
              <a:rPr lang="en-US" sz="2200" dirty="0"/>
            </a:br>
            <a:r>
              <a:rPr lang="en-US" sz="2200" dirty="0"/>
              <a:t>Aug 2022</a:t>
            </a:r>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a:xfrm>
            <a:off x="838200" y="2191250"/>
            <a:ext cx="10515600" cy="4351338"/>
          </a:xfrm>
        </p:spPr>
        <p:txBody>
          <a:bodyPr>
            <a:normAutofit/>
          </a:bodyPr>
          <a:lstStyle/>
          <a:p>
            <a:r>
              <a:rPr lang="en-US" dirty="0"/>
              <a:t>Main Contribution – Addresses noisy multi-label &amp; Class Imbalance problems</a:t>
            </a:r>
          </a:p>
          <a:p>
            <a:pPr lvl="1"/>
            <a:r>
              <a:rPr lang="en-US" dirty="0"/>
              <a:t>The Non-Volatile Unbiased Memory (NVUM) is a training module proposed in the paper to address the challenges of noisy multi-label and imbalanced learning in medical image analysis. </a:t>
            </a:r>
          </a:p>
          <a:p>
            <a:pPr lvl="2"/>
            <a:r>
              <a:rPr lang="en-US" dirty="0"/>
              <a:t>NVUM stores running average of model logits and this functionality is controlled by a hyperparameter.</a:t>
            </a:r>
          </a:p>
          <a:p>
            <a:pPr lvl="2"/>
            <a:r>
              <a:rPr lang="en-US" dirty="0"/>
              <a:t>NVUM is updated by subtracting the log prior of the class distributions during the memory update, which has the effect of increasing the logits with larger values for the classes with smaller prior.</a:t>
            </a:r>
          </a:p>
          <a:p>
            <a:pPr lvl="2"/>
            <a:r>
              <a:rPr lang="en-US" dirty="0"/>
              <a:t>Uses regularization loss (calculated using stored logits and predicted logits) along with BCE loss to help reduce class imbalance problem.</a:t>
            </a:r>
          </a:p>
          <a:p>
            <a:pPr lvl="2"/>
            <a:endParaRPr lang="en-US" dirty="0"/>
          </a:p>
          <a:p>
            <a:pPr lvl="1"/>
            <a:endParaRPr lang="en-US" dirty="0"/>
          </a:p>
        </p:txBody>
      </p:sp>
      <p:sp>
        <p:nvSpPr>
          <p:cNvPr id="4" name="TextBox 3">
            <a:extLst>
              <a:ext uri="{FF2B5EF4-FFF2-40B4-BE49-F238E27FC236}">
                <a16:creationId xmlns:a16="http://schemas.microsoft.com/office/drawing/2014/main" id="{32434F6E-7FE6-8A51-754B-0FCB91379D63}"/>
              </a:ext>
            </a:extLst>
          </p:cNvPr>
          <p:cNvSpPr txBox="1"/>
          <p:nvPr/>
        </p:nvSpPr>
        <p:spPr>
          <a:xfrm>
            <a:off x="6997904" y="1279497"/>
            <a:ext cx="1155957" cy="369332"/>
          </a:xfrm>
          <a:prstGeom prst="rect">
            <a:avLst/>
          </a:prstGeom>
          <a:noFill/>
        </p:spPr>
        <p:txBody>
          <a:bodyPr wrap="none" rtlCol="0">
            <a:spAutoFit/>
          </a:bodyPr>
          <a:lstStyle/>
          <a:p>
            <a:r>
              <a:rPr lang="en-US" u="sng" dirty="0">
                <a:hlinkClick r:id="rId2"/>
              </a:rPr>
              <a:t>Paper Link</a:t>
            </a:r>
            <a:endParaRPr lang="en-US" u="sng" dirty="0"/>
          </a:p>
        </p:txBody>
      </p:sp>
      <p:sp>
        <p:nvSpPr>
          <p:cNvPr id="6" name="Slide Number Placeholder 5">
            <a:extLst>
              <a:ext uri="{FF2B5EF4-FFF2-40B4-BE49-F238E27FC236}">
                <a16:creationId xmlns:a16="http://schemas.microsoft.com/office/drawing/2014/main" id="{C58F4DBE-E902-6F48-505F-97718A640024}"/>
              </a:ext>
            </a:extLst>
          </p:cNvPr>
          <p:cNvSpPr>
            <a:spLocks noGrp="1"/>
          </p:cNvSpPr>
          <p:nvPr>
            <p:ph type="sldNum" sz="quarter" idx="12"/>
          </p:nvPr>
        </p:nvSpPr>
        <p:spPr/>
        <p:txBody>
          <a:bodyPr/>
          <a:lstStyle/>
          <a:p>
            <a:fld id="{8675CED3-2DE4-4D00-9C8D-51B9A2902944}" type="slidenum">
              <a:rPr lang="en-US" smtClean="0"/>
              <a:t>14</a:t>
            </a:fld>
            <a:endParaRPr lang="en-US"/>
          </a:p>
        </p:txBody>
      </p:sp>
      <p:sp>
        <p:nvSpPr>
          <p:cNvPr id="5" name="TextBox 4">
            <a:extLst>
              <a:ext uri="{FF2B5EF4-FFF2-40B4-BE49-F238E27FC236}">
                <a16:creationId xmlns:a16="http://schemas.microsoft.com/office/drawing/2014/main" id="{4DA0C051-21BE-D84F-D6D3-56223340072B}"/>
              </a:ext>
            </a:extLst>
          </p:cNvPr>
          <p:cNvSpPr txBox="1"/>
          <p:nvPr/>
        </p:nvSpPr>
        <p:spPr>
          <a:xfrm>
            <a:off x="96254" y="108453"/>
            <a:ext cx="346570" cy="477054"/>
          </a:xfrm>
          <a:prstGeom prst="rect">
            <a:avLst/>
          </a:prstGeom>
          <a:noFill/>
        </p:spPr>
        <p:txBody>
          <a:bodyPr wrap="none" rtlCol="0">
            <a:spAutoFit/>
          </a:bodyPr>
          <a:lstStyle/>
          <a:p>
            <a:r>
              <a:rPr lang="en-US" sz="2500" dirty="0"/>
              <a:t>5</a:t>
            </a:r>
          </a:p>
        </p:txBody>
      </p:sp>
    </p:spTree>
    <p:extLst>
      <p:ext uri="{BB962C8B-B14F-4D97-AF65-F5344CB8AC3E}">
        <p14:creationId xmlns:p14="http://schemas.microsoft.com/office/powerpoint/2010/main" val="2001415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600" dirty="0"/>
              <a:t>NVUM: Non-Volatile Unbiased Memory for</a:t>
            </a:r>
            <a:br>
              <a:rPr lang="en-US" sz="3600" dirty="0"/>
            </a:br>
            <a:r>
              <a:rPr lang="en-US" sz="3600" dirty="0"/>
              <a:t>Robust Medical Image Classification</a:t>
            </a:r>
            <a:br>
              <a:rPr lang="en-US" sz="3600" dirty="0"/>
            </a:br>
            <a:r>
              <a:rPr lang="en-US" sz="1800" dirty="0"/>
              <a:t>MICCAI – 2022</a:t>
            </a:r>
            <a:br>
              <a:rPr lang="en-US" sz="1800" dirty="0"/>
            </a:br>
            <a:r>
              <a:rPr lang="en-US" sz="1800" dirty="0"/>
              <a:t>Aug 2022</a:t>
            </a:r>
            <a:endParaRPr lang="en-US" sz="2200" dirty="0"/>
          </a:p>
        </p:txBody>
      </p:sp>
      <p:sp>
        <p:nvSpPr>
          <p:cNvPr id="9" name="Slide Number Placeholder 8">
            <a:extLst>
              <a:ext uri="{FF2B5EF4-FFF2-40B4-BE49-F238E27FC236}">
                <a16:creationId xmlns:a16="http://schemas.microsoft.com/office/drawing/2014/main" id="{44A65774-2304-39B1-2BAC-23F7AEB918A1}"/>
              </a:ext>
            </a:extLst>
          </p:cNvPr>
          <p:cNvSpPr>
            <a:spLocks noGrp="1"/>
          </p:cNvSpPr>
          <p:nvPr>
            <p:ph type="sldNum" sz="quarter" idx="12"/>
          </p:nvPr>
        </p:nvSpPr>
        <p:spPr/>
        <p:txBody>
          <a:bodyPr/>
          <a:lstStyle/>
          <a:p>
            <a:fld id="{8675CED3-2DE4-4D00-9C8D-51B9A2902944}" type="slidenum">
              <a:rPr lang="en-US" smtClean="0"/>
              <a:t>15</a:t>
            </a:fld>
            <a:endParaRPr lang="en-US"/>
          </a:p>
        </p:txBody>
      </p:sp>
      <p:sp>
        <p:nvSpPr>
          <p:cNvPr id="13" name="TextBox 12">
            <a:extLst>
              <a:ext uri="{FF2B5EF4-FFF2-40B4-BE49-F238E27FC236}">
                <a16:creationId xmlns:a16="http://schemas.microsoft.com/office/drawing/2014/main" id="{9735FF99-CCB2-AB4E-805B-CCA83F938111}"/>
              </a:ext>
            </a:extLst>
          </p:cNvPr>
          <p:cNvSpPr txBox="1"/>
          <p:nvPr/>
        </p:nvSpPr>
        <p:spPr>
          <a:xfrm>
            <a:off x="96254" y="108453"/>
            <a:ext cx="346570" cy="477054"/>
          </a:xfrm>
          <a:prstGeom prst="rect">
            <a:avLst/>
          </a:prstGeom>
          <a:noFill/>
        </p:spPr>
        <p:txBody>
          <a:bodyPr wrap="none" rtlCol="0">
            <a:spAutoFit/>
          </a:bodyPr>
          <a:lstStyle/>
          <a:p>
            <a:r>
              <a:rPr lang="en-US" sz="2500" dirty="0"/>
              <a:t>5</a:t>
            </a:r>
          </a:p>
        </p:txBody>
      </p:sp>
      <p:sp>
        <p:nvSpPr>
          <p:cNvPr id="3" name="TextBox 2">
            <a:extLst>
              <a:ext uri="{FF2B5EF4-FFF2-40B4-BE49-F238E27FC236}">
                <a16:creationId xmlns:a16="http://schemas.microsoft.com/office/drawing/2014/main" id="{DAB78763-11C4-B4F8-1C10-E4568D3F7AFA}"/>
              </a:ext>
            </a:extLst>
          </p:cNvPr>
          <p:cNvSpPr txBox="1"/>
          <p:nvPr/>
        </p:nvSpPr>
        <p:spPr>
          <a:xfrm>
            <a:off x="6997904" y="1279497"/>
            <a:ext cx="1155957" cy="369332"/>
          </a:xfrm>
          <a:prstGeom prst="rect">
            <a:avLst/>
          </a:prstGeom>
          <a:noFill/>
        </p:spPr>
        <p:txBody>
          <a:bodyPr wrap="none" rtlCol="0">
            <a:spAutoFit/>
          </a:bodyPr>
          <a:lstStyle/>
          <a:p>
            <a:r>
              <a:rPr lang="en-US" u="sng" dirty="0">
                <a:hlinkClick r:id="rId2"/>
              </a:rPr>
              <a:t>Paper Link</a:t>
            </a:r>
            <a:endParaRPr lang="en-US" u="sng" dirty="0"/>
          </a:p>
        </p:txBody>
      </p:sp>
      <p:pic>
        <p:nvPicPr>
          <p:cNvPr id="6" name="Picture 5">
            <a:extLst>
              <a:ext uri="{FF2B5EF4-FFF2-40B4-BE49-F238E27FC236}">
                <a16:creationId xmlns:a16="http://schemas.microsoft.com/office/drawing/2014/main" id="{5BB94F8F-801E-B113-5AC8-949BCB4CB64C}"/>
              </a:ext>
            </a:extLst>
          </p:cNvPr>
          <p:cNvPicPr>
            <a:picLocks noChangeAspect="1"/>
          </p:cNvPicPr>
          <p:nvPr/>
        </p:nvPicPr>
        <p:blipFill>
          <a:blip r:embed="rId3"/>
          <a:stretch>
            <a:fillRect/>
          </a:stretch>
        </p:blipFill>
        <p:spPr>
          <a:xfrm>
            <a:off x="1739475" y="1957834"/>
            <a:ext cx="8713050" cy="4398516"/>
          </a:xfrm>
          <a:prstGeom prst="rect">
            <a:avLst/>
          </a:prstGeom>
        </p:spPr>
      </p:pic>
    </p:spTree>
    <p:extLst>
      <p:ext uri="{BB962C8B-B14F-4D97-AF65-F5344CB8AC3E}">
        <p14:creationId xmlns:p14="http://schemas.microsoft.com/office/powerpoint/2010/main" val="347884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600" dirty="0"/>
              <a:t>NVUM: Non-Volatile Unbiased Memory for</a:t>
            </a:r>
            <a:br>
              <a:rPr lang="en-US" sz="3600" dirty="0"/>
            </a:br>
            <a:r>
              <a:rPr lang="en-US" sz="3600" dirty="0"/>
              <a:t>Robust Medical Image Classification</a:t>
            </a:r>
            <a:br>
              <a:rPr lang="en-US" sz="3600" dirty="0"/>
            </a:br>
            <a:r>
              <a:rPr lang="en-US" sz="1800" dirty="0"/>
              <a:t>MICCAI – 2022</a:t>
            </a:r>
            <a:br>
              <a:rPr lang="en-US" sz="1800" dirty="0"/>
            </a:br>
            <a:r>
              <a:rPr lang="en-US" sz="1800" dirty="0"/>
              <a:t>Aug 2022</a:t>
            </a:r>
            <a:endParaRPr lang="en-US" sz="2200" dirty="0"/>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p:txBody>
          <a:bodyPr/>
          <a:lstStyle/>
          <a:p>
            <a:r>
              <a:rPr lang="en-US" dirty="0"/>
              <a:t>Results</a:t>
            </a:r>
          </a:p>
        </p:txBody>
      </p:sp>
      <p:sp>
        <p:nvSpPr>
          <p:cNvPr id="9" name="Slide Number Placeholder 8">
            <a:extLst>
              <a:ext uri="{FF2B5EF4-FFF2-40B4-BE49-F238E27FC236}">
                <a16:creationId xmlns:a16="http://schemas.microsoft.com/office/drawing/2014/main" id="{A594C463-6E5C-B774-177F-AB0852C2F1BA}"/>
              </a:ext>
            </a:extLst>
          </p:cNvPr>
          <p:cNvSpPr>
            <a:spLocks noGrp="1"/>
          </p:cNvSpPr>
          <p:nvPr>
            <p:ph type="sldNum" sz="quarter" idx="12"/>
          </p:nvPr>
        </p:nvSpPr>
        <p:spPr/>
        <p:txBody>
          <a:bodyPr/>
          <a:lstStyle/>
          <a:p>
            <a:fld id="{8675CED3-2DE4-4D00-9C8D-51B9A2902944}" type="slidenum">
              <a:rPr lang="en-US" smtClean="0"/>
              <a:t>16</a:t>
            </a:fld>
            <a:endParaRPr lang="en-US"/>
          </a:p>
        </p:txBody>
      </p:sp>
      <p:sp>
        <p:nvSpPr>
          <p:cNvPr id="12" name="TextBox 11">
            <a:extLst>
              <a:ext uri="{FF2B5EF4-FFF2-40B4-BE49-F238E27FC236}">
                <a16:creationId xmlns:a16="http://schemas.microsoft.com/office/drawing/2014/main" id="{F62D6CF2-C5C2-6053-AFD8-AAFE44D610C2}"/>
              </a:ext>
            </a:extLst>
          </p:cNvPr>
          <p:cNvSpPr txBox="1"/>
          <p:nvPr/>
        </p:nvSpPr>
        <p:spPr>
          <a:xfrm>
            <a:off x="96254" y="108453"/>
            <a:ext cx="346570" cy="477054"/>
          </a:xfrm>
          <a:prstGeom prst="rect">
            <a:avLst/>
          </a:prstGeom>
          <a:noFill/>
        </p:spPr>
        <p:txBody>
          <a:bodyPr wrap="none" rtlCol="0">
            <a:spAutoFit/>
          </a:bodyPr>
          <a:lstStyle/>
          <a:p>
            <a:r>
              <a:rPr lang="en-US" sz="2500" dirty="0"/>
              <a:t>5</a:t>
            </a:r>
          </a:p>
        </p:txBody>
      </p:sp>
      <p:sp>
        <p:nvSpPr>
          <p:cNvPr id="4" name="TextBox 3">
            <a:extLst>
              <a:ext uri="{FF2B5EF4-FFF2-40B4-BE49-F238E27FC236}">
                <a16:creationId xmlns:a16="http://schemas.microsoft.com/office/drawing/2014/main" id="{A7C95D05-F34F-A688-C91D-1CB7E77BDF97}"/>
              </a:ext>
            </a:extLst>
          </p:cNvPr>
          <p:cNvSpPr txBox="1"/>
          <p:nvPr/>
        </p:nvSpPr>
        <p:spPr>
          <a:xfrm>
            <a:off x="6997904" y="1279497"/>
            <a:ext cx="1155957" cy="369332"/>
          </a:xfrm>
          <a:prstGeom prst="rect">
            <a:avLst/>
          </a:prstGeom>
          <a:noFill/>
        </p:spPr>
        <p:txBody>
          <a:bodyPr wrap="none" rtlCol="0">
            <a:spAutoFit/>
          </a:bodyPr>
          <a:lstStyle/>
          <a:p>
            <a:r>
              <a:rPr lang="en-US" u="sng" dirty="0">
                <a:hlinkClick r:id="rId2"/>
              </a:rPr>
              <a:t>Paper Link</a:t>
            </a:r>
            <a:endParaRPr lang="en-US" u="sng" dirty="0"/>
          </a:p>
        </p:txBody>
      </p:sp>
      <p:pic>
        <p:nvPicPr>
          <p:cNvPr id="8" name="Picture 7">
            <a:extLst>
              <a:ext uri="{FF2B5EF4-FFF2-40B4-BE49-F238E27FC236}">
                <a16:creationId xmlns:a16="http://schemas.microsoft.com/office/drawing/2014/main" id="{8B608327-15AB-4F03-CF73-27322309044C}"/>
              </a:ext>
            </a:extLst>
          </p:cNvPr>
          <p:cNvPicPr>
            <a:picLocks noChangeAspect="1"/>
          </p:cNvPicPr>
          <p:nvPr/>
        </p:nvPicPr>
        <p:blipFill>
          <a:blip r:embed="rId3"/>
          <a:stretch>
            <a:fillRect/>
          </a:stretch>
        </p:blipFill>
        <p:spPr>
          <a:xfrm>
            <a:off x="2218202" y="2208441"/>
            <a:ext cx="7792537" cy="4058216"/>
          </a:xfrm>
          <a:prstGeom prst="rect">
            <a:avLst/>
          </a:prstGeom>
        </p:spPr>
      </p:pic>
    </p:spTree>
    <p:extLst>
      <p:ext uri="{BB962C8B-B14F-4D97-AF65-F5344CB8AC3E}">
        <p14:creationId xmlns:p14="http://schemas.microsoft.com/office/powerpoint/2010/main" val="2013602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a:xfrm>
            <a:off x="483268" y="2187574"/>
            <a:ext cx="11225463" cy="4351338"/>
          </a:xfrm>
        </p:spPr>
        <p:txBody>
          <a:bodyPr>
            <a:normAutofit fontScale="92500" lnSpcReduction="10000"/>
          </a:bodyPr>
          <a:lstStyle/>
          <a:p>
            <a:r>
              <a:rPr lang="en-US" dirty="0"/>
              <a:t>Main Contribution – Addresses homogeneity and low color contrast parts</a:t>
            </a:r>
          </a:p>
          <a:p>
            <a:pPr lvl="1"/>
            <a:r>
              <a:rPr lang="en-US" dirty="0"/>
              <a:t>Uses weakly-supervised semantic segmentation (WSSS)</a:t>
            </a:r>
          </a:p>
          <a:p>
            <a:pPr lvl="1"/>
            <a:r>
              <a:rPr lang="en-US" dirty="0"/>
              <a:t>Uses 2 level training –</a:t>
            </a:r>
          </a:p>
          <a:p>
            <a:pPr lvl="2"/>
            <a:r>
              <a:rPr lang="en-US" dirty="0"/>
              <a:t>Creates a pseudo pixel-level mask using Class Activation Masks (CAM) (Calculated by multiplying feature maps from CNN with weights of classifier).</a:t>
            </a:r>
          </a:p>
          <a:p>
            <a:pPr lvl="2"/>
            <a:r>
              <a:rPr lang="en-US" dirty="0"/>
              <a:t>The above mask provides a weak supervision for the segmentation task where model has a contextual estimation on where the focusable region.</a:t>
            </a:r>
          </a:p>
          <a:p>
            <a:pPr lvl="1"/>
            <a:r>
              <a:rPr lang="en-US" dirty="0"/>
              <a:t>Uses weighted cross-entropy loss using loss weight maps.</a:t>
            </a:r>
          </a:p>
          <a:p>
            <a:pPr lvl="2"/>
            <a:r>
              <a:rPr lang="en-US" dirty="0"/>
              <a:t>The loss weight maps are calculated using confidence and loss values across categories between the segmentation prediction map and ground truth map.</a:t>
            </a:r>
          </a:p>
          <a:p>
            <a:pPr lvl="1"/>
            <a:endParaRPr lang="en-US" dirty="0"/>
          </a:p>
          <a:p>
            <a:pPr marL="0" indent="0">
              <a:buNone/>
            </a:pPr>
            <a:r>
              <a:rPr lang="en-US" sz="2200" dirty="0">
                <a:solidFill>
                  <a:srgbClr val="FF0000"/>
                </a:solidFill>
              </a:rPr>
              <a:t>Models trained on pseudo masks can potentially generalize better to unseen data. This is because the process of generating pseudo masks often involves some form of model uncertainty, which can act as a form of regularization and prevent overfitting to the training data.</a:t>
            </a:r>
          </a:p>
        </p:txBody>
      </p:sp>
      <p:sp>
        <p:nvSpPr>
          <p:cNvPr id="4" name="TextBox 3">
            <a:extLst>
              <a:ext uri="{FF2B5EF4-FFF2-40B4-BE49-F238E27FC236}">
                <a16:creationId xmlns:a16="http://schemas.microsoft.com/office/drawing/2014/main" id="{32434F6E-7FE6-8A51-754B-0FCB91379D63}"/>
              </a:ext>
            </a:extLst>
          </p:cNvPr>
          <p:cNvSpPr txBox="1"/>
          <p:nvPr/>
        </p:nvSpPr>
        <p:spPr>
          <a:xfrm>
            <a:off x="6741230" y="1506022"/>
            <a:ext cx="1155957" cy="369332"/>
          </a:xfrm>
          <a:prstGeom prst="rect">
            <a:avLst/>
          </a:prstGeom>
          <a:noFill/>
        </p:spPr>
        <p:txBody>
          <a:bodyPr wrap="none" rtlCol="0">
            <a:spAutoFit/>
          </a:bodyPr>
          <a:lstStyle/>
          <a:p>
            <a:r>
              <a:rPr lang="en-US" u="sng" dirty="0">
                <a:hlinkClick r:id="rId2"/>
              </a:rPr>
              <a:t>Paper Link</a:t>
            </a:r>
            <a:endParaRPr lang="en-US" u="sng" dirty="0"/>
          </a:p>
        </p:txBody>
      </p:sp>
      <p:sp>
        <p:nvSpPr>
          <p:cNvPr id="6" name="Slide Number Placeholder 5">
            <a:extLst>
              <a:ext uri="{FF2B5EF4-FFF2-40B4-BE49-F238E27FC236}">
                <a16:creationId xmlns:a16="http://schemas.microsoft.com/office/drawing/2014/main" id="{C58F4DBE-E902-6F48-505F-97718A640024}"/>
              </a:ext>
            </a:extLst>
          </p:cNvPr>
          <p:cNvSpPr>
            <a:spLocks noGrp="1"/>
          </p:cNvSpPr>
          <p:nvPr>
            <p:ph type="sldNum" sz="quarter" idx="12"/>
          </p:nvPr>
        </p:nvSpPr>
        <p:spPr/>
        <p:txBody>
          <a:bodyPr/>
          <a:lstStyle/>
          <a:p>
            <a:fld id="{8675CED3-2DE4-4D00-9C8D-51B9A2902944}" type="slidenum">
              <a:rPr lang="en-US" smtClean="0"/>
              <a:t>17</a:t>
            </a:fld>
            <a:endParaRPr lang="en-US"/>
          </a:p>
        </p:txBody>
      </p:sp>
      <p:sp>
        <p:nvSpPr>
          <p:cNvPr id="5" name="TextBox 4">
            <a:extLst>
              <a:ext uri="{FF2B5EF4-FFF2-40B4-BE49-F238E27FC236}">
                <a16:creationId xmlns:a16="http://schemas.microsoft.com/office/drawing/2014/main" id="{4DA0C051-21BE-D84F-D6D3-56223340072B}"/>
              </a:ext>
            </a:extLst>
          </p:cNvPr>
          <p:cNvSpPr txBox="1"/>
          <p:nvPr/>
        </p:nvSpPr>
        <p:spPr>
          <a:xfrm>
            <a:off x="96254" y="108453"/>
            <a:ext cx="346570" cy="477054"/>
          </a:xfrm>
          <a:prstGeom prst="rect">
            <a:avLst/>
          </a:prstGeom>
          <a:noFill/>
        </p:spPr>
        <p:txBody>
          <a:bodyPr wrap="none" rtlCol="0">
            <a:spAutoFit/>
          </a:bodyPr>
          <a:lstStyle/>
          <a:p>
            <a:r>
              <a:rPr lang="en-US" sz="2500" dirty="0"/>
              <a:t>6</a:t>
            </a:r>
          </a:p>
        </p:txBody>
      </p:sp>
      <p:sp>
        <p:nvSpPr>
          <p:cNvPr id="9" name="Title 1">
            <a:extLst>
              <a:ext uri="{FF2B5EF4-FFF2-40B4-BE49-F238E27FC236}">
                <a16:creationId xmlns:a16="http://schemas.microsoft.com/office/drawing/2014/main" id="{CA99D13F-A58B-643E-66AB-D7349C59BABB}"/>
              </a:ext>
            </a:extLst>
          </p:cNvPr>
          <p:cNvSpPr>
            <a:spLocks noGrp="1"/>
          </p:cNvSpPr>
          <p:nvPr>
            <p:ph type="title"/>
          </p:nvPr>
        </p:nvSpPr>
        <p:spPr>
          <a:xfrm>
            <a:off x="838200" y="365125"/>
            <a:ext cx="10515600" cy="1325563"/>
          </a:xfrm>
        </p:spPr>
        <p:txBody>
          <a:bodyPr>
            <a:normAutofit fontScale="90000"/>
          </a:bodyPr>
          <a:lstStyle/>
          <a:p>
            <a:pPr algn="ctr"/>
            <a:r>
              <a:rPr lang="en-US" sz="3600" dirty="0"/>
              <a:t>Online Easy Example Mining for</a:t>
            </a:r>
            <a:br>
              <a:rPr lang="en-US" sz="3600" dirty="0"/>
            </a:br>
            <a:r>
              <a:rPr lang="en-US" sz="3600" dirty="0"/>
              <a:t>Weakly-supervised Gland Segmentation from</a:t>
            </a:r>
            <a:br>
              <a:rPr lang="en-US" sz="3600" dirty="0"/>
            </a:br>
            <a:r>
              <a:rPr lang="en-US" sz="3600" dirty="0"/>
              <a:t>Histology Images</a:t>
            </a:r>
            <a:br>
              <a:rPr lang="en-US" sz="3600" dirty="0"/>
            </a:br>
            <a:r>
              <a:rPr lang="en-US" sz="1800" dirty="0"/>
              <a:t>MICCAI – 2022</a:t>
            </a:r>
            <a:br>
              <a:rPr lang="en-US" sz="1800" dirty="0"/>
            </a:br>
            <a:r>
              <a:rPr lang="en-US" sz="1800" dirty="0"/>
              <a:t>June 2022</a:t>
            </a:r>
            <a:endParaRPr lang="en-US" sz="2200" dirty="0"/>
          </a:p>
        </p:txBody>
      </p:sp>
    </p:spTree>
    <p:extLst>
      <p:ext uri="{BB962C8B-B14F-4D97-AF65-F5344CB8AC3E}">
        <p14:creationId xmlns:p14="http://schemas.microsoft.com/office/powerpoint/2010/main" val="2832470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600" dirty="0"/>
              <a:t>Online Easy Example Mining for</a:t>
            </a:r>
            <a:br>
              <a:rPr lang="en-US" sz="3600" dirty="0"/>
            </a:br>
            <a:r>
              <a:rPr lang="en-US" sz="3600" dirty="0"/>
              <a:t>Weakly-supervised Gland Segmentation from</a:t>
            </a:r>
            <a:br>
              <a:rPr lang="en-US" sz="3600" dirty="0"/>
            </a:br>
            <a:r>
              <a:rPr lang="en-US" sz="3600" dirty="0"/>
              <a:t>Histology Images</a:t>
            </a:r>
            <a:br>
              <a:rPr lang="en-US" sz="3600" dirty="0"/>
            </a:br>
            <a:r>
              <a:rPr lang="en-US" sz="1800" dirty="0"/>
              <a:t>MICCAI – 2022</a:t>
            </a:r>
            <a:br>
              <a:rPr lang="en-US" sz="1800" dirty="0"/>
            </a:br>
            <a:r>
              <a:rPr lang="en-US" sz="1800" dirty="0"/>
              <a:t>June 2022</a:t>
            </a:r>
            <a:endParaRPr lang="en-US" sz="2200" dirty="0"/>
          </a:p>
        </p:txBody>
      </p:sp>
      <p:sp>
        <p:nvSpPr>
          <p:cNvPr id="9" name="Slide Number Placeholder 8">
            <a:extLst>
              <a:ext uri="{FF2B5EF4-FFF2-40B4-BE49-F238E27FC236}">
                <a16:creationId xmlns:a16="http://schemas.microsoft.com/office/drawing/2014/main" id="{44A65774-2304-39B1-2BAC-23F7AEB918A1}"/>
              </a:ext>
            </a:extLst>
          </p:cNvPr>
          <p:cNvSpPr>
            <a:spLocks noGrp="1"/>
          </p:cNvSpPr>
          <p:nvPr>
            <p:ph type="sldNum" sz="quarter" idx="12"/>
          </p:nvPr>
        </p:nvSpPr>
        <p:spPr/>
        <p:txBody>
          <a:bodyPr/>
          <a:lstStyle/>
          <a:p>
            <a:fld id="{8675CED3-2DE4-4D00-9C8D-51B9A2902944}" type="slidenum">
              <a:rPr lang="en-US" smtClean="0"/>
              <a:t>18</a:t>
            </a:fld>
            <a:endParaRPr lang="en-US"/>
          </a:p>
        </p:txBody>
      </p:sp>
      <p:sp>
        <p:nvSpPr>
          <p:cNvPr id="13" name="TextBox 12">
            <a:extLst>
              <a:ext uri="{FF2B5EF4-FFF2-40B4-BE49-F238E27FC236}">
                <a16:creationId xmlns:a16="http://schemas.microsoft.com/office/drawing/2014/main" id="{9735FF99-CCB2-AB4E-805B-CCA83F938111}"/>
              </a:ext>
            </a:extLst>
          </p:cNvPr>
          <p:cNvSpPr txBox="1"/>
          <p:nvPr/>
        </p:nvSpPr>
        <p:spPr>
          <a:xfrm>
            <a:off x="96254" y="108453"/>
            <a:ext cx="346570" cy="477054"/>
          </a:xfrm>
          <a:prstGeom prst="rect">
            <a:avLst/>
          </a:prstGeom>
          <a:noFill/>
        </p:spPr>
        <p:txBody>
          <a:bodyPr wrap="none" rtlCol="0">
            <a:spAutoFit/>
          </a:bodyPr>
          <a:lstStyle/>
          <a:p>
            <a:r>
              <a:rPr lang="en-US" sz="2500" dirty="0"/>
              <a:t>6</a:t>
            </a:r>
          </a:p>
        </p:txBody>
      </p:sp>
      <p:sp>
        <p:nvSpPr>
          <p:cNvPr id="5" name="TextBox 4">
            <a:extLst>
              <a:ext uri="{FF2B5EF4-FFF2-40B4-BE49-F238E27FC236}">
                <a16:creationId xmlns:a16="http://schemas.microsoft.com/office/drawing/2014/main" id="{706DED00-D7EA-CC7D-F5FA-441E83DFEE2B}"/>
              </a:ext>
            </a:extLst>
          </p:cNvPr>
          <p:cNvSpPr txBox="1"/>
          <p:nvPr/>
        </p:nvSpPr>
        <p:spPr>
          <a:xfrm>
            <a:off x="6741230" y="1506022"/>
            <a:ext cx="1155957" cy="369332"/>
          </a:xfrm>
          <a:prstGeom prst="rect">
            <a:avLst/>
          </a:prstGeom>
          <a:noFill/>
        </p:spPr>
        <p:txBody>
          <a:bodyPr wrap="none" rtlCol="0">
            <a:spAutoFit/>
          </a:bodyPr>
          <a:lstStyle/>
          <a:p>
            <a:r>
              <a:rPr lang="en-US" u="sng" dirty="0">
                <a:hlinkClick r:id="rId2"/>
              </a:rPr>
              <a:t>Paper Link</a:t>
            </a:r>
            <a:endParaRPr lang="en-US" u="sng" dirty="0"/>
          </a:p>
        </p:txBody>
      </p:sp>
      <p:pic>
        <p:nvPicPr>
          <p:cNvPr id="8" name="Picture 7">
            <a:extLst>
              <a:ext uri="{FF2B5EF4-FFF2-40B4-BE49-F238E27FC236}">
                <a16:creationId xmlns:a16="http://schemas.microsoft.com/office/drawing/2014/main" id="{AE2DB910-8921-F296-0C3B-D9E080ECC250}"/>
              </a:ext>
            </a:extLst>
          </p:cNvPr>
          <p:cNvPicPr>
            <a:picLocks noChangeAspect="1"/>
          </p:cNvPicPr>
          <p:nvPr/>
        </p:nvPicPr>
        <p:blipFill rotWithShape="1">
          <a:blip r:embed="rId3"/>
          <a:srcRect r="1489" b="25150"/>
          <a:stretch/>
        </p:blipFill>
        <p:spPr>
          <a:xfrm>
            <a:off x="105563" y="2353210"/>
            <a:ext cx="7791624" cy="4368265"/>
          </a:xfrm>
          <a:prstGeom prst="rect">
            <a:avLst/>
          </a:prstGeom>
        </p:spPr>
      </p:pic>
      <p:sp>
        <p:nvSpPr>
          <p:cNvPr id="12" name="TextBox 11">
            <a:extLst>
              <a:ext uri="{FF2B5EF4-FFF2-40B4-BE49-F238E27FC236}">
                <a16:creationId xmlns:a16="http://schemas.microsoft.com/office/drawing/2014/main" id="{94FE2929-CEC3-4FF5-946A-D4EB48983E98}"/>
              </a:ext>
            </a:extLst>
          </p:cNvPr>
          <p:cNvSpPr txBox="1"/>
          <p:nvPr/>
        </p:nvSpPr>
        <p:spPr>
          <a:xfrm>
            <a:off x="7738274" y="2537876"/>
            <a:ext cx="4487852" cy="3785652"/>
          </a:xfrm>
          <a:prstGeom prst="rect">
            <a:avLst/>
          </a:prstGeom>
          <a:noFill/>
        </p:spPr>
        <p:txBody>
          <a:bodyPr wrap="square" rtlCol="0">
            <a:spAutoFit/>
          </a:bodyPr>
          <a:lstStyle/>
          <a:p>
            <a:r>
              <a:rPr lang="en-US" sz="2000" dirty="0"/>
              <a:t>Fig. 2. Overview of our proposed</a:t>
            </a:r>
          </a:p>
          <a:p>
            <a:r>
              <a:rPr lang="en-US" sz="2000" dirty="0"/>
              <a:t> weakly-supervised gland segmentation </a:t>
            </a:r>
          </a:p>
          <a:p>
            <a:r>
              <a:rPr lang="en-US" sz="2000" dirty="0"/>
              <a:t>method with OEEM. </a:t>
            </a:r>
          </a:p>
          <a:p>
            <a:pPr marL="457200" indent="-457200">
              <a:buAutoNum type="alphaLcParenBoth"/>
            </a:pPr>
            <a:r>
              <a:rPr lang="en-US" sz="2000" dirty="0"/>
              <a:t>Classification pipeline for pseudo-mask generation from CAM. </a:t>
            </a:r>
          </a:p>
          <a:p>
            <a:pPr marL="457200" indent="-457200">
              <a:buAutoNum type="alphaLcParenBoth"/>
            </a:pPr>
            <a:r>
              <a:rPr lang="en-US" sz="2000" dirty="0"/>
              <a:t>Segmentation pipeline. </a:t>
            </a:r>
          </a:p>
          <a:p>
            <a:endParaRPr lang="en-US" sz="2000" dirty="0"/>
          </a:p>
          <a:p>
            <a:r>
              <a:rPr lang="en-US" sz="2000" dirty="0"/>
              <a:t>We use weighted cross-entropy loss </a:t>
            </a:r>
            <a:r>
              <a:rPr lang="en-US" sz="2000" dirty="0" err="1"/>
              <a:t>L_wce</a:t>
            </a:r>
            <a:r>
              <a:rPr lang="en-US" sz="2000" dirty="0"/>
              <a:t> with weight map </a:t>
            </a:r>
            <a:r>
              <a:rPr lang="en-US" sz="2000" dirty="0" err="1"/>
              <a:t>Wl_norm</a:t>
            </a:r>
            <a:r>
              <a:rPr lang="en-US" sz="2000" dirty="0"/>
              <a:t> for multi-label patches. Here, the glandular tissues are shown in blue and non-glandular tissues are shown in green. </a:t>
            </a:r>
          </a:p>
        </p:txBody>
      </p:sp>
    </p:spTree>
    <p:extLst>
      <p:ext uri="{BB962C8B-B14F-4D97-AF65-F5344CB8AC3E}">
        <p14:creationId xmlns:p14="http://schemas.microsoft.com/office/powerpoint/2010/main" val="1968373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600" dirty="0"/>
              <a:t>Online Easy Example Mining for</a:t>
            </a:r>
            <a:br>
              <a:rPr lang="en-US" sz="3600" dirty="0"/>
            </a:br>
            <a:r>
              <a:rPr lang="en-US" sz="3600" dirty="0"/>
              <a:t>Weakly-supervised Gland Segmentation from</a:t>
            </a:r>
            <a:br>
              <a:rPr lang="en-US" sz="3600" dirty="0"/>
            </a:br>
            <a:r>
              <a:rPr lang="en-US" sz="3600" dirty="0"/>
              <a:t>Histology Images</a:t>
            </a:r>
            <a:br>
              <a:rPr lang="en-US" sz="3600" dirty="0"/>
            </a:br>
            <a:r>
              <a:rPr lang="en-US" sz="1800" dirty="0"/>
              <a:t>MICCAI – 2022</a:t>
            </a:r>
            <a:br>
              <a:rPr lang="en-US" sz="1800" dirty="0"/>
            </a:br>
            <a:r>
              <a:rPr lang="en-US" sz="1800" dirty="0"/>
              <a:t>June 2022</a:t>
            </a:r>
            <a:endParaRPr lang="en-US" sz="2200" dirty="0"/>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p:txBody>
          <a:bodyPr/>
          <a:lstStyle/>
          <a:p>
            <a:r>
              <a:rPr lang="en-US" dirty="0"/>
              <a:t>Results</a:t>
            </a:r>
          </a:p>
        </p:txBody>
      </p:sp>
      <p:sp>
        <p:nvSpPr>
          <p:cNvPr id="9" name="Slide Number Placeholder 8">
            <a:extLst>
              <a:ext uri="{FF2B5EF4-FFF2-40B4-BE49-F238E27FC236}">
                <a16:creationId xmlns:a16="http://schemas.microsoft.com/office/drawing/2014/main" id="{A594C463-6E5C-B774-177F-AB0852C2F1BA}"/>
              </a:ext>
            </a:extLst>
          </p:cNvPr>
          <p:cNvSpPr>
            <a:spLocks noGrp="1"/>
          </p:cNvSpPr>
          <p:nvPr>
            <p:ph type="sldNum" sz="quarter" idx="12"/>
          </p:nvPr>
        </p:nvSpPr>
        <p:spPr/>
        <p:txBody>
          <a:bodyPr/>
          <a:lstStyle/>
          <a:p>
            <a:fld id="{8675CED3-2DE4-4D00-9C8D-51B9A2902944}" type="slidenum">
              <a:rPr lang="en-US" smtClean="0"/>
              <a:t>19</a:t>
            </a:fld>
            <a:endParaRPr lang="en-US"/>
          </a:p>
        </p:txBody>
      </p:sp>
      <p:sp>
        <p:nvSpPr>
          <p:cNvPr id="12" name="TextBox 11">
            <a:extLst>
              <a:ext uri="{FF2B5EF4-FFF2-40B4-BE49-F238E27FC236}">
                <a16:creationId xmlns:a16="http://schemas.microsoft.com/office/drawing/2014/main" id="{F62D6CF2-C5C2-6053-AFD8-AAFE44D610C2}"/>
              </a:ext>
            </a:extLst>
          </p:cNvPr>
          <p:cNvSpPr txBox="1"/>
          <p:nvPr/>
        </p:nvSpPr>
        <p:spPr>
          <a:xfrm>
            <a:off x="96254" y="108453"/>
            <a:ext cx="346570" cy="477054"/>
          </a:xfrm>
          <a:prstGeom prst="rect">
            <a:avLst/>
          </a:prstGeom>
          <a:noFill/>
        </p:spPr>
        <p:txBody>
          <a:bodyPr wrap="none" rtlCol="0">
            <a:spAutoFit/>
          </a:bodyPr>
          <a:lstStyle/>
          <a:p>
            <a:r>
              <a:rPr lang="en-US" sz="2500" dirty="0"/>
              <a:t>6</a:t>
            </a:r>
          </a:p>
        </p:txBody>
      </p:sp>
      <p:sp>
        <p:nvSpPr>
          <p:cNvPr id="6" name="TextBox 5">
            <a:extLst>
              <a:ext uri="{FF2B5EF4-FFF2-40B4-BE49-F238E27FC236}">
                <a16:creationId xmlns:a16="http://schemas.microsoft.com/office/drawing/2014/main" id="{D3D6B9B5-E127-377C-6429-555762557665}"/>
              </a:ext>
            </a:extLst>
          </p:cNvPr>
          <p:cNvSpPr txBox="1"/>
          <p:nvPr/>
        </p:nvSpPr>
        <p:spPr>
          <a:xfrm>
            <a:off x="6741230" y="1506022"/>
            <a:ext cx="1155957" cy="369332"/>
          </a:xfrm>
          <a:prstGeom prst="rect">
            <a:avLst/>
          </a:prstGeom>
          <a:noFill/>
        </p:spPr>
        <p:txBody>
          <a:bodyPr wrap="none" rtlCol="0">
            <a:spAutoFit/>
          </a:bodyPr>
          <a:lstStyle/>
          <a:p>
            <a:r>
              <a:rPr lang="en-US" u="sng" dirty="0">
                <a:hlinkClick r:id="rId2"/>
              </a:rPr>
              <a:t>Paper Link</a:t>
            </a:r>
            <a:endParaRPr lang="en-US" u="sng" dirty="0"/>
          </a:p>
        </p:txBody>
      </p:sp>
      <p:pic>
        <p:nvPicPr>
          <p:cNvPr id="10" name="Picture 9">
            <a:extLst>
              <a:ext uri="{FF2B5EF4-FFF2-40B4-BE49-F238E27FC236}">
                <a16:creationId xmlns:a16="http://schemas.microsoft.com/office/drawing/2014/main" id="{E635347E-99F0-5996-2139-D86F07B0C54A}"/>
              </a:ext>
            </a:extLst>
          </p:cNvPr>
          <p:cNvPicPr>
            <a:picLocks noChangeAspect="1"/>
          </p:cNvPicPr>
          <p:nvPr/>
        </p:nvPicPr>
        <p:blipFill>
          <a:blip r:embed="rId3"/>
          <a:stretch>
            <a:fillRect/>
          </a:stretch>
        </p:blipFill>
        <p:spPr>
          <a:xfrm>
            <a:off x="417130" y="2831585"/>
            <a:ext cx="6324100" cy="2894363"/>
          </a:xfrm>
          <a:prstGeom prst="rect">
            <a:avLst/>
          </a:prstGeom>
        </p:spPr>
      </p:pic>
      <p:pic>
        <p:nvPicPr>
          <p:cNvPr id="13" name="Picture 12">
            <a:extLst>
              <a:ext uri="{FF2B5EF4-FFF2-40B4-BE49-F238E27FC236}">
                <a16:creationId xmlns:a16="http://schemas.microsoft.com/office/drawing/2014/main" id="{A485F09D-AB17-FD02-857A-02D5CD900BA1}"/>
              </a:ext>
            </a:extLst>
          </p:cNvPr>
          <p:cNvPicPr>
            <a:picLocks noChangeAspect="1"/>
          </p:cNvPicPr>
          <p:nvPr/>
        </p:nvPicPr>
        <p:blipFill>
          <a:blip r:embed="rId4"/>
          <a:stretch>
            <a:fillRect/>
          </a:stretch>
        </p:blipFill>
        <p:spPr>
          <a:xfrm>
            <a:off x="6680307" y="2925135"/>
            <a:ext cx="5511693" cy="2426843"/>
          </a:xfrm>
          <a:prstGeom prst="rect">
            <a:avLst/>
          </a:prstGeom>
        </p:spPr>
      </p:pic>
    </p:spTree>
    <p:extLst>
      <p:ext uri="{BB962C8B-B14F-4D97-AF65-F5344CB8AC3E}">
        <p14:creationId xmlns:p14="http://schemas.microsoft.com/office/powerpoint/2010/main" val="147688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Calibrating Label Distribution for Class-Imbalanced Barely-Supervised Knee Segmentation</a:t>
            </a:r>
            <a:br>
              <a:rPr lang="en-US" dirty="0"/>
            </a:br>
            <a:r>
              <a:rPr lang="en-US" sz="2200" dirty="0"/>
              <a:t>MICCAI – 2022</a:t>
            </a:r>
            <a:br>
              <a:rPr lang="en-US" sz="2200" dirty="0"/>
            </a:br>
            <a:r>
              <a:rPr lang="en-US" sz="2200" dirty="0"/>
              <a:t>May 2022</a:t>
            </a:r>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p:txBody>
          <a:bodyPr/>
          <a:lstStyle/>
          <a:p>
            <a:r>
              <a:rPr lang="en-US" dirty="0"/>
              <a:t>Main Contribution - Class Imbalance Problem</a:t>
            </a:r>
          </a:p>
          <a:p>
            <a:pPr lvl="1"/>
            <a:r>
              <a:rPr lang="en-US" dirty="0"/>
              <a:t>Modify loss function into class aware loss function</a:t>
            </a:r>
          </a:p>
          <a:p>
            <a:pPr lvl="1"/>
            <a:r>
              <a:rPr lang="en-US" dirty="0"/>
              <a:t>Uncertainty aware sampling supervision</a:t>
            </a:r>
          </a:p>
        </p:txBody>
      </p:sp>
      <p:pic>
        <p:nvPicPr>
          <p:cNvPr id="5" name="Picture 4">
            <a:extLst>
              <a:ext uri="{FF2B5EF4-FFF2-40B4-BE49-F238E27FC236}">
                <a16:creationId xmlns:a16="http://schemas.microsoft.com/office/drawing/2014/main" id="{24CF1CED-8A22-716B-D964-4BBFA8B6C88E}"/>
              </a:ext>
            </a:extLst>
          </p:cNvPr>
          <p:cNvPicPr>
            <a:picLocks noChangeAspect="1"/>
          </p:cNvPicPr>
          <p:nvPr/>
        </p:nvPicPr>
        <p:blipFill rotWithShape="1">
          <a:blip r:embed="rId2"/>
          <a:srcRect r="21851"/>
          <a:stretch/>
        </p:blipFill>
        <p:spPr>
          <a:xfrm>
            <a:off x="2957258" y="3128211"/>
            <a:ext cx="7957251" cy="3349374"/>
          </a:xfrm>
          <a:prstGeom prst="rect">
            <a:avLst/>
          </a:prstGeom>
        </p:spPr>
      </p:pic>
      <p:sp>
        <p:nvSpPr>
          <p:cNvPr id="7" name="TextBox 6">
            <a:extLst>
              <a:ext uri="{FF2B5EF4-FFF2-40B4-BE49-F238E27FC236}">
                <a16:creationId xmlns:a16="http://schemas.microsoft.com/office/drawing/2014/main" id="{A1DE7980-0E4C-EA28-62D6-D8ABF6EF2BCF}"/>
              </a:ext>
            </a:extLst>
          </p:cNvPr>
          <p:cNvSpPr txBox="1"/>
          <p:nvPr/>
        </p:nvSpPr>
        <p:spPr>
          <a:xfrm>
            <a:off x="6741231" y="1369482"/>
            <a:ext cx="1155957" cy="369332"/>
          </a:xfrm>
          <a:prstGeom prst="rect">
            <a:avLst/>
          </a:prstGeom>
          <a:noFill/>
        </p:spPr>
        <p:txBody>
          <a:bodyPr wrap="none" rtlCol="0">
            <a:spAutoFit/>
          </a:bodyPr>
          <a:lstStyle/>
          <a:p>
            <a:r>
              <a:rPr lang="en-US" u="sng" dirty="0">
                <a:hlinkClick r:id="rId3"/>
              </a:rPr>
              <a:t>Paper Link</a:t>
            </a:r>
            <a:endParaRPr lang="en-US" u="sng" dirty="0"/>
          </a:p>
        </p:txBody>
      </p:sp>
      <p:sp>
        <p:nvSpPr>
          <p:cNvPr id="8" name="Slide Number Placeholder 7">
            <a:extLst>
              <a:ext uri="{FF2B5EF4-FFF2-40B4-BE49-F238E27FC236}">
                <a16:creationId xmlns:a16="http://schemas.microsoft.com/office/drawing/2014/main" id="{E9ED6FEE-DCDB-677F-796E-5F293292A561}"/>
              </a:ext>
            </a:extLst>
          </p:cNvPr>
          <p:cNvSpPr>
            <a:spLocks noGrp="1"/>
          </p:cNvSpPr>
          <p:nvPr>
            <p:ph type="sldNum" sz="quarter" idx="12"/>
          </p:nvPr>
        </p:nvSpPr>
        <p:spPr/>
        <p:txBody>
          <a:bodyPr/>
          <a:lstStyle/>
          <a:p>
            <a:fld id="{8675CED3-2DE4-4D00-9C8D-51B9A2902944}" type="slidenum">
              <a:rPr lang="en-US" smtClean="0"/>
              <a:t>2</a:t>
            </a:fld>
            <a:endParaRPr lang="en-US"/>
          </a:p>
        </p:txBody>
      </p:sp>
      <p:sp>
        <p:nvSpPr>
          <p:cNvPr id="4" name="TextBox 3">
            <a:extLst>
              <a:ext uri="{FF2B5EF4-FFF2-40B4-BE49-F238E27FC236}">
                <a16:creationId xmlns:a16="http://schemas.microsoft.com/office/drawing/2014/main" id="{8AF9FA15-B7EC-24CE-2FEF-6925207D16E0}"/>
              </a:ext>
            </a:extLst>
          </p:cNvPr>
          <p:cNvSpPr txBox="1"/>
          <p:nvPr/>
        </p:nvSpPr>
        <p:spPr>
          <a:xfrm>
            <a:off x="96254" y="108453"/>
            <a:ext cx="346570" cy="477054"/>
          </a:xfrm>
          <a:prstGeom prst="rect">
            <a:avLst/>
          </a:prstGeom>
          <a:noFill/>
        </p:spPr>
        <p:txBody>
          <a:bodyPr wrap="none" rtlCol="0">
            <a:spAutoFit/>
          </a:bodyPr>
          <a:lstStyle/>
          <a:p>
            <a:r>
              <a:rPr lang="en-US" sz="2500" dirty="0"/>
              <a:t>1</a:t>
            </a:r>
          </a:p>
        </p:txBody>
      </p:sp>
    </p:spTree>
    <p:extLst>
      <p:ext uri="{BB962C8B-B14F-4D97-AF65-F5344CB8AC3E}">
        <p14:creationId xmlns:p14="http://schemas.microsoft.com/office/powerpoint/2010/main" val="996659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a:xfrm>
            <a:off x="483268" y="2187574"/>
            <a:ext cx="11225463" cy="4351338"/>
          </a:xfrm>
        </p:spPr>
        <p:txBody>
          <a:bodyPr>
            <a:normAutofit/>
          </a:bodyPr>
          <a:lstStyle/>
          <a:p>
            <a:r>
              <a:rPr lang="en-US" dirty="0"/>
              <a:t>Main Contribution – Single-image denoising in biomedical image systems</a:t>
            </a:r>
          </a:p>
          <a:p>
            <a:pPr lvl="1"/>
            <a:r>
              <a:rPr lang="en-US" b="1" dirty="0"/>
              <a:t>Sparse Representation </a:t>
            </a:r>
            <a:r>
              <a:rPr lang="en-US" dirty="0"/>
              <a:t>-	 optimizes sparse representation in forward pass using Iterative Shrinkage Thresholding Algorithm (ISTA).</a:t>
            </a:r>
          </a:p>
          <a:p>
            <a:pPr lvl="1"/>
            <a:r>
              <a:rPr lang="en-US" b="1" dirty="0"/>
              <a:t>Objective function </a:t>
            </a:r>
            <a:r>
              <a:rPr lang="en-US" dirty="0"/>
              <a:t>– minimize the difference between the exponential of the network output and the product of the input image and the network output. This is referred to as </a:t>
            </a:r>
            <a:r>
              <a:rPr lang="en-US" dirty="0" err="1"/>
              <a:t>LPoisson</a:t>
            </a:r>
            <a:r>
              <a:rPr lang="en-US" dirty="0"/>
              <a:t> in the paper.</a:t>
            </a:r>
          </a:p>
          <a:p>
            <a:pPr lvl="1"/>
            <a:r>
              <a:rPr lang="en-US" b="1" dirty="0"/>
              <a:t>Poisson2Sparse Training </a:t>
            </a:r>
            <a:r>
              <a:rPr lang="en-US" dirty="0"/>
              <a:t>– Trained using random neighbor down-sampling. It creates image pairs that are similar in appearance but are slightly different in terms of the ground truth pixels and then tries to minimize the loss function for these pairs.</a:t>
            </a:r>
          </a:p>
          <a:p>
            <a:pPr lvl="1"/>
            <a:r>
              <a:rPr lang="en-US" b="1" dirty="0" err="1"/>
              <a:t>Regularizer</a:t>
            </a:r>
            <a:r>
              <a:rPr lang="en-US" dirty="0"/>
              <a:t> – to avoid blurry images </a:t>
            </a:r>
            <a:r>
              <a:rPr lang="en-US" dirty="0" err="1"/>
              <a:t>regularizer</a:t>
            </a:r>
            <a:r>
              <a:rPr lang="en-US" dirty="0"/>
              <a:t> is introduced which calculates the difference between network output and down-sampled input image pairs</a:t>
            </a:r>
          </a:p>
        </p:txBody>
      </p:sp>
      <p:sp>
        <p:nvSpPr>
          <p:cNvPr id="4" name="TextBox 3">
            <a:extLst>
              <a:ext uri="{FF2B5EF4-FFF2-40B4-BE49-F238E27FC236}">
                <a16:creationId xmlns:a16="http://schemas.microsoft.com/office/drawing/2014/main" id="{32434F6E-7FE6-8A51-754B-0FCB91379D63}"/>
              </a:ext>
            </a:extLst>
          </p:cNvPr>
          <p:cNvSpPr txBox="1"/>
          <p:nvPr/>
        </p:nvSpPr>
        <p:spPr>
          <a:xfrm>
            <a:off x="6741230" y="1506022"/>
            <a:ext cx="1155957" cy="369332"/>
          </a:xfrm>
          <a:prstGeom prst="rect">
            <a:avLst/>
          </a:prstGeom>
          <a:noFill/>
        </p:spPr>
        <p:txBody>
          <a:bodyPr wrap="none" rtlCol="0">
            <a:spAutoFit/>
          </a:bodyPr>
          <a:lstStyle/>
          <a:p>
            <a:r>
              <a:rPr lang="en-US" u="sng" dirty="0">
                <a:hlinkClick r:id="rId2"/>
              </a:rPr>
              <a:t>Paper Link</a:t>
            </a:r>
            <a:endParaRPr lang="en-US" u="sng" dirty="0"/>
          </a:p>
        </p:txBody>
      </p:sp>
      <p:sp>
        <p:nvSpPr>
          <p:cNvPr id="6" name="Slide Number Placeholder 5">
            <a:extLst>
              <a:ext uri="{FF2B5EF4-FFF2-40B4-BE49-F238E27FC236}">
                <a16:creationId xmlns:a16="http://schemas.microsoft.com/office/drawing/2014/main" id="{C58F4DBE-E902-6F48-505F-97718A640024}"/>
              </a:ext>
            </a:extLst>
          </p:cNvPr>
          <p:cNvSpPr>
            <a:spLocks noGrp="1"/>
          </p:cNvSpPr>
          <p:nvPr>
            <p:ph type="sldNum" sz="quarter" idx="12"/>
          </p:nvPr>
        </p:nvSpPr>
        <p:spPr/>
        <p:txBody>
          <a:bodyPr/>
          <a:lstStyle/>
          <a:p>
            <a:fld id="{8675CED3-2DE4-4D00-9C8D-51B9A2902944}" type="slidenum">
              <a:rPr lang="en-US" smtClean="0"/>
              <a:t>20</a:t>
            </a:fld>
            <a:endParaRPr lang="en-US"/>
          </a:p>
        </p:txBody>
      </p:sp>
      <p:sp>
        <p:nvSpPr>
          <p:cNvPr id="5" name="TextBox 4">
            <a:extLst>
              <a:ext uri="{FF2B5EF4-FFF2-40B4-BE49-F238E27FC236}">
                <a16:creationId xmlns:a16="http://schemas.microsoft.com/office/drawing/2014/main" id="{4DA0C051-21BE-D84F-D6D3-56223340072B}"/>
              </a:ext>
            </a:extLst>
          </p:cNvPr>
          <p:cNvSpPr txBox="1"/>
          <p:nvPr/>
        </p:nvSpPr>
        <p:spPr>
          <a:xfrm>
            <a:off x="96254" y="108453"/>
            <a:ext cx="346570" cy="477054"/>
          </a:xfrm>
          <a:prstGeom prst="rect">
            <a:avLst/>
          </a:prstGeom>
          <a:noFill/>
        </p:spPr>
        <p:txBody>
          <a:bodyPr wrap="none" rtlCol="0">
            <a:spAutoFit/>
          </a:bodyPr>
          <a:lstStyle/>
          <a:p>
            <a:r>
              <a:rPr lang="en-US" sz="2500" dirty="0"/>
              <a:t>7</a:t>
            </a:r>
          </a:p>
        </p:txBody>
      </p:sp>
      <p:sp>
        <p:nvSpPr>
          <p:cNvPr id="9" name="Title 1">
            <a:extLst>
              <a:ext uri="{FF2B5EF4-FFF2-40B4-BE49-F238E27FC236}">
                <a16:creationId xmlns:a16="http://schemas.microsoft.com/office/drawing/2014/main" id="{CA99D13F-A58B-643E-66AB-D7349C59BABB}"/>
              </a:ext>
            </a:extLst>
          </p:cNvPr>
          <p:cNvSpPr>
            <a:spLocks noGrp="1"/>
          </p:cNvSpPr>
          <p:nvPr>
            <p:ph type="title"/>
          </p:nvPr>
        </p:nvSpPr>
        <p:spPr>
          <a:xfrm>
            <a:off x="838200" y="365125"/>
            <a:ext cx="10515600" cy="1325563"/>
          </a:xfrm>
        </p:spPr>
        <p:txBody>
          <a:bodyPr>
            <a:normAutofit fontScale="90000"/>
          </a:bodyPr>
          <a:lstStyle/>
          <a:p>
            <a:pPr algn="ctr"/>
            <a:r>
              <a:rPr lang="en-US" sz="3600" dirty="0"/>
              <a:t>Poisson2Sparse: Self-Supervised</a:t>
            </a:r>
            <a:br>
              <a:rPr lang="en-US" sz="3600" dirty="0"/>
            </a:br>
            <a:r>
              <a:rPr lang="en-US" sz="3600" dirty="0"/>
              <a:t>Poisson Denoising From a Single Image</a:t>
            </a:r>
            <a:br>
              <a:rPr lang="en-US" sz="3600" dirty="0"/>
            </a:br>
            <a:r>
              <a:rPr lang="en-US" sz="1800" dirty="0"/>
              <a:t>MICCAI – 2022</a:t>
            </a:r>
            <a:br>
              <a:rPr lang="en-US" sz="1800" dirty="0"/>
            </a:br>
            <a:r>
              <a:rPr lang="en-US" sz="1800" dirty="0"/>
              <a:t>June 2022</a:t>
            </a:r>
            <a:endParaRPr lang="en-US" sz="2200" dirty="0"/>
          </a:p>
        </p:txBody>
      </p:sp>
    </p:spTree>
    <p:extLst>
      <p:ext uri="{BB962C8B-B14F-4D97-AF65-F5344CB8AC3E}">
        <p14:creationId xmlns:p14="http://schemas.microsoft.com/office/powerpoint/2010/main" val="3002899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600" dirty="0"/>
              <a:t>Poisson2Sparse: Self-Supervised</a:t>
            </a:r>
            <a:br>
              <a:rPr lang="en-US" sz="3600" dirty="0"/>
            </a:br>
            <a:r>
              <a:rPr lang="en-US" sz="3600" dirty="0"/>
              <a:t>Poisson Denoising From a Single Image</a:t>
            </a:r>
            <a:br>
              <a:rPr lang="en-US" sz="3600" dirty="0"/>
            </a:br>
            <a:r>
              <a:rPr lang="en-US" sz="1800" dirty="0"/>
              <a:t>MICCAI – 2022</a:t>
            </a:r>
            <a:br>
              <a:rPr lang="en-US" sz="1800" dirty="0"/>
            </a:br>
            <a:r>
              <a:rPr lang="en-US" sz="1800" dirty="0"/>
              <a:t>June 2022</a:t>
            </a:r>
            <a:endParaRPr lang="en-US" sz="2200" dirty="0"/>
          </a:p>
        </p:txBody>
      </p:sp>
      <p:sp>
        <p:nvSpPr>
          <p:cNvPr id="9" name="Slide Number Placeholder 8">
            <a:extLst>
              <a:ext uri="{FF2B5EF4-FFF2-40B4-BE49-F238E27FC236}">
                <a16:creationId xmlns:a16="http://schemas.microsoft.com/office/drawing/2014/main" id="{44A65774-2304-39B1-2BAC-23F7AEB918A1}"/>
              </a:ext>
            </a:extLst>
          </p:cNvPr>
          <p:cNvSpPr>
            <a:spLocks noGrp="1"/>
          </p:cNvSpPr>
          <p:nvPr>
            <p:ph type="sldNum" sz="quarter" idx="12"/>
          </p:nvPr>
        </p:nvSpPr>
        <p:spPr/>
        <p:txBody>
          <a:bodyPr/>
          <a:lstStyle/>
          <a:p>
            <a:fld id="{8675CED3-2DE4-4D00-9C8D-51B9A2902944}" type="slidenum">
              <a:rPr lang="en-US" smtClean="0"/>
              <a:t>21</a:t>
            </a:fld>
            <a:endParaRPr lang="en-US"/>
          </a:p>
        </p:txBody>
      </p:sp>
      <p:sp>
        <p:nvSpPr>
          <p:cNvPr id="13" name="TextBox 12">
            <a:extLst>
              <a:ext uri="{FF2B5EF4-FFF2-40B4-BE49-F238E27FC236}">
                <a16:creationId xmlns:a16="http://schemas.microsoft.com/office/drawing/2014/main" id="{9735FF99-CCB2-AB4E-805B-CCA83F938111}"/>
              </a:ext>
            </a:extLst>
          </p:cNvPr>
          <p:cNvSpPr txBox="1"/>
          <p:nvPr/>
        </p:nvSpPr>
        <p:spPr>
          <a:xfrm>
            <a:off x="96254" y="108453"/>
            <a:ext cx="346570" cy="477054"/>
          </a:xfrm>
          <a:prstGeom prst="rect">
            <a:avLst/>
          </a:prstGeom>
          <a:noFill/>
        </p:spPr>
        <p:txBody>
          <a:bodyPr wrap="none" rtlCol="0">
            <a:spAutoFit/>
          </a:bodyPr>
          <a:lstStyle/>
          <a:p>
            <a:r>
              <a:rPr lang="en-US" sz="2500" dirty="0"/>
              <a:t>7</a:t>
            </a:r>
          </a:p>
        </p:txBody>
      </p:sp>
      <p:sp>
        <p:nvSpPr>
          <p:cNvPr id="3" name="TextBox 2">
            <a:extLst>
              <a:ext uri="{FF2B5EF4-FFF2-40B4-BE49-F238E27FC236}">
                <a16:creationId xmlns:a16="http://schemas.microsoft.com/office/drawing/2014/main" id="{D5CEB09D-02B6-C5EC-377B-D7DEECAEA9A9}"/>
              </a:ext>
            </a:extLst>
          </p:cNvPr>
          <p:cNvSpPr txBox="1"/>
          <p:nvPr/>
        </p:nvSpPr>
        <p:spPr>
          <a:xfrm>
            <a:off x="6741230" y="1506022"/>
            <a:ext cx="1155957" cy="369332"/>
          </a:xfrm>
          <a:prstGeom prst="rect">
            <a:avLst/>
          </a:prstGeom>
          <a:noFill/>
        </p:spPr>
        <p:txBody>
          <a:bodyPr wrap="none" rtlCol="0">
            <a:spAutoFit/>
          </a:bodyPr>
          <a:lstStyle/>
          <a:p>
            <a:r>
              <a:rPr lang="en-US" u="sng" dirty="0">
                <a:hlinkClick r:id="rId2"/>
              </a:rPr>
              <a:t>Paper Link</a:t>
            </a:r>
            <a:endParaRPr lang="en-US" u="sng" dirty="0"/>
          </a:p>
        </p:txBody>
      </p:sp>
      <p:pic>
        <p:nvPicPr>
          <p:cNvPr id="6" name="Picture 5">
            <a:extLst>
              <a:ext uri="{FF2B5EF4-FFF2-40B4-BE49-F238E27FC236}">
                <a16:creationId xmlns:a16="http://schemas.microsoft.com/office/drawing/2014/main" id="{84696BE3-C0C5-C39D-A412-691A57E562C2}"/>
              </a:ext>
            </a:extLst>
          </p:cNvPr>
          <p:cNvPicPr>
            <a:picLocks noChangeAspect="1"/>
          </p:cNvPicPr>
          <p:nvPr/>
        </p:nvPicPr>
        <p:blipFill>
          <a:blip r:embed="rId3"/>
          <a:stretch>
            <a:fillRect/>
          </a:stretch>
        </p:blipFill>
        <p:spPr>
          <a:xfrm>
            <a:off x="1708333" y="1875354"/>
            <a:ext cx="8775334" cy="4441306"/>
          </a:xfrm>
          <a:prstGeom prst="rect">
            <a:avLst/>
          </a:prstGeom>
        </p:spPr>
      </p:pic>
    </p:spTree>
    <p:extLst>
      <p:ext uri="{BB962C8B-B14F-4D97-AF65-F5344CB8AC3E}">
        <p14:creationId xmlns:p14="http://schemas.microsoft.com/office/powerpoint/2010/main" val="307834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600" dirty="0"/>
              <a:t>Poisson2Sparse: Self-Supervised</a:t>
            </a:r>
            <a:br>
              <a:rPr lang="en-US" sz="3600" dirty="0"/>
            </a:br>
            <a:r>
              <a:rPr lang="en-US" sz="3600" dirty="0"/>
              <a:t>Poisson Denoising From a Single Image</a:t>
            </a:r>
            <a:br>
              <a:rPr lang="en-US" sz="3600" dirty="0"/>
            </a:br>
            <a:r>
              <a:rPr lang="en-US" sz="1800" dirty="0"/>
              <a:t>MICCAI – 2022</a:t>
            </a:r>
            <a:br>
              <a:rPr lang="en-US" sz="1800" dirty="0"/>
            </a:br>
            <a:r>
              <a:rPr lang="en-US" sz="1800" dirty="0"/>
              <a:t>June 2022</a:t>
            </a:r>
            <a:endParaRPr lang="en-US" sz="2200" dirty="0"/>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p:txBody>
          <a:bodyPr/>
          <a:lstStyle/>
          <a:p>
            <a:r>
              <a:rPr lang="en-US" dirty="0"/>
              <a:t>Results</a:t>
            </a:r>
          </a:p>
        </p:txBody>
      </p:sp>
      <p:sp>
        <p:nvSpPr>
          <p:cNvPr id="9" name="Slide Number Placeholder 8">
            <a:extLst>
              <a:ext uri="{FF2B5EF4-FFF2-40B4-BE49-F238E27FC236}">
                <a16:creationId xmlns:a16="http://schemas.microsoft.com/office/drawing/2014/main" id="{A594C463-6E5C-B774-177F-AB0852C2F1BA}"/>
              </a:ext>
            </a:extLst>
          </p:cNvPr>
          <p:cNvSpPr>
            <a:spLocks noGrp="1"/>
          </p:cNvSpPr>
          <p:nvPr>
            <p:ph type="sldNum" sz="quarter" idx="12"/>
          </p:nvPr>
        </p:nvSpPr>
        <p:spPr/>
        <p:txBody>
          <a:bodyPr/>
          <a:lstStyle/>
          <a:p>
            <a:fld id="{8675CED3-2DE4-4D00-9C8D-51B9A2902944}" type="slidenum">
              <a:rPr lang="en-US" smtClean="0"/>
              <a:t>22</a:t>
            </a:fld>
            <a:endParaRPr lang="en-US"/>
          </a:p>
        </p:txBody>
      </p:sp>
      <p:sp>
        <p:nvSpPr>
          <p:cNvPr id="12" name="TextBox 11">
            <a:extLst>
              <a:ext uri="{FF2B5EF4-FFF2-40B4-BE49-F238E27FC236}">
                <a16:creationId xmlns:a16="http://schemas.microsoft.com/office/drawing/2014/main" id="{F62D6CF2-C5C2-6053-AFD8-AAFE44D610C2}"/>
              </a:ext>
            </a:extLst>
          </p:cNvPr>
          <p:cNvSpPr txBox="1"/>
          <p:nvPr/>
        </p:nvSpPr>
        <p:spPr>
          <a:xfrm>
            <a:off x="96254" y="108453"/>
            <a:ext cx="346570" cy="477054"/>
          </a:xfrm>
          <a:prstGeom prst="rect">
            <a:avLst/>
          </a:prstGeom>
          <a:noFill/>
        </p:spPr>
        <p:txBody>
          <a:bodyPr wrap="none" rtlCol="0">
            <a:spAutoFit/>
          </a:bodyPr>
          <a:lstStyle/>
          <a:p>
            <a:r>
              <a:rPr lang="en-US" sz="2500" dirty="0"/>
              <a:t>7</a:t>
            </a:r>
          </a:p>
        </p:txBody>
      </p:sp>
      <p:sp>
        <p:nvSpPr>
          <p:cNvPr id="4" name="TextBox 3">
            <a:extLst>
              <a:ext uri="{FF2B5EF4-FFF2-40B4-BE49-F238E27FC236}">
                <a16:creationId xmlns:a16="http://schemas.microsoft.com/office/drawing/2014/main" id="{71418E42-1163-2DBA-9A7C-58D04F690DA8}"/>
              </a:ext>
            </a:extLst>
          </p:cNvPr>
          <p:cNvSpPr txBox="1"/>
          <p:nvPr/>
        </p:nvSpPr>
        <p:spPr>
          <a:xfrm>
            <a:off x="6741230" y="1506022"/>
            <a:ext cx="1155957" cy="369332"/>
          </a:xfrm>
          <a:prstGeom prst="rect">
            <a:avLst/>
          </a:prstGeom>
          <a:noFill/>
        </p:spPr>
        <p:txBody>
          <a:bodyPr wrap="none" rtlCol="0">
            <a:spAutoFit/>
          </a:bodyPr>
          <a:lstStyle/>
          <a:p>
            <a:r>
              <a:rPr lang="en-US" u="sng" dirty="0">
                <a:hlinkClick r:id="rId2"/>
              </a:rPr>
              <a:t>Paper Link</a:t>
            </a:r>
            <a:endParaRPr lang="en-US" u="sng" dirty="0"/>
          </a:p>
        </p:txBody>
      </p:sp>
      <p:pic>
        <p:nvPicPr>
          <p:cNvPr id="7" name="Picture 6">
            <a:extLst>
              <a:ext uri="{FF2B5EF4-FFF2-40B4-BE49-F238E27FC236}">
                <a16:creationId xmlns:a16="http://schemas.microsoft.com/office/drawing/2014/main" id="{1CBE43BE-781D-CABA-C3F8-720E5A48C86A}"/>
              </a:ext>
            </a:extLst>
          </p:cNvPr>
          <p:cNvPicPr>
            <a:picLocks noChangeAspect="1"/>
          </p:cNvPicPr>
          <p:nvPr/>
        </p:nvPicPr>
        <p:blipFill>
          <a:blip r:embed="rId3"/>
          <a:stretch>
            <a:fillRect/>
          </a:stretch>
        </p:blipFill>
        <p:spPr>
          <a:xfrm>
            <a:off x="2417699" y="1870075"/>
            <a:ext cx="7356601" cy="4736318"/>
          </a:xfrm>
          <a:prstGeom prst="rect">
            <a:avLst/>
          </a:prstGeom>
        </p:spPr>
      </p:pic>
    </p:spTree>
    <p:extLst>
      <p:ext uri="{BB962C8B-B14F-4D97-AF65-F5344CB8AC3E}">
        <p14:creationId xmlns:p14="http://schemas.microsoft.com/office/powerpoint/2010/main" val="2192847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Calibrating Label Distribution for Class-Imbalanced Barely-Supervised Knee Segmentation</a:t>
            </a:r>
            <a:br>
              <a:rPr lang="en-US" dirty="0"/>
            </a:br>
            <a:r>
              <a:rPr lang="en-US" sz="2200" dirty="0"/>
              <a:t>MICCAI – 2022</a:t>
            </a:r>
            <a:br>
              <a:rPr lang="en-US" sz="2200" dirty="0"/>
            </a:br>
            <a:r>
              <a:rPr lang="en-US" sz="2200" dirty="0"/>
              <a:t>May 2022</a:t>
            </a:r>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p:txBody>
          <a:bodyPr/>
          <a:lstStyle/>
          <a:p>
            <a:r>
              <a:rPr lang="en-US" dirty="0"/>
              <a:t>Loss  -</a:t>
            </a:r>
          </a:p>
          <a:p>
            <a:pPr lvl="1"/>
            <a:r>
              <a:rPr lang="en-US" dirty="0"/>
              <a:t>These weights are determined based on the distribution of labels in the data. Specifically, they count the number of voxels (3D pixels) for each category in the labeled data and construct a weighting coefficient for each category. The weighting coefficient for a category is inversely proportional to its frequency, raised to the power of a constant (1/3 from their experiments)</a:t>
            </a:r>
          </a:p>
          <a:p>
            <a:r>
              <a:rPr lang="en-US" dirty="0"/>
              <a:t>Uncertainty aware sampling –</a:t>
            </a:r>
          </a:p>
          <a:p>
            <a:pPr lvl="1"/>
            <a:r>
              <a:rPr lang="en-US" dirty="0"/>
              <a:t>Calculates a uncertainty value (how unsure the model is about its predictions)</a:t>
            </a:r>
          </a:p>
          <a:p>
            <a:pPr lvl="1"/>
            <a:r>
              <a:rPr lang="en-US" dirty="0"/>
              <a:t>Creates a binary mask from the uncertainty values of voxels that is used while training the model to focus more on the categories that the model is less confident about. </a:t>
            </a:r>
          </a:p>
        </p:txBody>
      </p:sp>
      <p:sp>
        <p:nvSpPr>
          <p:cNvPr id="4" name="TextBox 3">
            <a:extLst>
              <a:ext uri="{FF2B5EF4-FFF2-40B4-BE49-F238E27FC236}">
                <a16:creationId xmlns:a16="http://schemas.microsoft.com/office/drawing/2014/main" id="{502172AB-474D-5951-D1D0-EF3CA4302CAA}"/>
              </a:ext>
            </a:extLst>
          </p:cNvPr>
          <p:cNvSpPr txBox="1"/>
          <p:nvPr/>
        </p:nvSpPr>
        <p:spPr>
          <a:xfrm>
            <a:off x="6741231" y="1369482"/>
            <a:ext cx="1155957" cy="369332"/>
          </a:xfrm>
          <a:prstGeom prst="rect">
            <a:avLst/>
          </a:prstGeom>
          <a:noFill/>
        </p:spPr>
        <p:txBody>
          <a:bodyPr wrap="none" rtlCol="0">
            <a:spAutoFit/>
          </a:bodyPr>
          <a:lstStyle/>
          <a:p>
            <a:r>
              <a:rPr lang="en-US" u="sng" dirty="0">
                <a:hlinkClick r:id="rId2"/>
              </a:rPr>
              <a:t>Paper Link</a:t>
            </a:r>
            <a:endParaRPr lang="en-US" u="sng" dirty="0"/>
          </a:p>
        </p:txBody>
      </p:sp>
      <p:sp>
        <p:nvSpPr>
          <p:cNvPr id="6" name="Slide Number Placeholder 5">
            <a:extLst>
              <a:ext uri="{FF2B5EF4-FFF2-40B4-BE49-F238E27FC236}">
                <a16:creationId xmlns:a16="http://schemas.microsoft.com/office/drawing/2014/main" id="{829DD7A0-AD2A-933F-B479-3163EA30AD57}"/>
              </a:ext>
            </a:extLst>
          </p:cNvPr>
          <p:cNvSpPr>
            <a:spLocks noGrp="1"/>
          </p:cNvSpPr>
          <p:nvPr>
            <p:ph type="sldNum" sz="quarter" idx="12"/>
          </p:nvPr>
        </p:nvSpPr>
        <p:spPr/>
        <p:txBody>
          <a:bodyPr/>
          <a:lstStyle/>
          <a:p>
            <a:fld id="{8675CED3-2DE4-4D00-9C8D-51B9A2902944}" type="slidenum">
              <a:rPr lang="en-US" smtClean="0"/>
              <a:t>3</a:t>
            </a:fld>
            <a:endParaRPr lang="en-US"/>
          </a:p>
        </p:txBody>
      </p:sp>
      <p:sp>
        <p:nvSpPr>
          <p:cNvPr id="5" name="TextBox 4">
            <a:extLst>
              <a:ext uri="{FF2B5EF4-FFF2-40B4-BE49-F238E27FC236}">
                <a16:creationId xmlns:a16="http://schemas.microsoft.com/office/drawing/2014/main" id="{9FED45B9-F888-CD2C-9F76-686D6266F6A6}"/>
              </a:ext>
            </a:extLst>
          </p:cNvPr>
          <p:cNvSpPr txBox="1"/>
          <p:nvPr/>
        </p:nvSpPr>
        <p:spPr>
          <a:xfrm>
            <a:off x="96254" y="108453"/>
            <a:ext cx="346570" cy="477054"/>
          </a:xfrm>
          <a:prstGeom prst="rect">
            <a:avLst/>
          </a:prstGeom>
          <a:noFill/>
        </p:spPr>
        <p:txBody>
          <a:bodyPr wrap="none" rtlCol="0">
            <a:spAutoFit/>
          </a:bodyPr>
          <a:lstStyle/>
          <a:p>
            <a:r>
              <a:rPr lang="en-US" sz="2500" dirty="0"/>
              <a:t>1</a:t>
            </a:r>
          </a:p>
        </p:txBody>
      </p:sp>
    </p:spTree>
    <p:extLst>
      <p:ext uri="{BB962C8B-B14F-4D97-AF65-F5344CB8AC3E}">
        <p14:creationId xmlns:p14="http://schemas.microsoft.com/office/powerpoint/2010/main" val="103843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Calibrating Label Distribution for Class-Imbalanced Barely-Supervised Knee Segmentation</a:t>
            </a:r>
            <a:br>
              <a:rPr lang="en-US" dirty="0"/>
            </a:br>
            <a:r>
              <a:rPr lang="en-US" sz="2200" dirty="0"/>
              <a:t>MICCAI – 2022</a:t>
            </a:r>
            <a:br>
              <a:rPr lang="en-US" sz="2200" dirty="0"/>
            </a:br>
            <a:r>
              <a:rPr lang="en-US" sz="2200" dirty="0"/>
              <a:t>May 2022</a:t>
            </a:r>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p:txBody>
          <a:bodyPr/>
          <a:lstStyle/>
          <a:p>
            <a:r>
              <a:rPr lang="en-US" dirty="0"/>
              <a:t>Results</a:t>
            </a:r>
          </a:p>
        </p:txBody>
      </p:sp>
      <p:pic>
        <p:nvPicPr>
          <p:cNvPr id="7" name="Picture 6">
            <a:extLst>
              <a:ext uri="{FF2B5EF4-FFF2-40B4-BE49-F238E27FC236}">
                <a16:creationId xmlns:a16="http://schemas.microsoft.com/office/drawing/2014/main" id="{7712B642-4030-5A01-9979-1368EEC5A033}"/>
              </a:ext>
            </a:extLst>
          </p:cNvPr>
          <p:cNvPicPr>
            <a:picLocks noChangeAspect="1"/>
          </p:cNvPicPr>
          <p:nvPr/>
        </p:nvPicPr>
        <p:blipFill>
          <a:blip r:embed="rId2"/>
          <a:stretch>
            <a:fillRect/>
          </a:stretch>
        </p:blipFill>
        <p:spPr>
          <a:xfrm>
            <a:off x="2349635" y="1832650"/>
            <a:ext cx="8157943" cy="4660225"/>
          </a:xfrm>
          <a:prstGeom prst="rect">
            <a:avLst/>
          </a:prstGeom>
        </p:spPr>
      </p:pic>
      <p:sp>
        <p:nvSpPr>
          <p:cNvPr id="8" name="TextBox 7">
            <a:extLst>
              <a:ext uri="{FF2B5EF4-FFF2-40B4-BE49-F238E27FC236}">
                <a16:creationId xmlns:a16="http://schemas.microsoft.com/office/drawing/2014/main" id="{39D9DE34-1C62-9AB2-1AEC-36DE9DC7C3A9}"/>
              </a:ext>
            </a:extLst>
          </p:cNvPr>
          <p:cNvSpPr txBox="1"/>
          <p:nvPr/>
        </p:nvSpPr>
        <p:spPr>
          <a:xfrm>
            <a:off x="150169" y="2782669"/>
            <a:ext cx="2390334" cy="646331"/>
          </a:xfrm>
          <a:prstGeom prst="rect">
            <a:avLst/>
          </a:prstGeom>
          <a:noFill/>
        </p:spPr>
        <p:txBody>
          <a:bodyPr wrap="none" rtlCol="0">
            <a:spAutoFit/>
          </a:bodyPr>
          <a:lstStyle/>
          <a:p>
            <a:r>
              <a:rPr lang="en-US" dirty="0"/>
              <a:t>CPS accuracy – 83.6%</a:t>
            </a:r>
          </a:p>
          <a:p>
            <a:r>
              <a:rPr lang="en-US" dirty="0"/>
              <a:t>Paper accuracy – 87.2%</a:t>
            </a:r>
          </a:p>
        </p:txBody>
      </p:sp>
      <p:sp>
        <p:nvSpPr>
          <p:cNvPr id="9" name="TextBox 8">
            <a:extLst>
              <a:ext uri="{FF2B5EF4-FFF2-40B4-BE49-F238E27FC236}">
                <a16:creationId xmlns:a16="http://schemas.microsoft.com/office/drawing/2014/main" id="{F2AD5D25-B85F-DD18-A745-585893CFC8DE}"/>
              </a:ext>
            </a:extLst>
          </p:cNvPr>
          <p:cNvSpPr txBox="1"/>
          <p:nvPr/>
        </p:nvSpPr>
        <p:spPr>
          <a:xfrm>
            <a:off x="6741231" y="1369482"/>
            <a:ext cx="1155957" cy="369332"/>
          </a:xfrm>
          <a:prstGeom prst="rect">
            <a:avLst/>
          </a:prstGeom>
          <a:noFill/>
        </p:spPr>
        <p:txBody>
          <a:bodyPr wrap="none" rtlCol="0">
            <a:spAutoFit/>
          </a:bodyPr>
          <a:lstStyle/>
          <a:p>
            <a:r>
              <a:rPr lang="en-US" u="sng" dirty="0">
                <a:hlinkClick r:id="rId3"/>
              </a:rPr>
              <a:t>Paper Link</a:t>
            </a:r>
            <a:endParaRPr lang="en-US" u="sng" dirty="0"/>
          </a:p>
        </p:txBody>
      </p:sp>
      <p:sp>
        <p:nvSpPr>
          <p:cNvPr id="10" name="Slide Number Placeholder 9">
            <a:extLst>
              <a:ext uri="{FF2B5EF4-FFF2-40B4-BE49-F238E27FC236}">
                <a16:creationId xmlns:a16="http://schemas.microsoft.com/office/drawing/2014/main" id="{7A542B3D-5261-BDC4-D388-7326F7D5E439}"/>
              </a:ext>
            </a:extLst>
          </p:cNvPr>
          <p:cNvSpPr>
            <a:spLocks noGrp="1"/>
          </p:cNvSpPr>
          <p:nvPr>
            <p:ph type="sldNum" sz="quarter" idx="12"/>
          </p:nvPr>
        </p:nvSpPr>
        <p:spPr/>
        <p:txBody>
          <a:bodyPr/>
          <a:lstStyle/>
          <a:p>
            <a:fld id="{8675CED3-2DE4-4D00-9C8D-51B9A2902944}" type="slidenum">
              <a:rPr lang="en-US" smtClean="0"/>
              <a:t>4</a:t>
            </a:fld>
            <a:endParaRPr lang="en-US"/>
          </a:p>
        </p:txBody>
      </p:sp>
      <p:sp>
        <p:nvSpPr>
          <p:cNvPr id="4" name="TextBox 3">
            <a:extLst>
              <a:ext uri="{FF2B5EF4-FFF2-40B4-BE49-F238E27FC236}">
                <a16:creationId xmlns:a16="http://schemas.microsoft.com/office/drawing/2014/main" id="{41AF9E15-13B1-C7E3-CB0A-84D05A081E66}"/>
              </a:ext>
            </a:extLst>
          </p:cNvPr>
          <p:cNvSpPr txBox="1"/>
          <p:nvPr/>
        </p:nvSpPr>
        <p:spPr>
          <a:xfrm>
            <a:off x="96254" y="108453"/>
            <a:ext cx="346570" cy="477054"/>
          </a:xfrm>
          <a:prstGeom prst="rect">
            <a:avLst/>
          </a:prstGeom>
          <a:noFill/>
        </p:spPr>
        <p:txBody>
          <a:bodyPr wrap="none" rtlCol="0">
            <a:spAutoFit/>
          </a:bodyPr>
          <a:lstStyle/>
          <a:p>
            <a:r>
              <a:rPr lang="en-US" sz="2500" dirty="0"/>
              <a:t>1</a:t>
            </a:r>
          </a:p>
        </p:txBody>
      </p:sp>
    </p:spTree>
    <p:extLst>
      <p:ext uri="{BB962C8B-B14F-4D97-AF65-F5344CB8AC3E}">
        <p14:creationId xmlns:p14="http://schemas.microsoft.com/office/powerpoint/2010/main" val="407143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Exploring Smoothness and Class-Separation for Semi-supervised Medical Image Segmentation</a:t>
            </a:r>
            <a:br>
              <a:rPr lang="en-US" dirty="0"/>
            </a:br>
            <a:r>
              <a:rPr lang="en-US" sz="2200" dirty="0"/>
              <a:t>MICCAI – 2022</a:t>
            </a:r>
            <a:br>
              <a:rPr lang="en-US" sz="2200" dirty="0"/>
            </a:br>
            <a:r>
              <a:rPr lang="en-US" sz="2200" dirty="0"/>
              <a:t>June 2022</a:t>
            </a:r>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a:xfrm>
            <a:off x="838200" y="2002088"/>
            <a:ext cx="10515600" cy="4351338"/>
          </a:xfrm>
        </p:spPr>
        <p:txBody>
          <a:bodyPr>
            <a:normAutofit fontScale="85000" lnSpcReduction="20000"/>
          </a:bodyPr>
          <a:lstStyle/>
          <a:p>
            <a:r>
              <a:rPr lang="en-US" dirty="0"/>
              <a:t>Main Contribution – Addressing Blur Pixels and Low-contrast regions</a:t>
            </a:r>
          </a:p>
          <a:p>
            <a:endParaRPr lang="en-US" dirty="0"/>
          </a:p>
          <a:p>
            <a:pPr lvl="1"/>
            <a:r>
              <a:rPr lang="en-US" dirty="0"/>
              <a:t>Pixel-level Smoothness: This concept is about making sure that the model's predictions don't change too much for small changes in the input image. The authors use a technique called adversarial training to achieve this. They introduce small changes (or perturbations) to the input image and make sure that the model's predictions remain consistent. This is done by comparing the prediction for the original image and the slightly perturbed image, and then adjusting the model to minimize the difference between these predictions. This process helps the model to be more robust and less sensitive to small changes in the input, which is important for tasks like image segmentation.</a:t>
            </a:r>
          </a:p>
          <a:p>
            <a:pPr lvl="1"/>
            <a:endParaRPr lang="en-US" dirty="0"/>
          </a:p>
          <a:p>
            <a:pPr lvl="1"/>
            <a:r>
              <a:rPr lang="en-US" dirty="0"/>
              <a:t>Inter-class Separation: This concept is about making sure that the model can clearly distinguish between different classes (or categories) in the image. The authors use a prototype-based strategy for this. They first select a subset of features from the labeled data as prototypes for each class. Then, they encourage the features of each class to be close to their corresponding prototype. This helps to make each class distribution compact and separate from other classes. In other words, it helps the model to clearly distinguish between different classes in the image.</a:t>
            </a:r>
          </a:p>
        </p:txBody>
      </p:sp>
      <p:sp>
        <p:nvSpPr>
          <p:cNvPr id="4" name="TextBox 3">
            <a:extLst>
              <a:ext uri="{FF2B5EF4-FFF2-40B4-BE49-F238E27FC236}">
                <a16:creationId xmlns:a16="http://schemas.microsoft.com/office/drawing/2014/main" id="{32434F6E-7FE6-8A51-754B-0FCB91379D63}"/>
              </a:ext>
            </a:extLst>
          </p:cNvPr>
          <p:cNvSpPr txBox="1"/>
          <p:nvPr/>
        </p:nvSpPr>
        <p:spPr>
          <a:xfrm>
            <a:off x="6741231" y="1369482"/>
            <a:ext cx="1155957" cy="369332"/>
          </a:xfrm>
          <a:prstGeom prst="rect">
            <a:avLst/>
          </a:prstGeom>
          <a:noFill/>
        </p:spPr>
        <p:txBody>
          <a:bodyPr wrap="none" rtlCol="0">
            <a:spAutoFit/>
          </a:bodyPr>
          <a:lstStyle/>
          <a:p>
            <a:r>
              <a:rPr lang="en-US" u="sng" dirty="0">
                <a:hlinkClick r:id="rId2"/>
              </a:rPr>
              <a:t>Paper Link</a:t>
            </a:r>
            <a:endParaRPr lang="en-US" u="sng" dirty="0"/>
          </a:p>
        </p:txBody>
      </p:sp>
      <p:sp>
        <p:nvSpPr>
          <p:cNvPr id="6" name="Slide Number Placeholder 5">
            <a:extLst>
              <a:ext uri="{FF2B5EF4-FFF2-40B4-BE49-F238E27FC236}">
                <a16:creationId xmlns:a16="http://schemas.microsoft.com/office/drawing/2014/main" id="{C58F4DBE-E902-6F48-505F-97718A640024}"/>
              </a:ext>
            </a:extLst>
          </p:cNvPr>
          <p:cNvSpPr>
            <a:spLocks noGrp="1"/>
          </p:cNvSpPr>
          <p:nvPr>
            <p:ph type="sldNum" sz="quarter" idx="12"/>
          </p:nvPr>
        </p:nvSpPr>
        <p:spPr/>
        <p:txBody>
          <a:bodyPr/>
          <a:lstStyle/>
          <a:p>
            <a:fld id="{8675CED3-2DE4-4D00-9C8D-51B9A2902944}" type="slidenum">
              <a:rPr lang="en-US" smtClean="0"/>
              <a:t>5</a:t>
            </a:fld>
            <a:endParaRPr lang="en-US"/>
          </a:p>
        </p:txBody>
      </p:sp>
      <p:sp>
        <p:nvSpPr>
          <p:cNvPr id="5" name="TextBox 4">
            <a:extLst>
              <a:ext uri="{FF2B5EF4-FFF2-40B4-BE49-F238E27FC236}">
                <a16:creationId xmlns:a16="http://schemas.microsoft.com/office/drawing/2014/main" id="{7A2F3CC9-C4AB-1C09-2405-226EE4227E04}"/>
              </a:ext>
            </a:extLst>
          </p:cNvPr>
          <p:cNvSpPr txBox="1"/>
          <p:nvPr/>
        </p:nvSpPr>
        <p:spPr>
          <a:xfrm>
            <a:off x="96254" y="108453"/>
            <a:ext cx="346570" cy="477054"/>
          </a:xfrm>
          <a:prstGeom prst="rect">
            <a:avLst/>
          </a:prstGeom>
          <a:noFill/>
        </p:spPr>
        <p:txBody>
          <a:bodyPr wrap="none" rtlCol="0">
            <a:spAutoFit/>
          </a:bodyPr>
          <a:lstStyle/>
          <a:p>
            <a:r>
              <a:rPr lang="en-US" sz="2500" dirty="0"/>
              <a:t>2</a:t>
            </a:r>
          </a:p>
        </p:txBody>
      </p:sp>
    </p:spTree>
    <p:extLst>
      <p:ext uri="{BB962C8B-B14F-4D97-AF65-F5344CB8AC3E}">
        <p14:creationId xmlns:p14="http://schemas.microsoft.com/office/powerpoint/2010/main" val="836996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Exploring Smoothness and Class-Separation for Semi-supervised Medical Image Segmentation</a:t>
            </a:r>
            <a:br>
              <a:rPr lang="en-US" sz="3600" dirty="0"/>
            </a:br>
            <a:r>
              <a:rPr lang="en-US" sz="2200" dirty="0"/>
              <a:t>MICCAI – 2022</a:t>
            </a:r>
            <a:br>
              <a:rPr lang="en-US" sz="2200" dirty="0"/>
            </a:br>
            <a:r>
              <a:rPr lang="en-US" sz="2200" dirty="0"/>
              <a:t>June 2022</a:t>
            </a:r>
          </a:p>
        </p:txBody>
      </p:sp>
      <p:pic>
        <p:nvPicPr>
          <p:cNvPr id="7" name="Picture 6">
            <a:extLst>
              <a:ext uri="{FF2B5EF4-FFF2-40B4-BE49-F238E27FC236}">
                <a16:creationId xmlns:a16="http://schemas.microsoft.com/office/drawing/2014/main" id="{945FE72D-1906-FB47-689B-7C5490A0CFB4}"/>
              </a:ext>
            </a:extLst>
          </p:cNvPr>
          <p:cNvPicPr>
            <a:picLocks noChangeAspect="1"/>
          </p:cNvPicPr>
          <p:nvPr/>
        </p:nvPicPr>
        <p:blipFill>
          <a:blip r:embed="rId2"/>
          <a:stretch>
            <a:fillRect/>
          </a:stretch>
        </p:blipFill>
        <p:spPr>
          <a:xfrm>
            <a:off x="1365894" y="1979697"/>
            <a:ext cx="9460211" cy="4661734"/>
          </a:xfrm>
          <a:prstGeom prst="rect">
            <a:avLst/>
          </a:prstGeom>
        </p:spPr>
      </p:pic>
      <p:sp>
        <p:nvSpPr>
          <p:cNvPr id="8" name="TextBox 7">
            <a:extLst>
              <a:ext uri="{FF2B5EF4-FFF2-40B4-BE49-F238E27FC236}">
                <a16:creationId xmlns:a16="http://schemas.microsoft.com/office/drawing/2014/main" id="{CB2452A0-4DDF-0336-8CD8-AFC0E3ADF386}"/>
              </a:ext>
            </a:extLst>
          </p:cNvPr>
          <p:cNvSpPr txBox="1"/>
          <p:nvPr/>
        </p:nvSpPr>
        <p:spPr>
          <a:xfrm>
            <a:off x="6741231" y="1369482"/>
            <a:ext cx="1155957" cy="369332"/>
          </a:xfrm>
          <a:prstGeom prst="rect">
            <a:avLst/>
          </a:prstGeom>
          <a:noFill/>
        </p:spPr>
        <p:txBody>
          <a:bodyPr wrap="none" rtlCol="0">
            <a:spAutoFit/>
          </a:bodyPr>
          <a:lstStyle/>
          <a:p>
            <a:r>
              <a:rPr lang="en-US" u="sng" dirty="0">
                <a:hlinkClick r:id="rId3"/>
              </a:rPr>
              <a:t>Paper Link</a:t>
            </a:r>
            <a:endParaRPr lang="en-US" u="sng" dirty="0"/>
          </a:p>
        </p:txBody>
      </p:sp>
      <p:sp>
        <p:nvSpPr>
          <p:cNvPr id="9" name="Slide Number Placeholder 8">
            <a:extLst>
              <a:ext uri="{FF2B5EF4-FFF2-40B4-BE49-F238E27FC236}">
                <a16:creationId xmlns:a16="http://schemas.microsoft.com/office/drawing/2014/main" id="{44A65774-2304-39B1-2BAC-23F7AEB918A1}"/>
              </a:ext>
            </a:extLst>
          </p:cNvPr>
          <p:cNvSpPr>
            <a:spLocks noGrp="1"/>
          </p:cNvSpPr>
          <p:nvPr>
            <p:ph type="sldNum" sz="quarter" idx="12"/>
          </p:nvPr>
        </p:nvSpPr>
        <p:spPr/>
        <p:txBody>
          <a:bodyPr/>
          <a:lstStyle/>
          <a:p>
            <a:fld id="{8675CED3-2DE4-4D00-9C8D-51B9A2902944}" type="slidenum">
              <a:rPr lang="en-US" smtClean="0"/>
              <a:t>6</a:t>
            </a:fld>
            <a:endParaRPr lang="en-US"/>
          </a:p>
        </p:txBody>
      </p:sp>
      <p:sp>
        <p:nvSpPr>
          <p:cNvPr id="3" name="TextBox 2">
            <a:extLst>
              <a:ext uri="{FF2B5EF4-FFF2-40B4-BE49-F238E27FC236}">
                <a16:creationId xmlns:a16="http://schemas.microsoft.com/office/drawing/2014/main" id="{E305FF89-D16E-9415-EFB1-C2DE1683AA43}"/>
              </a:ext>
            </a:extLst>
          </p:cNvPr>
          <p:cNvSpPr txBox="1"/>
          <p:nvPr/>
        </p:nvSpPr>
        <p:spPr>
          <a:xfrm>
            <a:off x="96254" y="108453"/>
            <a:ext cx="346570" cy="477054"/>
          </a:xfrm>
          <a:prstGeom prst="rect">
            <a:avLst/>
          </a:prstGeom>
          <a:noFill/>
        </p:spPr>
        <p:txBody>
          <a:bodyPr wrap="none" rtlCol="0">
            <a:spAutoFit/>
          </a:bodyPr>
          <a:lstStyle/>
          <a:p>
            <a:r>
              <a:rPr lang="en-US" sz="2500" dirty="0"/>
              <a:t>2</a:t>
            </a:r>
          </a:p>
        </p:txBody>
      </p:sp>
    </p:spTree>
    <p:extLst>
      <p:ext uri="{BB962C8B-B14F-4D97-AF65-F5344CB8AC3E}">
        <p14:creationId xmlns:p14="http://schemas.microsoft.com/office/powerpoint/2010/main" val="80477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Exploring Smoothness and Class-Separation for Semi-supervised Medical Image Segmentation</a:t>
            </a:r>
            <a:br>
              <a:rPr lang="en-US" sz="3600" dirty="0"/>
            </a:br>
            <a:r>
              <a:rPr lang="en-US" sz="2200" dirty="0"/>
              <a:t>MICCAI – 2022</a:t>
            </a:r>
            <a:br>
              <a:rPr lang="en-US" sz="2200" dirty="0"/>
            </a:br>
            <a:r>
              <a:rPr lang="en-US" sz="2200" dirty="0"/>
              <a:t>June 2022</a:t>
            </a:r>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p:txBody>
          <a:bodyPr/>
          <a:lstStyle/>
          <a:p>
            <a:r>
              <a:rPr lang="en-US" dirty="0"/>
              <a:t>Results</a:t>
            </a:r>
          </a:p>
        </p:txBody>
      </p:sp>
      <p:sp>
        <p:nvSpPr>
          <p:cNvPr id="8" name="TextBox 7">
            <a:extLst>
              <a:ext uri="{FF2B5EF4-FFF2-40B4-BE49-F238E27FC236}">
                <a16:creationId xmlns:a16="http://schemas.microsoft.com/office/drawing/2014/main" id="{39D9DE34-1C62-9AB2-1AEC-36DE9DC7C3A9}"/>
              </a:ext>
            </a:extLst>
          </p:cNvPr>
          <p:cNvSpPr txBox="1"/>
          <p:nvPr/>
        </p:nvSpPr>
        <p:spPr>
          <a:xfrm>
            <a:off x="421105" y="3050217"/>
            <a:ext cx="3870419" cy="923330"/>
          </a:xfrm>
          <a:prstGeom prst="rect">
            <a:avLst/>
          </a:prstGeom>
          <a:noFill/>
        </p:spPr>
        <p:txBody>
          <a:bodyPr wrap="none" rtlCol="0">
            <a:spAutoFit/>
          </a:bodyPr>
          <a:lstStyle/>
          <a:p>
            <a:r>
              <a:rPr lang="en-US" dirty="0" err="1"/>
              <a:t>SASSNet</a:t>
            </a:r>
            <a:r>
              <a:rPr lang="en-US" dirty="0"/>
              <a:t> accuracy – 81.60 (MICCAI 20)</a:t>
            </a:r>
          </a:p>
          <a:p>
            <a:r>
              <a:rPr lang="en-US" dirty="0"/>
              <a:t>MC-Net accuracy – 83.59% (MICCAI 21)</a:t>
            </a:r>
          </a:p>
          <a:p>
            <a:r>
              <a:rPr lang="en-US" dirty="0"/>
              <a:t>Paper accuracy – 86.33% (MICCAI 22)</a:t>
            </a:r>
          </a:p>
        </p:txBody>
      </p:sp>
      <p:pic>
        <p:nvPicPr>
          <p:cNvPr id="5" name="Picture 4">
            <a:extLst>
              <a:ext uri="{FF2B5EF4-FFF2-40B4-BE49-F238E27FC236}">
                <a16:creationId xmlns:a16="http://schemas.microsoft.com/office/drawing/2014/main" id="{35AC3086-3E05-5AE1-339F-CC41431CFC94}"/>
              </a:ext>
            </a:extLst>
          </p:cNvPr>
          <p:cNvPicPr>
            <a:picLocks noChangeAspect="1"/>
          </p:cNvPicPr>
          <p:nvPr/>
        </p:nvPicPr>
        <p:blipFill>
          <a:blip r:embed="rId2"/>
          <a:stretch>
            <a:fillRect/>
          </a:stretch>
        </p:blipFill>
        <p:spPr>
          <a:xfrm>
            <a:off x="4140600" y="1825625"/>
            <a:ext cx="7440063" cy="3781953"/>
          </a:xfrm>
          <a:prstGeom prst="rect">
            <a:avLst/>
          </a:prstGeom>
        </p:spPr>
      </p:pic>
      <p:sp>
        <p:nvSpPr>
          <p:cNvPr id="6" name="TextBox 5">
            <a:extLst>
              <a:ext uri="{FF2B5EF4-FFF2-40B4-BE49-F238E27FC236}">
                <a16:creationId xmlns:a16="http://schemas.microsoft.com/office/drawing/2014/main" id="{B3287842-E7AE-F4F7-957D-8D0AF9FADC22}"/>
              </a:ext>
            </a:extLst>
          </p:cNvPr>
          <p:cNvSpPr txBox="1"/>
          <p:nvPr/>
        </p:nvSpPr>
        <p:spPr>
          <a:xfrm>
            <a:off x="6741231" y="1369482"/>
            <a:ext cx="1155957" cy="369332"/>
          </a:xfrm>
          <a:prstGeom prst="rect">
            <a:avLst/>
          </a:prstGeom>
          <a:noFill/>
        </p:spPr>
        <p:txBody>
          <a:bodyPr wrap="none" rtlCol="0">
            <a:spAutoFit/>
          </a:bodyPr>
          <a:lstStyle/>
          <a:p>
            <a:r>
              <a:rPr lang="en-US" u="sng" dirty="0">
                <a:hlinkClick r:id="rId3"/>
              </a:rPr>
              <a:t>Paper Link</a:t>
            </a:r>
            <a:endParaRPr lang="en-US" u="sng" dirty="0"/>
          </a:p>
        </p:txBody>
      </p:sp>
      <p:sp>
        <p:nvSpPr>
          <p:cNvPr id="9" name="Slide Number Placeholder 8">
            <a:extLst>
              <a:ext uri="{FF2B5EF4-FFF2-40B4-BE49-F238E27FC236}">
                <a16:creationId xmlns:a16="http://schemas.microsoft.com/office/drawing/2014/main" id="{A594C463-6E5C-B774-177F-AB0852C2F1BA}"/>
              </a:ext>
            </a:extLst>
          </p:cNvPr>
          <p:cNvSpPr>
            <a:spLocks noGrp="1"/>
          </p:cNvSpPr>
          <p:nvPr>
            <p:ph type="sldNum" sz="quarter" idx="12"/>
          </p:nvPr>
        </p:nvSpPr>
        <p:spPr/>
        <p:txBody>
          <a:bodyPr/>
          <a:lstStyle/>
          <a:p>
            <a:fld id="{8675CED3-2DE4-4D00-9C8D-51B9A2902944}" type="slidenum">
              <a:rPr lang="en-US" smtClean="0"/>
              <a:t>7</a:t>
            </a:fld>
            <a:endParaRPr lang="en-US"/>
          </a:p>
        </p:txBody>
      </p:sp>
      <p:sp>
        <p:nvSpPr>
          <p:cNvPr id="4" name="TextBox 3">
            <a:extLst>
              <a:ext uri="{FF2B5EF4-FFF2-40B4-BE49-F238E27FC236}">
                <a16:creationId xmlns:a16="http://schemas.microsoft.com/office/drawing/2014/main" id="{16AC1128-7CD2-85DA-1148-88D93B072E4F}"/>
              </a:ext>
            </a:extLst>
          </p:cNvPr>
          <p:cNvSpPr txBox="1"/>
          <p:nvPr/>
        </p:nvSpPr>
        <p:spPr>
          <a:xfrm>
            <a:off x="96254" y="108453"/>
            <a:ext cx="346570" cy="477054"/>
          </a:xfrm>
          <a:prstGeom prst="rect">
            <a:avLst/>
          </a:prstGeom>
          <a:noFill/>
        </p:spPr>
        <p:txBody>
          <a:bodyPr wrap="none" rtlCol="0">
            <a:spAutoFit/>
          </a:bodyPr>
          <a:lstStyle/>
          <a:p>
            <a:r>
              <a:rPr lang="en-US" sz="2500" dirty="0"/>
              <a:t>2</a:t>
            </a:r>
          </a:p>
        </p:txBody>
      </p:sp>
    </p:spTree>
    <p:extLst>
      <p:ext uri="{BB962C8B-B14F-4D97-AF65-F5344CB8AC3E}">
        <p14:creationId xmlns:p14="http://schemas.microsoft.com/office/powerpoint/2010/main" val="4216075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Free Lunch for Surgical Video Understanding by Distilling Self-Supervisions</a:t>
            </a:r>
            <a:br>
              <a:rPr lang="en-US" dirty="0"/>
            </a:br>
            <a:r>
              <a:rPr lang="en-US" sz="2200" dirty="0"/>
              <a:t>MICCAI – 2022</a:t>
            </a:r>
            <a:br>
              <a:rPr lang="en-US" sz="2200" dirty="0"/>
            </a:br>
            <a:r>
              <a:rPr lang="en-US" sz="2200" dirty="0"/>
              <a:t>Sept 2022</a:t>
            </a:r>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a:xfrm>
            <a:off x="838200" y="2002088"/>
            <a:ext cx="10515600" cy="4351338"/>
          </a:xfrm>
        </p:spPr>
        <p:txBody>
          <a:bodyPr>
            <a:normAutofit lnSpcReduction="10000"/>
          </a:bodyPr>
          <a:lstStyle/>
          <a:p>
            <a:r>
              <a:rPr lang="en-US" dirty="0"/>
              <a:t>Main Contribution – Distilled transfer learning using contrastive learning</a:t>
            </a:r>
          </a:p>
          <a:p>
            <a:endParaRPr lang="en-US" dirty="0"/>
          </a:p>
          <a:p>
            <a:pPr lvl="1"/>
            <a:r>
              <a:rPr lang="en-US" dirty="0"/>
              <a:t>Semantic-Preserving Training – Preserve the learnt features from MoCov2 model and learn via contrastive learning</a:t>
            </a:r>
          </a:p>
          <a:p>
            <a:pPr lvl="2"/>
            <a:r>
              <a:rPr lang="en-US" dirty="0"/>
              <a:t>Given an input, two transformations are made and passed through MLP layers to obtain final representations. Contrastive loss (</a:t>
            </a:r>
            <a:r>
              <a:rPr lang="en-US" dirty="0" err="1"/>
              <a:t>InfoNCE</a:t>
            </a:r>
            <a:r>
              <a:rPr lang="en-US" dirty="0"/>
              <a:t> loss) is used to measure the </a:t>
            </a:r>
            <a:r>
              <a:rPr lang="en-US" dirty="0" err="1"/>
              <a:t>mililarity</a:t>
            </a:r>
            <a:r>
              <a:rPr lang="en-US" dirty="0"/>
              <a:t> and compute loss.</a:t>
            </a:r>
          </a:p>
          <a:p>
            <a:pPr lvl="1"/>
            <a:r>
              <a:rPr lang="en-US" dirty="0"/>
              <a:t>The distillation loss is used to measure the difference between the similarity matrices of the teacher model and the student model. The teacher model is the model that has been trained using a semantic-preserving training scheme, and the student model is the model that is being trained on the surgical data.</a:t>
            </a:r>
          </a:p>
        </p:txBody>
      </p:sp>
      <p:sp>
        <p:nvSpPr>
          <p:cNvPr id="4" name="TextBox 3">
            <a:extLst>
              <a:ext uri="{FF2B5EF4-FFF2-40B4-BE49-F238E27FC236}">
                <a16:creationId xmlns:a16="http://schemas.microsoft.com/office/drawing/2014/main" id="{32434F6E-7FE6-8A51-754B-0FCB91379D63}"/>
              </a:ext>
            </a:extLst>
          </p:cNvPr>
          <p:cNvSpPr txBox="1"/>
          <p:nvPr/>
        </p:nvSpPr>
        <p:spPr>
          <a:xfrm>
            <a:off x="6741231" y="1369482"/>
            <a:ext cx="1155957" cy="369332"/>
          </a:xfrm>
          <a:prstGeom prst="rect">
            <a:avLst/>
          </a:prstGeom>
          <a:noFill/>
        </p:spPr>
        <p:txBody>
          <a:bodyPr wrap="none" rtlCol="0">
            <a:spAutoFit/>
          </a:bodyPr>
          <a:lstStyle/>
          <a:p>
            <a:r>
              <a:rPr lang="en-US" u="sng" dirty="0">
                <a:hlinkClick r:id="rId2"/>
              </a:rPr>
              <a:t>Paper Link</a:t>
            </a:r>
            <a:endParaRPr lang="en-US" u="sng" dirty="0"/>
          </a:p>
        </p:txBody>
      </p:sp>
      <p:sp>
        <p:nvSpPr>
          <p:cNvPr id="6" name="Slide Number Placeholder 5">
            <a:extLst>
              <a:ext uri="{FF2B5EF4-FFF2-40B4-BE49-F238E27FC236}">
                <a16:creationId xmlns:a16="http://schemas.microsoft.com/office/drawing/2014/main" id="{C58F4DBE-E902-6F48-505F-97718A640024}"/>
              </a:ext>
            </a:extLst>
          </p:cNvPr>
          <p:cNvSpPr>
            <a:spLocks noGrp="1"/>
          </p:cNvSpPr>
          <p:nvPr>
            <p:ph type="sldNum" sz="quarter" idx="12"/>
          </p:nvPr>
        </p:nvSpPr>
        <p:spPr/>
        <p:txBody>
          <a:bodyPr/>
          <a:lstStyle/>
          <a:p>
            <a:fld id="{8675CED3-2DE4-4D00-9C8D-51B9A2902944}" type="slidenum">
              <a:rPr lang="en-US" smtClean="0"/>
              <a:t>8</a:t>
            </a:fld>
            <a:endParaRPr lang="en-US"/>
          </a:p>
        </p:txBody>
      </p:sp>
      <p:sp>
        <p:nvSpPr>
          <p:cNvPr id="5" name="TextBox 4">
            <a:extLst>
              <a:ext uri="{FF2B5EF4-FFF2-40B4-BE49-F238E27FC236}">
                <a16:creationId xmlns:a16="http://schemas.microsoft.com/office/drawing/2014/main" id="{E4E8CB43-6057-ED21-54E1-F208E501B075}"/>
              </a:ext>
            </a:extLst>
          </p:cNvPr>
          <p:cNvSpPr txBox="1"/>
          <p:nvPr/>
        </p:nvSpPr>
        <p:spPr>
          <a:xfrm>
            <a:off x="96254" y="108453"/>
            <a:ext cx="346570" cy="477054"/>
          </a:xfrm>
          <a:prstGeom prst="rect">
            <a:avLst/>
          </a:prstGeom>
          <a:noFill/>
        </p:spPr>
        <p:txBody>
          <a:bodyPr wrap="none" rtlCol="0">
            <a:spAutoFit/>
          </a:bodyPr>
          <a:lstStyle/>
          <a:p>
            <a:r>
              <a:rPr lang="en-US" sz="2500" dirty="0"/>
              <a:t>3</a:t>
            </a:r>
          </a:p>
        </p:txBody>
      </p:sp>
    </p:spTree>
    <p:extLst>
      <p:ext uri="{BB962C8B-B14F-4D97-AF65-F5344CB8AC3E}">
        <p14:creationId xmlns:p14="http://schemas.microsoft.com/office/powerpoint/2010/main" val="110241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Free Lunch for Surgical Video Understanding by Distilling Self-Supervisions</a:t>
            </a:r>
            <a:br>
              <a:rPr lang="en-US" sz="3600" dirty="0"/>
            </a:br>
            <a:r>
              <a:rPr lang="en-US" sz="2200" dirty="0"/>
              <a:t>MICCAI – 2022</a:t>
            </a:r>
            <a:br>
              <a:rPr lang="en-US" sz="2200" dirty="0"/>
            </a:br>
            <a:r>
              <a:rPr lang="en-US" sz="2200" dirty="0"/>
              <a:t>Sept 2022</a:t>
            </a:r>
          </a:p>
        </p:txBody>
      </p:sp>
      <p:sp>
        <p:nvSpPr>
          <p:cNvPr id="9" name="Slide Number Placeholder 8">
            <a:extLst>
              <a:ext uri="{FF2B5EF4-FFF2-40B4-BE49-F238E27FC236}">
                <a16:creationId xmlns:a16="http://schemas.microsoft.com/office/drawing/2014/main" id="{44A65774-2304-39B1-2BAC-23F7AEB918A1}"/>
              </a:ext>
            </a:extLst>
          </p:cNvPr>
          <p:cNvSpPr>
            <a:spLocks noGrp="1"/>
          </p:cNvSpPr>
          <p:nvPr>
            <p:ph type="sldNum" sz="quarter" idx="12"/>
          </p:nvPr>
        </p:nvSpPr>
        <p:spPr/>
        <p:txBody>
          <a:bodyPr/>
          <a:lstStyle/>
          <a:p>
            <a:fld id="{8675CED3-2DE4-4D00-9C8D-51B9A2902944}" type="slidenum">
              <a:rPr lang="en-US" smtClean="0"/>
              <a:t>9</a:t>
            </a:fld>
            <a:endParaRPr lang="en-US"/>
          </a:p>
        </p:txBody>
      </p:sp>
      <p:sp>
        <p:nvSpPr>
          <p:cNvPr id="3" name="TextBox 2">
            <a:extLst>
              <a:ext uri="{FF2B5EF4-FFF2-40B4-BE49-F238E27FC236}">
                <a16:creationId xmlns:a16="http://schemas.microsoft.com/office/drawing/2014/main" id="{874FC5B4-CB1B-8725-DFB1-EBB7643E7C4A}"/>
              </a:ext>
            </a:extLst>
          </p:cNvPr>
          <p:cNvSpPr txBox="1"/>
          <p:nvPr/>
        </p:nvSpPr>
        <p:spPr>
          <a:xfrm>
            <a:off x="6741231" y="1369482"/>
            <a:ext cx="1155957" cy="369332"/>
          </a:xfrm>
          <a:prstGeom prst="rect">
            <a:avLst/>
          </a:prstGeom>
          <a:noFill/>
        </p:spPr>
        <p:txBody>
          <a:bodyPr wrap="none" rtlCol="0">
            <a:spAutoFit/>
          </a:bodyPr>
          <a:lstStyle/>
          <a:p>
            <a:r>
              <a:rPr lang="en-US" u="sng" dirty="0">
                <a:hlinkClick r:id="rId2"/>
              </a:rPr>
              <a:t>Paper Link</a:t>
            </a:r>
            <a:endParaRPr lang="en-US" u="sng" dirty="0"/>
          </a:p>
        </p:txBody>
      </p:sp>
      <p:pic>
        <p:nvPicPr>
          <p:cNvPr id="5" name="Picture 4">
            <a:extLst>
              <a:ext uri="{FF2B5EF4-FFF2-40B4-BE49-F238E27FC236}">
                <a16:creationId xmlns:a16="http://schemas.microsoft.com/office/drawing/2014/main" id="{F0C6D422-81DE-4D41-5FDA-1837F85849D6}"/>
              </a:ext>
            </a:extLst>
          </p:cNvPr>
          <p:cNvPicPr>
            <a:picLocks noChangeAspect="1"/>
          </p:cNvPicPr>
          <p:nvPr/>
        </p:nvPicPr>
        <p:blipFill>
          <a:blip r:embed="rId3"/>
          <a:stretch>
            <a:fillRect/>
          </a:stretch>
        </p:blipFill>
        <p:spPr>
          <a:xfrm>
            <a:off x="2652232" y="1983765"/>
            <a:ext cx="6887536" cy="4372585"/>
          </a:xfrm>
          <a:prstGeom prst="rect">
            <a:avLst/>
          </a:prstGeom>
        </p:spPr>
      </p:pic>
      <p:sp>
        <p:nvSpPr>
          <p:cNvPr id="4" name="TextBox 3">
            <a:extLst>
              <a:ext uri="{FF2B5EF4-FFF2-40B4-BE49-F238E27FC236}">
                <a16:creationId xmlns:a16="http://schemas.microsoft.com/office/drawing/2014/main" id="{FA3A5A91-5F2B-CEA3-ED1B-8A9C473D829B}"/>
              </a:ext>
            </a:extLst>
          </p:cNvPr>
          <p:cNvSpPr txBox="1"/>
          <p:nvPr/>
        </p:nvSpPr>
        <p:spPr>
          <a:xfrm>
            <a:off x="96254" y="108453"/>
            <a:ext cx="346570" cy="477054"/>
          </a:xfrm>
          <a:prstGeom prst="rect">
            <a:avLst/>
          </a:prstGeom>
          <a:noFill/>
        </p:spPr>
        <p:txBody>
          <a:bodyPr wrap="none" rtlCol="0">
            <a:spAutoFit/>
          </a:bodyPr>
          <a:lstStyle/>
          <a:p>
            <a:r>
              <a:rPr lang="en-US" sz="2500" dirty="0"/>
              <a:t>3</a:t>
            </a:r>
          </a:p>
        </p:txBody>
      </p:sp>
    </p:spTree>
    <p:extLst>
      <p:ext uri="{BB962C8B-B14F-4D97-AF65-F5344CB8AC3E}">
        <p14:creationId xmlns:p14="http://schemas.microsoft.com/office/powerpoint/2010/main" val="305528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1512</Words>
  <Application>Microsoft Office PowerPoint</Application>
  <PresentationFormat>Widescreen</PresentationFormat>
  <Paragraphs>152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MICCAI Paper Reviews</vt:lpstr>
      <vt:lpstr>Calibrating Label Distribution for Class-Imbalanced Barely-Supervised Knee Segmentation MICCAI – 2022 May 2022</vt:lpstr>
      <vt:lpstr>Calibrating Label Distribution for Class-Imbalanced Barely-Supervised Knee Segmentation MICCAI – 2022 May 2022</vt:lpstr>
      <vt:lpstr>Calibrating Label Distribution for Class-Imbalanced Barely-Supervised Knee Segmentation MICCAI – 2022 May 2022</vt:lpstr>
      <vt:lpstr>Exploring Smoothness and Class-Separation for Semi-supervised Medical Image Segmentation MICCAI – 2022 June 2022</vt:lpstr>
      <vt:lpstr>Exploring Smoothness and Class-Separation for Semi-supervised Medical Image Segmentation MICCAI – 2022 June 2022</vt:lpstr>
      <vt:lpstr>Exploring Smoothness and Class-Separation for Semi-supervised Medical Image Segmentation MICCAI – 2022 June 2022</vt:lpstr>
      <vt:lpstr>Free Lunch for Surgical Video Understanding by Distilling Self-Supervisions MICCAI – 2022 Sept 2022</vt:lpstr>
      <vt:lpstr>Free Lunch for Surgical Video Understanding by Distilling Self-Supervisions MICCAI – 2022 Sept 2022</vt:lpstr>
      <vt:lpstr>Free Lunch for Surgical Video Understanding by Distilling Self-Supervisions MICCAI – 2022 Sept 2022</vt:lpstr>
      <vt:lpstr>mmFormer: Multimodal Medical Transformer for Incomplete Multimodal Learning of Brain Tumor Segmentation MICCAI – 2022 Aug 2022</vt:lpstr>
      <vt:lpstr>mmFormer: Multimodal Medical Transformer for Incomplete Multimodal Learning of Brain Tumor Segmentation MICCAI – 2022 Aug 2022</vt:lpstr>
      <vt:lpstr>mmFormer: Multimodal Medical Transformer for Incomplete Multimodal Learning of Brain Tumor Segmentation MICCAI – 2022 Aug 2022</vt:lpstr>
      <vt:lpstr>NVUM: Non-Volatile Unbiased Memory for Robust Medical Image Classification MICCAI – 2022 Aug 2022</vt:lpstr>
      <vt:lpstr>NVUM: Non-Volatile Unbiased Memory for Robust Medical Image Classification MICCAI – 2022 Aug 2022</vt:lpstr>
      <vt:lpstr>NVUM: Non-Volatile Unbiased Memory for Robust Medical Image Classification MICCAI – 2022 Aug 2022</vt:lpstr>
      <vt:lpstr>Online Easy Example Mining for Weakly-supervised Gland Segmentation from Histology Images MICCAI – 2022 June 2022</vt:lpstr>
      <vt:lpstr>Online Easy Example Mining for Weakly-supervised Gland Segmentation from Histology Images MICCAI – 2022 June 2022</vt:lpstr>
      <vt:lpstr>Online Easy Example Mining for Weakly-supervised Gland Segmentation from Histology Images MICCAI – 2022 June 2022</vt:lpstr>
      <vt:lpstr>Poisson2Sparse: Self-Supervised Poisson Denoising From a Single Image MICCAI – 2022 June 2022</vt:lpstr>
      <vt:lpstr>Poisson2Sparse: Self-Supervised Poisson Denoising From a Single Image MICCAI – 2022 June 2022</vt:lpstr>
      <vt:lpstr>Poisson2Sparse: Self-Supervised Poisson Denoising From a Single Image MICCAI – 2022 June 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MICCAI Paper Reviews</dc:title>
  <dc:creator>Bishal Blue</dc:creator>
  <cp:lastModifiedBy>Bishal Blue</cp:lastModifiedBy>
  <cp:revision>7</cp:revision>
  <dcterms:created xsi:type="dcterms:W3CDTF">2023-07-19T10:26:55Z</dcterms:created>
  <dcterms:modified xsi:type="dcterms:W3CDTF">2023-07-20T10:54:01Z</dcterms:modified>
</cp:coreProperties>
</file>