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71" r:id="rId16"/>
    <p:sldId id="272" r:id="rId17"/>
    <p:sldId id="273" r:id="rId18"/>
    <p:sldId id="274" r:id="rId19"/>
    <p:sldId id="275" r:id="rId20"/>
    <p:sldId id="277" r:id="rId21"/>
    <p:sldId id="267" r:id="rId22"/>
    <p:sldId id="276"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3" d="100"/>
          <a:sy n="113"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16D24-C224-4D79-AA2D-71E5B95BDD29}"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7252E-2301-47D8-A14D-0960CB459EBA}" type="slidenum">
              <a:rPr lang="en-US" smtClean="0"/>
              <a:t>‹#›</a:t>
            </a:fld>
            <a:endParaRPr lang="en-US"/>
          </a:p>
        </p:txBody>
      </p:sp>
    </p:spTree>
    <p:extLst>
      <p:ext uri="{BB962C8B-B14F-4D97-AF65-F5344CB8AC3E}">
        <p14:creationId xmlns:p14="http://schemas.microsoft.com/office/powerpoint/2010/main" val="29460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F1BA-7378-C4EF-2B6B-1F84D3F14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64A444-8996-85DD-C610-403176551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B7208-454B-FECB-62CB-5076B64C4E3C}"/>
              </a:ext>
            </a:extLst>
          </p:cNvPr>
          <p:cNvSpPr>
            <a:spLocks noGrp="1"/>
          </p:cNvSpPr>
          <p:nvPr>
            <p:ph type="dt" sz="half" idx="10"/>
          </p:nvPr>
        </p:nvSpPr>
        <p:spPr/>
        <p:txBody>
          <a:bodyPr/>
          <a:lstStyle/>
          <a:p>
            <a:fld id="{46B7A971-1D7D-4E16-9AA4-DA7631AA8FB3}" type="datetime1">
              <a:rPr lang="en-US" smtClean="0"/>
              <a:t>7/30/2023</a:t>
            </a:fld>
            <a:endParaRPr lang="en-US"/>
          </a:p>
        </p:txBody>
      </p:sp>
      <p:sp>
        <p:nvSpPr>
          <p:cNvPr id="5" name="Footer Placeholder 4">
            <a:extLst>
              <a:ext uri="{FF2B5EF4-FFF2-40B4-BE49-F238E27FC236}">
                <a16:creationId xmlns:a16="http://schemas.microsoft.com/office/drawing/2014/main" id="{6FA90E9F-2F7B-3C00-ADC5-FACF0DCB6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0DD75-6ABE-B45A-8EBD-71AB6B233376}"/>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195015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DA45-8CC0-4785-A3B4-E4A4A6332C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414F7-C92D-D6ED-7B7B-A117053D5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20630-1BA0-F804-51DF-2B9F26083110}"/>
              </a:ext>
            </a:extLst>
          </p:cNvPr>
          <p:cNvSpPr>
            <a:spLocks noGrp="1"/>
          </p:cNvSpPr>
          <p:nvPr>
            <p:ph type="dt" sz="half" idx="10"/>
          </p:nvPr>
        </p:nvSpPr>
        <p:spPr/>
        <p:txBody>
          <a:bodyPr/>
          <a:lstStyle/>
          <a:p>
            <a:fld id="{3BB2310C-AE1C-48E4-8296-3559C4B09607}" type="datetime1">
              <a:rPr lang="en-US" smtClean="0"/>
              <a:t>7/30/2023</a:t>
            </a:fld>
            <a:endParaRPr lang="en-US"/>
          </a:p>
        </p:txBody>
      </p:sp>
      <p:sp>
        <p:nvSpPr>
          <p:cNvPr id="5" name="Footer Placeholder 4">
            <a:extLst>
              <a:ext uri="{FF2B5EF4-FFF2-40B4-BE49-F238E27FC236}">
                <a16:creationId xmlns:a16="http://schemas.microsoft.com/office/drawing/2014/main" id="{2A4ED3F4-3545-05B9-383B-843A4CE62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3AEC5-E953-E947-E7EC-56A98CF746B2}"/>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191235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971B1C-6380-F419-E79A-707DD54766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EED080-0804-038F-BECA-AB2D4D948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D5F3A-57A9-73DA-4877-ED0CBE8BC608}"/>
              </a:ext>
            </a:extLst>
          </p:cNvPr>
          <p:cNvSpPr>
            <a:spLocks noGrp="1"/>
          </p:cNvSpPr>
          <p:nvPr>
            <p:ph type="dt" sz="half" idx="10"/>
          </p:nvPr>
        </p:nvSpPr>
        <p:spPr/>
        <p:txBody>
          <a:bodyPr/>
          <a:lstStyle/>
          <a:p>
            <a:fld id="{FA908388-698C-47C6-82D8-A35D69E8FA33}" type="datetime1">
              <a:rPr lang="en-US" smtClean="0"/>
              <a:t>7/30/2023</a:t>
            </a:fld>
            <a:endParaRPr lang="en-US"/>
          </a:p>
        </p:txBody>
      </p:sp>
      <p:sp>
        <p:nvSpPr>
          <p:cNvPr id="5" name="Footer Placeholder 4">
            <a:extLst>
              <a:ext uri="{FF2B5EF4-FFF2-40B4-BE49-F238E27FC236}">
                <a16:creationId xmlns:a16="http://schemas.microsoft.com/office/drawing/2014/main" id="{22994CF3-E3B2-0E59-F7CE-FE4AFFEAF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CB219-CE96-93DA-8B52-5768670EBC5C}"/>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375319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EDE3-7619-AB47-0E43-2A7F23398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2ED03-8DB3-8C44-3884-56A53B31AA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02BC6-EB98-B352-2332-7045CBF8FCDB}"/>
              </a:ext>
            </a:extLst>
          </p:cNvPr>
          <p:cNvSpPr>
            <a:spLocks noGrp="1"/>
          </p:cNvSpPr>
          <p:nvPr>
            <p:ph type="dt" sz="half" idx="10"/>
          </p:nvPr>
        </p:nvSpPr>
        <p:spPr/>
        <p:txBody>
          <a:bodyPr/>
          <a:lstStyle/>
          <a:p>
            <a:fld id="{853BE864-4AE5-4BAE-AB1C-13053C355AE0}" type="datetime1">
              <a:rPr lang="en-US" smtClean="0"/>
              <a:t>7/30/2023</a:t>
            </a:fld>
            <a:endParaRPr lang="en-US"/>
          </a:p>
        </p:txBody>
      </p:sp>
      <p:sp>
        <p:nvSpPr>
          <p:cNvPr id="5" name="Footer Placeholder 4">
            <a:extLst>
              <a:ext uri="{FF2B5EF4-FFF2-40B4-BE49-F238E27FC236}">
                <a16:creationId xmlns:a16="http://schemas.microsoft.com/office/drawing/2014/main" id="{7033F6D3-3015-ED36-6193-06661ED0B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13772-4A36-C405-6DB9-756187160255}"/>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287621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E3C6-A322-E321-954A-77A4862FFF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BE3B6-E61D-2979-DE07-453ECCE2A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5CADC-A34F-A123-6053-9C50A27BB5DF}"/>
              </a:ext>
            </a:extLst>
          </p:cNvPr>
          <p:cNvSpPr>
            <a:spLocks noGrp="1"/>
          </p:cNvSpPr>
          <p:nvPr>
            <p:ph type="dt" sz="half" idx="10"/>
          </p:nvPr>
        </p:nvSpPr>
        <p:spPr/>
        <p:txBody>
          <a:bodyPr/>
          <a:lstStyle/>
          <a:p>
            <a:fld id="{E5417CDC-F3E4-465C-B04C-5836BFFFBE55}" type="datetime1">
              <a:rPr lang="en-US" smtClean="0"/>
              <a:t>7/30/2023</a:t>
            </a:fld>
            <a:endParaRPr lang="en-US"/>
          </a:p>
        </p:txBody>
      </p:sp>
      <p:sp>
        <p:nvSpPr>
          <p:cNvPr id="5" name="Footer Placeholder 4">
            <a:extLst>
              <a:ext uri="{FF2B5EF4-FFF2-40B4-BE49-F238E27FC236}">
                <a16:creationId xmlns:a16="http://schemas.microsoft.com/office/drawing/2014/main" id="{D85CB236-4886-FE56-7095-6F78ADA0D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5B250-7AFA-3C26-9620-B1F721BDFB49}"/>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297327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2F1B-2EBD-0568-8E4D-B052740F5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E0EE5-1ACA-C1F8-A079-5276F5FF4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4EE015-9397-255A-9383-72E551C6D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F009E1-FB2C-314E-31A1-299EB3C0C434}"/>
              </a:ext>
            </a:extLst>
          </p:cNvPr>
          <p:cNvSpPr>
            <a:spLocks noGrp="1"/>
          </p:cNvSpPr>
          <p:nvPr>
            <p:ph type="dt" sz="half" idx="10"/>
          </p:nvPr>
        </p:nvSpPr>
        <p:spPr/>
        <p:txBody>
          <a:bodyPr/>
          <a:lstStyle/>
          <a:p>
            <a:fld id="{0F40C9A6-51B4-4FB4-9C48-33812A98D938}" type="datetime1">
              <a:rPr lang="en-US" smtClean="0"/>
              <a:t>7/30/2023</a:t>
            </a:fld>
            <a:endParaRPr lang="en-US"/>
          </a:p>
        </p:txBody>
      </p:sp>
      <p:sp>
        <p:nvSpPr>
          <p:cNvPr id="6" name="Footer Placeholder 5">
            <a:extLst>
              <a:ext uri="{FF2B5EF4-FFF2-40B4-BE49-F238E27FC236}">
                <a16:creationId xmlns:a16="http://schemas.microsoft.com/office/drawing/2014/main" id="{8BF3650A-CAFC-C002-AC34-3F9533082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C7A7D-52FD-75C1-154F-79CEF05F4644}"/>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134869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09ED-FFE1-F8BE-42C6-C6EF1212D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3E8D6-DBDD-6F31-8347-CD4E7A4C3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29C06-DE65-F72A-647B-E422EF104F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450B12-91C3-68F1-6410-9CB200418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008759-6D9D-F4F7-B7B6-136740AA2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E97042-A619-0424-F4D8-58A36817420F}"/>
              </a:ext>
            </a:extLst>
          </p:cNvPr>
          <p:cNvSpPr>
            <a:spLocks noGrp="1"/>
          </p:cNvSpPr>
          <p:nvPr>
            <p:ph type="dt" sz="half" idx="10"/>
          </p:nvPr>
        </p:nvSpPr>
        <p:spPr/>
        <p:txBody>
          <a:bodyPr/>
          <a:lstStyle/>
          <a:p>
            <a:fld id="{228BD35A-7D38-49C3-B647-0F1CC707770F}" type="datetime1">
              <a:rPr lang="en-US" smtClean="0"/>
              <a:t>7/30/2023</a:t>
            </a:fld>
            <a:endParaRPr lang="en-US"/>
          </a:p>
        </p:txBody>
      </p:sp>
      <p:sp>
        <p:nvSpPr>
          <p:cNvPr id="8" name="Footer Placeholder 7">
            <a:extLst>
              <a:ext uri="{FF2B5EF4-FFF2-40B4-BE49-F238E27FC236}">
                <a16:creationId xmlns:a16="http://schemas.microsoft.com/office/drawing/2014/main" id="{3CC06BA7-EA78-B6AF-C77E-40E41CA07F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67B2F-2694-9C07-4C1C-A18A5D2CF45B}"/>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150965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797D-C6D6-2ABB-1190-5C3A196A8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D691FE-BA3C-DEB8-94B5-892528CF4002}"/>
              </a:ext>
            </a:extLst>
          </p:cNvPr>
          <p:cNvSpPr>
            <a:spLocks noGrp="1"/>
          </p:cNvSpPr>
          <p:nvPr>
            <p:ph type="dt" sz="half" idx="10"/>
          </p:nvPr>
        </p:nvSpPr>
        <p:spPr/>
        <p:txBody>
          <a:bodyPr/>
          <a:lstStyle/>
          <a:p>
            <a:fld id="{31D1029E-B48D-4708-8CE5-A1216B95B743}" type="datetime1">
              <a:rPr lang="en-US" smtClean="0"/>
              <a:t>7/30/2023</a:t>
            </a:fld>
            <a:endParaRPr lang="en-US"/>
          </a:p>
        </p:txBody>
      </p:sp>
      <p:sp>
        <p:nvSpPr>
          <p:cNvPr id="4" name="Footer Placeholder 3">
            <a:extLst>
              <a:ext uri="{FF2B5EF4-FFF2-40B4-BE49-F238E27FC236}">
                <a16:creationId xmlns:a16="http://schemas.microsoft.com/office/drawing/2014/main" id="{ADA9ECE9-88D2-440C-B0D9-0C3370F7CA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7ACAF-A43C-9025-3359-C4B331B73BB0}"/>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168180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01BB78-56DF-B07D-08CA-B8CC7CDAE44F}"/>
              </a:ext>
            </a:extLst>
          </p:cNvPr>
          <p:cNvSpPr>
            <a:spLocks noGrp="1"/>
          </p:cNvSpPr>
          <p:nvPr>
            <p:ph type="dt" sz="half" idx="10"/>
          </p:nvPr>
        </p:nvSpPr>
        <p:spPr/>
        <p:txBody>
          <a:bodyPr/>
          <a:lstStyle/>
          <a:p>
            <a:fld id="{F4AC8259-0322-4B2D-B82E-F012AF978010}" type="datetime1">
              <a:rPr lang="en-US" smtClean="0"/>
              <a:t>7/30/2023</a:t>
            </a:fld>
            <a:endParaRPr lang="en-US"/>
          </a:p>
        </p:txBody>
      </p:sp>
      <p:sp>
        <p:nvSpPr>
          <p:cNvPr id="3" name="Footer Placeholder 2">
            <a:extLst>
              <a:ext uri="{FF2B5EF4-FFF2-40B4-BE49-F238E27FC236}">
                <a16:creationId xmlns:a16="http://schemas.microsoft.com/office/drawing/2014/main" id="{EA98B6BE-1494-00E4-60FF-AF5F2BED5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558CEA-52FF-CC6B-45EA-E85860CB306A}"/>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11556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CD69-5FFF-1438-E39E-DE339DB76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655562-044D-1FB5-7CC1-8AA9B6744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BC1039-50C2-04D0-6499-A3D99E3F4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4D5D9-366A-2BDC-9357-77B21851E7D3}"/>
              </a:ext>
            </a:extLst>
          </p:cNvPr>
          <p:cNvSpPr>
            <a:spLocks noGrp="1"/>
          </p:cNvSpPr>
          <p:nvPr>
            <p:ph type="dt" sz="half" idx="10"/>
          </p:nvPr>
        </p:nvSpPr>
        <p:spPr/>
        <p:txBody>
          <a:bodyPr/>
          <a:lstStyle/>
          <a:p>
            <a:fld id="{B5E2D8C7-7D1B-4D5E-AE9D-83516E0A289D}" type="datetime1">
              <a:rPr lang="en-US" smtClean="0"/>
              <a:t>7/30/2023</a:t>
            </a:fld>
            <a:endParaRPr lang="en-US"/>
          </a:p>
        </p:txBody>
      </p:sp>
      <p:sp>
        <p:nvSpPr>
          <p:cNvPr id="6" name="Footer Placeholder 5">
            <a:extLst>
              <a:ext uri="{FF2B5EF4-FFF2-40B4-BE49-F238E27FC236}">
                <a16:creationId xmlns:a16="http://schemas.microsoft.com/office/drawing/2014/main" id="{EE2918C0-F361-42FB-E161-6915D0501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B5B20-F49A-4FE9-0CD5-B2EA43474396}"/>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41697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FB21-DB8B-88DD-437F-A2438ACAF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F60BCE-2839-8F16-4F1B-B36A15CFA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1A38C9-090F-B654-C512-538ACB6FA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1DDF8-C974-8F65-D279-7AC059934A13}"/>
              </a:ext>
            </a:extLst>
          </p:cNvPr>
          <p:cNvSpPr>
            <a:spLocks noGrp="1"/>
          </p:cNvSpPr>
          <p:nvPr>
            <p:ph type="dt" sz="half" idx="10"/>
          </p:nvPr>
        </p:nvSpPr>
        <p:spPr/>
        <p:txBody>
          <a:bodyPr/>
          <a:lstStyle/>
          <a:p>
            <a:fld id="{47563ECE-82BE-45E4-A701-6442C4DF585C}" type="datetime1">
              <a:rPr lang="en-US" smtClean="0"/>
              <a:t>7/30/2023</a:t>
            </a:fld>
            <a:endParaRPr lang="en-US"/>
          </a:p>
        </p:txBody>
      </p:sp>
      <p:sp>
        <p:nvSpPr>
          <p:cNvPr id="6" name="Footer Placeholder 5">
            <a:extLst>
              <a:ext uri="{FF2B5EF4-FFF2-40B4-BE49-F238E27FC236}">
                <a16:creationId xmlns:a16="http://schemas.microsoft.com/office/drawing/2014/main" id="{3743E47D-BECF-DDDF-E0C4-45EB56420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1E9C6-A172-5EB4-1C67-5011615AAD3D}"/>
              </a:ext>
            </a:extLst>
          </p:cNvPr>
          <p:cNvSpPr>
            <a:spLocks noGrp="1"/>
          </p:cNvSpPr>
          <p:nvPr>
            <p:ph type="sldNum" sz="quarter" idx="12"/>
          </p:nvPr>
        </p:nvSpPr>
        <p:spPr/>
        <p:txBody>
          <a:bodyPr/>
          <a:lstStyle/>
          <a:p>
            <a:fld id="{11B01E31-B6DC-42EA-A8C3-CAE4B05B6959}" type="slidenum">
              <a:rPr lang="en-US" smtClean="0"/>
              <a:t>‹#›</a:t>
            </a:fld>
            <a:endParaRPr lang="en-US"/>
          </a:p>
        </p:txBody>
      </p:sp>
    </p:spTree>
    <p:extLst>
      <p:ext uri="{BB962C8B-B14F-4D97-AF65-F5344CB8AC3E}">
        <p14:creationId xmlns:p14="http://schemas.microsoft.com/office/powerpoint/2010/main" val="283336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F03AA-F089-4BB0-7839-056B9579B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C630CC-DFFA-A548-66FE-71567ABF8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F65AD-7D0D-9C72-6065-190D2FE3D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A0E23-71E6-4F86-B6B2-08B0546346A0}" type="datetime1">
              <a:rPr lang="en-US" smtClean="0"/>
              <a:t>7/30/2023</a:t>
            </a:fld>
            <a:endParaRPr lang="en-US"/>
          </a:p>
        </p:txBody>
      </p:sp>
      <p:sp>
        <p:nvSpPr>
          <p:cNvPr id="5" name="Footer Placeholder 4">
            <a:extLst>
              <a:ext uri="{FF2B5EF4-FFF2-40B4-BE49-F238E27FC236}">
                <a16:creationId xmlns:a16="http://schemas.microsoft.com/office/drawing/2014/main" id="{FEFC0FEE-9517-41FA-9DF8-1CE1FDB84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3344F5-9B6E-60CA-30E9-519143E1D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01E31-B6DC-42EA-A8C3-CAE4B05B6959}" type="slidenum">
              <a:rPr lang="en-US" smtClean="0"/>
              <a:t>‹#›</a:t>
            </a:fld>
            <a:endParaRPr lang="en-US"/>
          </a:p>
        </p:txBody>
      </p:sp>
    </p:spTree>
    <p:extLst>
      <p:ext uri="{BB962C8B-B14F-4D97-AF65-F5344CB8AC3E}">
        <p14:creationId xmlns:p14="http://schemas.microsoft.com/office/powerpoint/2010/main" val="3943198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kaggle.com/datasets/andrewmvd/cancer-instance-segmentation-and-classification-3" TargetMode="External"/><Relationship Id="rId13" Type="http://schemas.openxmlformats.org/officeDocument/2006/relationships/hyperlink" Target="https://wiki.cancerimagingarchive.net/display/Public/LIDC-IDRI" TargetMode="External"/><Relationship Id="rId3" Type="http://schemas.openxmlformats.org/officeDocument/2006/relationships/hyperlink" Target="https://datasets.simula.no/kvasir-seg/" TargetMode="External"/><Relationship Id="rId7" Type="http://schemas.openxmlformats.org/officeDocument/2006/relationships/hyperlink" Target="https://www.kaggle.com/datasets/awsaf49/brats20-dataset-training-validation" TargetMode="External"/><Relationship Id="rId12" Type="http://schemas.openxmlformats.org/officeDocument/2006/relationships/hyperlink" Target="https://paperswithcode.com/dataset/monuseg" TargetMode="External"/><Relationship Id="rId2" Type="http://schemas.openxmlformats.org/officeDocument/2006/relationships/hyperlink" Target="https://datasets.activeloop.ai/docs/ml/datasets/glas-dataset/" TargetMode="External"/><Relationship Id="rId1" Type="http://schemas.openxmlformats.org/officeDocument/2006/relationships/slideLayout" Target="../slideLayouts/slideLayout2.xml"/><Relationship Id="rId6" Type="http://schemas.openxmlformats.org/officeDocument/2006/relationships/hyperlink" Target="https://challenge.isic-archive.com/data/#2020" TargetMode="External"/><Relationship Id="rId11" Type="http://schemas.openxmlformats.org/officeDocument/2006/relationships/hyperlink" Target="https://research.facebook.com/openeds-2020-challenge/" TargetMode="External"/><Relationship Id="rId5" Type="http://schemas.openxmlformats.org/officeDocument/2006/relationships/hyperlink" Target="https://www.kaggle.com/competitions/data-science-bowl-2018/overview" TargetMode="External"/><Relationship Id="rId10" Type="http://schemas.openxmlformats.org/officeDocument/2006/relationships/hyperlink" Target="https://www.kaggle.com/datasets/aryashah2k/breast-ultrasound-images-dataset" TargetMode="External"/><Relationship Id="rId4" Type="http://schemas.openxmlformats.org/officeDocument/2006/relationships/hyperlink" Target="https://opendatalab.com/CVC-ClinicDB" TargetMode="External"/><Relationship Id="rId9" Type="http://schemas.openxmlformats.org/officeDocument/2006/relationships/hyperlink" Target="https://www.kaggle.com/datasets/utkarshsaxenadn/breast-cancer-detection-une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B06D-DC65-46FF-4D0D-F3FA4000BF58}"/>
              </a:ext>
            </a:extLst>
          </p:cNvPr>
          <p:cNvSpPr>
            <a:spLocks noGrp="1"/>
          </p:cNvSpPr>
          <p:nvPr>
            <p:ph type="ctrTitle"/>
          </p:nvPr>
        </p:nvSpPr>
        <p:spPr/>
        <p:txBody>
          <a:bodyPr/>
          <a:lstStyle/>
          <a:p>
            <a:r>
              <a:rPr lang="en-US" dirty="0"/>
              <a:t>Proposal Preparation</a:t>
            </a:r>
          </a:p>
        </p:txBody>
      </p:sp>
      <p:sp>
        <p:nvSpPr>
          <p:cNvPr id="3" name="Subtitle 2">
            <a:extLst>
              <a:ext uri="{FF2B5EF4-FFF2-40B4-BE49-F238E27FC236}">
                <a16:creationId xmlns:a16="http://schemas.microsoft.com/office/drawing/2014/main" id="{E43BFEEB-EE40-79D9-D1C9-948FA2C7299A}"/>
              </a:ext>
            </a:extLst>
          </p:cNvPr>
          <p:cNvSpPr>
            <a:spLocks noGrp="1"/>
          </p:cNvSpPr>
          <p:nvPr>
            <p:ph type="subTitle" idx="1"/>
          </p:nvPr>
        </p:nvSpPr>
        <p:spPr/>
        <p:txBody>
          <a:bodyPr/>
          <a:lstStyle/>
          <a:p>
            <a:r>
              <a:rPr lang="en-US"/>
              <a:t>07-31</a:t>
            </a:r>
            <a:endParaRPr lang="en-US" dirty="0"/>
          </a:p>
          <a:p>
            <a:endParaRPr lang="en-US" dirty="0"/>
          </a:p>
          <a:p>
            <a:r>
              <a:rPr lang="en-US" dirty="0"/>
              <a:t>Bishal</a:t>
            </a:r>
          </a:p>
        </p:txBody>
      </p:sp>
      <p:sp>
        <p:nvSpPr>
          <p:cNvPr id="4" name="Slide Number Placeholder 3">
            <a:extLst>
              <a:ext uri="{FF2B5EF4-FFF2-40B4-BE49-F238E27FC236}">
                <a16:creationId xmlns:a16="http://schemas.microsoft.com/office/drawing/2014/main" id="{7F162927-E7CF-4F79-5C88-E26F3982AC3A}"/>
              </a:ext>
            </a:extLst>
          </p:cNvPr>
          <p:cNvSpPr>
            <a:spLocks noGrp="1"/>
          </p:cNvSpPr>
          <p:nvPr>
            <p:ph type="sldNum" sz="quarter" idx="12"/>
          </p:nvPr>
        </p:nvSpPr>
        <p:spPr/>
        <p:txBody>
          <a:bodyPr/>
          <a:lstStyle/>
          <a:p>
            <a:fld id="{11B01E31-B6DC-42EA-A8C3-CAE4B05B6959}" type="slidenum">
              <a:rPr lang="en-US" smtClean="0"/>
              <a:t>1</a:t>
            </a:fld>
            <a:endParaRPr lang="en-US"/>
          </a:p>
        </p:txBody>
      </p:sp>
    </p:spTree>
    <p:extLst>
      <p:ext uri="{BB962C8B-B14F-4D97-AF65-F5344CB8AC3E}">
        <p14:creationId xmlns:p14="http://schemas.microsoft.com/office/powerpoint/2010/main" val="148863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a:xfrm>
            <a:off x="200025" y="298450"/>
            <a:ext cx="11918949" cy="1325563"/>
          </a:xfrm>
        </p:spPr>
        <p:txBody>
          <a:bodyPr/>
          <a:lstStyle/>
          <a:p>
            <a:r>
              <a:rPr lang="en-US" dirty="0"/>
              <a:t>9. </a:t>
            </a:r>
            <a:r>
              <a:rPr lang="en-US" sz="4400" dirty="0"/>
              <a:t>Breast </a:t>
            </a:r>
            <a:r>
              <a:rPr lang="en-US" sz="4400" dirty="0" err="1"/>
              <a:t>UltraSound</a:t>
            </a:r>
            <a:r>
              <a:rPr lang="en-US" sz="4400" dirty="0"/>
              <a:t> Image </a:t>
            </a:r>
            <a:r>
              <a:rPr lang="en-US" dirty="0"/>
              <a:t>Dataset (BUSI)</a:t>
            </a:r>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10</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631824" y="4416391"/>
            <a:ext cx="11099800" cy="2277547"/>
          </a:xfrm>
          <a:prstGeom prst="rect">
            <a:avLst/>
          </a:prstGeom>
          <a:noFill/>
        </p:spPr>
        <p:txBody>
          <a:bodyPr wrap="square" rtlCol="0">
            <a:spAutoFit/>
          </a:bodyPr>
          <a:lstStyle/>
          <a:p>
            <a:r>
              <a:rPr lang="en-US" sz="1500" dirty="0"/>
              <a:t>Challenges – </a:t>
            </a:r>
          </a:p>
          <a:p>
            <a:endParaRPr lang="en-US" sz="1500" dirty="0"/>
          </a:p>
          <a:p>
            <a:r>
              <a:rPr lang="en-US" sz="1600" b="1" i="0" dirty="0">
                <a:solidFill>
                  <a:srgbClr val="3C4043"/>
                </a:solidFill>
                <a:effectLst/>
                <a:latin typeface="Inter"/>
              </a:rPr>
              <a:t>Image Quality: </a:t>
            </a:r>
            <a:r>
              <a:rPr lang="en-US" sz="1600" b="0" i="0" dirty="0">
                <a:solidFill>
                  <a:srgbClr val="3C4043"/>
                </a:solidFill>
                <a:effectLst/>
                <a:latin typeface="Inter"/>
              </a:rPr>
              <a:t>Ultrasound images are typically noisy and have lower resolution compared to other medical imaging modalities like MRI or CT. Additionally, ultrasound images are often subject to artifacts that can complicate the analysis.</a:t>
            </a:r>
          </a:p>
          <a:p>
            <a:r>
              <a:rPr lang="en-US" sz="1600" b="1" i="0" dirty="0">
                <a:solidFill>
                  <a:srgbClr val="3C4043"/>
                </a:solidFill>
                <a:effectLst/>
                <a:latin typeface="Inter"/>
              </a:rPr>
              <a:t>Inter-observer Variability: </a:t>
            </a:r>
            <a:r>
              <a:rPr lang="en-US" sz="1600" b="0" i="0" dirty="0">
                <a:solidFill>
                  <a:srgbClr val="3C4043"/>
                </a:solidFill>
                <a:effectLst/>
                <a:latin typeface="Inter"/>
              </a:rPr>
              <a:t>The interpretation of ultrasound images can be somewhat subjective and there can be significant inter-observer variability. </a:t>
            </a:r>
          </a:p>
          <a:p>
            <a:r>
              <a:rPr lang="en-US" sz="1600" b="1" i="0" dirty="0">
                <a:solidFill>
                  <a:srgbClr val="3C4043"/>
                </a:solidFill>
                <a:effectLst/>
                <a:latin typeface="Inter"/>
              </a:rPr>
              <a:t>Intra-class Variation and Inter-class Similarity: </a:t>
            </a:r>
            <a:r>
              <a:rPr lang="en-US" sz="1600" b="0" i="0" dirty="0">
                <a:solidFill>
                  <a:srgbClr val="3C4043"/>
                </a:solidFill>
                <a:effectLst/>
                <a:latin typeface="Inter"/>
              </a:rPr>
              <a:t>Lesions may exhibit high variability in appearance (intra-class variation) and benign and malignant lesions can appear very similar (inter-class similarity), making the classification task challenging.</a:t>
            </a:r>
          </a:p>
          <a:p>
            <a:r>
              <a:rPr lang="en-US" sz="1600" b="1" i="0" dirty="0">
                <a:solidFill>
                  <a:srgbClr val="3C4043"/>
                </a:solidFill>
                <a:effectLst/>
                <a:latin typeface="Inter"/>
              </a:rPr>
              <a:t>Imbalanced Classes</a:t>
            </a:r>
            <a:endParaRPr lang="en-US" sz="1500" b="1" dirty="0"/>
          </a:p>
        </p:txBody>
      </p:sp>
      <p:pic>
        <p:nvPicPr>
          <p:cNvPr id="11" name="Picture 10">
            <a:extLst>
              <a:ext uri="{FF2B5EF4-FFF2-40B4-BE49-F238E27FC236}">
                <a16:creationId xmlns:a16="http://schemas.microsoft.com/office/drawing/2014/main" id="{D8E7DCE3-5538-3D3D-152E-F84E81503CC4}"/>
              </a:ext>
            </a:extLst>
          </p:cNvPr>
          <p:cNvPicPr>
            <a:picLocks noChangeAspect="1"/>
          </p:cNvPicPr>
          <p:nvPr/>
        </p:nvPicPr>
        <p:blipFill>
          <a:blip r:embed="rId2"/>
          <a:stretch>
            <a:fillRect/>
          </a:stretch>
        </p:blipFill>
        <p:spPr>
          <a:xfrm>
            <a:off x="2656956" y="1451646"/>
            <a:ext cx="5953644" cy="3137112"/>
          </a:xfrm>
          <a:prstGeom prst="rect">
            <a:avLst/>
          </a:prstGeom>
        </p:spPr>
      </p:pic>
    </p:spTree>
    <p:extLst>
      <p:ext uri="{BB962C8B-B14F-4D97-AF65-F5344CB8AC3E}">
        <p14:creationId xmlns:p14="http://schemas.microsoft.com/office/powerpoint/2010/main" val="92495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a:xfrm>
            <a:off x="200025" y="298450"/>
            <a:ext cx="11918949" cy="1325563"/>
          </a:xfrm>
        </p:spPr>
        <p:txBody>
          <a:bodyPr/>
          <a:lstStyle/>
          <a:p>
            <a:r>
              <a:rPr lang="en-US" dirty="0"/>
              <a:t>10. </a:t>
            </a:r>
            <a:r>
              <a:rPr lang="en-US" sz="4400" dirty="0" err="1"/>
              <a:t>OpenEDS</a:t>
            </a:r>
            <a:r>
              <a:rPr lang="en-US" sz="4400" dirty="0"/>
              <a:t> – Open Eyes Dataset </a:t>
            </a:r>
            <a:endParaRPr lang="en-US" dirty="0"/>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11</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631824" y="4416391"/>
            <a:ext cx="11099800" cy="1785104"/>
          </a:xfrm>
          <a:prstGeom prst="rect">
            <a:avLst/>
          </a:prstGeom>
          <a:noFill/>
        </p:spPr>
        <p:txBody>
          <a:bodyPr wrap="square" rtlCol="0">
            <a:spAutoFit/>
          </a:bodyPr>
          <a:lstStyle/>
          <a:p>
            <a:r>
              <a:rPr lang="en-US" sz="1500" dirty="0"/>
              <a:t>Challenges – </a:t>
            </a:r>
          </a:p>
          <a:p>
            <a:endParaRPr lang="en-US" sz="1500" dirty="0"/>
          </a:p>
          <a:p>
            <a:r>
              <a:rPr lang="en-US" sz="1600" b="1" i="0" dirty="0">
                <a:solidFill>
                  <a:srgbClr val="3C4043"/>
                </a:solidFill>
                <a:effectLst/>
                <a:latin typeface="Inter"/>
              </a:rPr>
              <a:t>Varied eye properties – </a:t>
            </a:r>
            <a:r>
              <a:rPr lang="en-US" sz="1600" i="0" dirty="0">
                <a:solidFill>
                  <a:srgbClr val="3C4043"/>
                </a:solidFill>
                <a:effectLst/>
                <a:latin typeface="Inter"/>
              </a:rPr>
              <a:t>People have varied eye properties which can be tricky to perform proper pixel-by-pixel segmentation.</a:t>
            </a:r>
            <a:endParaRPr lang="en-US" sz="1600" b="0" i="0" dirty="0">
              <a:solidFill>
                <a:srgbClr val="3C4043"/>
              </a:solidFill>
              <a:effectLst/>
              <a:latin typeface="Inter"/>
            </a:endParaRPr>
          </a:p>
          <a:p>
            <a:r>
              <a:rPr lang="en-US" sz="1600" b="1" i="0" dirty="0">
                <a:solidFill>
                  <a:srgbClr val="3C4043"/>
                </a:solidFill>
                <a:effectLst/>
                <a:latin typeface="Inter"/>
              </a:rPr>
              <a:t>Varied Lighting Conditions and Eye States: </a:t>
            </a:r>
            <a:r>
              <a:rPr lang="en-US" sz="1600" i="0" dirty="0">
                <a:solidFill>
                  <a:srgbClr val="3C4043"/>
                </a:solidFill>
                <a:effectLst/>
                <a:latin typeface="Inter"/>
              </a:rPr>
              <a:t>The dataset includes images with different illumination conditions and varying states of the eye (open, partially open, closed), which can make segmentation more difficult.</a:t>
            </a:r>
            <a:endParaRPr lang="en-US" sz="1600" b="1" i="0" dirty="0">
              <a:solidFill>
                <a:srgbClr val="3C4043"/>
              </a:solidFill>
              <a:effectLst/>
              <a:latin typeface="Inter"/>
            </a:endParaRPr>
          </a:p>
          <a:p>
            <a:r>
              <a:rPr lang="en-US" sz="1600" b="1" i="0" dirty="0">
                <a:solidFill>
                  <a:srgbClr val="3C4043"/>
                </a:solidFill>
                <a:effectLst/>
                <a:latin typeface="Inter"/>
              </a:rPr>
              <a:t>High-resolution Images: </a:t>
            </a:r>
            <a:r>
              <a:rPr lang="en-US" sz="1600" i="0" dirty="0">
                <a:solidFill>
                  <a:srgbClr val="3C4043"/>
                </a:solidFill>
                <a:effectLst/>
                <a:latin typeface="Inter"/>
              </a:rPr>
              <a:t>The dataset includes high-resolution images (around 4000x3000 pixels), which can increase the computational requirements for training models.</a:t>
            </a:r>
            <a:endParaRPr lang="en-US" sz="1500" dirty="0"/>
          </a:p>
        </p:txBody>
      </p:sp>
      <p:pic>
        <p:nvPicPr>
          <p:cNvPr id="5" name="Picture 4">
            <a:extLst>
              <a:ext uri="{FF2B5EF4-FFF2-40B4-BE49-F238E27FC236}">
                <a16:creationId xmlns:a16="http://schemas.microsoft.com/office/drawing/2014/main" id="{9F03C2E8-BD35-1620-4CA6-76C41038684D}"/>
              </a:ext>
            </a:extLst>
          </p:cNvPr>
          <p:cNvPicPr>
            <a:picLocks noChangeAspect="1"/>
          </p:cNvPicPr>
          <p:nvPr/>
        </p:nvPicPr>
        <p:blipFill>
          <a:blip r:embed="rId2"/>
          <a:stretch>
            <a:fillRect/>
          </a:stretch>
        </p:blipFill>
        <p:spPr>
          <a:xfrm>
            <a:off x="3714404" y="1302069"/>
            <a:ext cx="4934639" cy="3000794"/>
          </a:xfrm>
          <a:prstGeom prst="rect">
            <a:avLst/>
          </a:prstGeom>
        </p:spPr>
      </p:pic>
      <p:sp>
        <p:nvSpPr>
          <p:cNvPr id="6" name="TextBox 5">
            <a:extLst>
              <a:ext uri="{FF2B5EF4-FFF2-40B4-BE49-F238E27FC236}">
                <a16:creationId xmlns:a16="http://schemas.microsoft.com/office/drawing/2014/main" id="{0410D149-3610-77DE-6DFA-49180CEA56B8}"/>
              </a:ext>
            </a:extLst>
          </p:cNvPr>
          <p:cNvSpPr txBox="1"/>
          <p:nvPr/>
        </p:nvSpPr>
        <p:spPr>
          <a:xfrm>
            <a:off x="2163232" y="1974334"/>
            <a:ext cx="1709122" cy="369332"/>
          </a:xfrm>
          <a:prstGeom prst="rect">
            <a:avLst/>
          </a:prstGeom>
          <a:noFill/>
        </p:spPr>
        <p:txBody>
          <a:bodyPr wrap="none" rtlCol="0">
            <a:spAutoFit/>
          </a:bodyPr>
          <a:lstStyle/>
          <a:p>
            <a:r>
              <a:rPr lang="en-US" dirty="0"/>
              <a:t>Without Glasses</a:t>
            </a:r>
          </a:p>
        </p:txBody>
      </p:sp>
      <p:sp>
        <p:nvSpPr>
          <p:cNvPr id="8" name="TextBox 7">
            <a:extLst>
              <a:ext uri="{FF2B5EF4-FFF2-40B4-BE49-F238E27FC236}">
                <a16:creationId xmlns:a16="http://schemas.microsoft.com/office/drawing/2014/main" id="{88669181-B42A-B255-1F6B-AAC9ECFA528B}"/>
              </a:ext>
            </a:extLst>
          </p:cNvPr>
          <p:cNvSpPr txBox="1"/>
          <p:nvPr/>
        </p:nvSpPr>
        <p:spPr>
          <a:xfrm>
            <a:off x="2400298" y="3327406"/>
            <a:ext cx="1388522" cy="369332"/>
          </a:xfrm>
          <a:prstGeom prst="rect">
            <a:avLst/>
          </a:prstGeom>
          <a:noFill/>
        </p:spPr>
        <p:txBody>
          <a:bodyPr wrap="none" rtlCol="0">
            <a:spAutoFit/>
          </a:bodyPr>
          <a:lstStyle/>
          <a:p>
            <a:r>
              <a:rPr lang="en-US" dirty="0"/>
              <a:t>With Glasses</a:t>
            </a:r>
          </a:p>
        </p:txBody>
      </p:sp>
      <p:pic>
        <p:nvPicPr>
          <p:cNvPr id="10" name="Picture 9">
            <a:extLst>
              <a:ext uri="{FF2B5EF4-FFF2-40B4-BE49-F238E27FC236}">
                <a16:creationId xmlns:a16="http://schemas.microsoft.com/office/drawing/2014/main" id="{33BE00D6-7855-7F74-038B-E315B942DF5A}"/>
              </a:ext>
            </a:extLst>
          </p:cNvPr>
          <p:cNvPicPr>
            <a:picLocks noChangeAspect="1"/>
          </p:cNvPicPr>
          <p:nvPr/>
        </p:nvPicPr>
        <p:blipFill rotWithShape="1">
          <a:blip r:embed="rId3"/>
          <a:srcRect r="49581"/>
          <a:stretch/>
        </p:blipFill>
        <p:spPr>
          <a:xfrm>
            <a:off x="8777495" y="2754729"/>
            <a:ext cx="2324701" cy="1514686"/>
          </a:xfrm>
          <a:prstGeom prst="rect">
            <a:avLst/>
          </a:prstGeom>
        </p:spPr>
      </p:pic>
      <p:pic>
        <p:nvPicPr>
          <p:cNvPr id="13" name="Picture 12">
            <a:extLst>
              <a:ext uri="{FF2B5EF4-FFF2-40B4-BE49-F238E27FC236}">
                <a16:creationId xmlns:a16="http://schemas.microsoft.com/office/drawing/2014/main" id="{D08D0E75-B980-8E1D-ECDA-BC22C8B70196}"/>
              </a:ext>
            </a:extLst>
          </p:cNvPr>
          <p:cNvPicPr>
            <a:picLocks noChangeAspect="1"/>
          </p:cNvPicPr>
          <p:nvPr/>
        </p:nvPicPr>
        <p:blipFill rotWithShape="1">
          <a:blip r:embed="rId3"/>
          <a:srcRect l="50000"/>
          <a:stretch/>
        </p:blipFill>
        <p:spPr>
          <a:xfrm>
            <a:off x="8725144" y="1287780"/>
            <a:ext cx="2305371" cy="1514686"/>
          </a:xfrm>
          <a:prstGeom prst="rect">
            <a:avLst/>
          </a:prstGeom>
        </p:spPr>
      </p:pic>
      <p:sp>
        <p:nvSpPr>
          <p:cNvPr id="14" name="Rectangle 13">
            <a:extLst>
              <a:ext uri="{FF2B5EF4-FFF2-40B4-BE49-F238E27FC236}">
                <a16:creationId xmlns:a16="http://schemas.microsoft.com/office/drawing/2014/main" id="{F8EB04BC-6BC4-647A-AF16-85D705F318AB}"/>
              </a:ext>
            </a:extLst>
          </p:cNvPr>
          <p:cNvSpPr/>
          <p:nvPr/>
        </p:nvSpPr>
        <p:spPr>
          <a:xfrm>
            <a:off x="8649043" y="1172013"/>
            <a:ext cx="2505856" cy="32609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40FEEBA-7E66-AC8C-6498-187E57920A91}"/>
              </a:ext>
            </a:extLst>
          </p:cNvPr>
          <p:cNvSpPr txBox="1"/>
          <p:nvPr/>
        </p:nvSpPr>
        <p:spPr>
          <a:xfrm>
            <a:off x="9237430" y="841021"/>
            <a:ext cx="1329082" cy="369332"/>
          </a:xfrm>
          <a:prstGeom prst="rect">
            <a:avLst/>
          </a:prstGeom>
          <a:noFill/>
        </p:spPr>
        <p:txBody>
          <a:bodyPr wrap="none" rtlCol="0">
            <a:spAutoFit/>
          </a:bodyPr>
          <a:lstStyle/>
          <a:p>
            <a:r>
              <a:rPr lang="en-US" dirty="0"/>
              <a:t>Annotations</a:t>
            </a:r>
          </a:p>
        </p:txBody>
      </p:sp>
    </p:spTree>
    <p:extLst>
      <p:ext uri="{BB962C8B-B14F-4D97-AF65-F5344CB8AC3E}">
        <p14:creationId xmlns:p14="http://schemas.microsoft.com/office/powerpoint/2010/main" val="351116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a:xfrm>
            <a:off x="200025" y="298450"/>
            <a:ext cx="11918949" cy="1325563"/>
          </a:xfrm>
        </p:spPr>
        <p:txBody>
          <a:bodyPr/>
          <a:lstStyle/>
          <a:p>
            <a:r>
              <a:rPr lang="en-US" dirty="0"/>
              <a:t>11. </a:t>
            </a:r>
            <a:r>
              <a:rPr lang="it-IT" sz="4400" dirty="0"/>
              <a:t>MoNuSeg (Multi-Organ Nuclei Segmentation) </a:t>
            </a:r>
            <a:endParaRPr lang="en-US" dirty="0"/>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12</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631824" y="4416391"/>
            <a:ext cx="11099800" cy="2031325"/>
          </a:xfrm>
          <a:prstGeom prst="rect">
            <a:avLst/>
          </a:prstGeom>
          <a:noFill/>
        </p:spPr>
        <p:txBody>
          <a:bodyPr wrap="square" rtlCol="0">
            <a:spAutoFit/>
          </a:bodyPr>
          <a:lstStyle/>
          <a:p>
            <a:r>
              <a:rPr lang="en-US" sz="1500" dirty="0"/>
              <a:t>Challenges – </a:t>
            </a:r>
          </a:p>
          <a:p>
            <a:endParaRPr lang="en-US" sz="1500" dirty="0"/>
          </a:p>
          <a:p>
            <a:r>
              <a:rPr lang="en-US" sz="1600" b="1" i="0" dirty="0">
                <a:solidFill>
                  <a:srgbClr val="3C4043"/>
                </a:solidFill>
                <a:effectLst/>
                <a:latin typeface="Inter"/>
              </a:rPr>
              <a:t>Image Quality and Complexity: </a:t>
            </a:r>
            <a:r>
              <a:rPr lang="en-US" sz="1600" i="0" dirty="0">
                <a:solidFill>
                  <a:srgbClr val="3C4043"/>
                </a:solidFill>
                <a:effectLst/>
                <a:latin typeface="Inter"/>
              </a:rPr>
              <a:t>Histopathology images are complex with varied color, shape, size, and texture of nuclei. Image quality can be inconsistent, with variations in staining and imaging conditions across samples.</a:t>
            </a:r>
          </a:p>
          <a:p>
            <a:r>
              <a:rPr lang="en-US" sz="1600" b="1" i="0" dirty="0">
                <a:solidFill>
                  <a:srgbClr val="3C4043"/>
                </a:solidFill>
                <a:effectLst/>
                <a:latin typeface="Inter"/>
              </a:rPr>
              <a:t>Intra-class Variation and Inter-class Overlap: </a:t>
            </a:r>
            <a:r>
              <a:rPr lang="en-US" sz="1600" i="0" dirty="0">
                <a:solidFill>
                  <a:srgbClr val="3C4043"/>
                </a:solidFill>
                <a:effectLst/>
                <a:latin typeface="Inter"/>
              </a:rPr>
              <a:t>There is substantial variability in the appearance of nuclei (intra-class variation), and other cellular structures can look similar to nuclei (inter-class overlap), complicating the segmentation task.</a:t>
            </a:r>
          </a:p>
          <a:p>
            <a:r>
              <a:rPr lang="en-US" sz="1600" b="1" i="0" dirty="0">
                <a:solidFill>
                  <a:srgbClr val="3C4043"/>
                </a:solidFill>
                <a:effectLst/>
                <a:latin typeface="Inter"/>
              </a:rPr>
              <a:t>Data Imbalance: </a:t>
            </a:r>
            <a:r>
              <a:rPr lang="en-US" sz="1600" i="0" dirty="0">
                <a:solidFill>
                  <a:srgbClr val="3C4043"/>
                </a:solidFill>
                <a:effectLst/>
                <a:latin typeface="Inter"/>
              </a:rPr>
              <a:t>The dataset is relatively small for deep learning applications, and there may also be imbalances in the number of images from different organs.</a:t>
            </a:r>
            <a:endParaRPr lang="en-US" sz="1500" dirty="0"/>
          </a:p>
        </p:txBody>
      </p:sp>
      <p:pic>
        <p:nvPicPr>
          <p:cNvPr id="12" name="Picture 11">
            <a:extLst>
              <a:ext uri="{FF2B5EF4-FFF2-40B4-BE49-F238E27FC236}">
                <a16:creationId xmlns:a16="http://schemas.microsoft.com/office/drawing/2014/main" id="{EAB87D15-EBD6-A761-EED6-C3D7030D2B4C}"/>
              </a:ext>
            </a:extLst>
          </p:cNvPr>
          <p:cNvPicPr>
            <a:picLocks noChangeAspect="1"/>
          </p:cNvPicPr>
          <p:nvPr/>
        </p:nvPicPr>
        <p:blipFill>
          <a:blip r:embed="rId2"/>
          <a:stretch>
            <a:fillRect/>
          </a:stretch>
        </p:blipFill>
        <p:spPr>
          <a:xfrm>
            <a:off x="3128965" y="1568649"/>
            <a:ext cx="5934070" cy="2903106"/>
          </a:xfrm>
          <a:prstGeom prst="rect">
            <a:avLst/>
          </a:prstGeom>
        </p:spPr>
      </p:pic>
    </p:spTree>
    <p:extLst>
      <p:ext uri="{BB962C8B-B14F-4D97-AF65-F5344CB8AC3E}">
        <p14:creationId xmlns:p14="http://schemas.microsoft.com/office/powerpoint/2010/main" val="108918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a:xfrm>
            <a:off x="200025" y="298450"/>
            <a:ext cx="12262908" cy="1325563"/>
          </a:xfrm>
        </p:spPr>
        <p:txBody>
          <a:bodyPr/>
          <a:lstStyle/>
          <a:p>
            <a:r>
              <a:rPr lang="en-US" dirty="0"/>
              <a:t>12. </a:t>
            </a:r>
            <a:r>
              <a:rPr lang="fr-FR" sz="4000" dirty="0"/>
              <a:t>Lung Image </a:t>
            </a:r>
            <a:r>
              <a:rPr lang="fr-FR" sz="4000" dirty="0" err="1"/>
              <a:t>Database</a:t>
            </a:r>
            <a:r>
              <a:rPr lang="fr-FR" sz="4000" dirty="0"/>
              <a:t> Consortium image collection (LIDC-IDRI) </a:t>
            </a:r>
            <a:endParaRPr lang="en-US" sz="4000" dirty="0"/>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13</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631824" y="4416391"/>
            <a:ext cx="11099800" cy="2031325"/>
          </a:xfrm>
          <a:prstGeom prst="rect">
            <a:avLst/>
          </a:prstGeom>
          <a:noFill/>
        </p:spPr>
        <p:txBody>
          <a:bodyPr wrap="square" rtlCol="0">
            <a:spAutoFit/>
          </a:bodyPr>
          <a:lstStyle/>
          <a:p>
            <a:r>
              <a:rPr lang="en-US" sz="1500" dirty="0"/>
              <a:t>Challenges – </a:t>
            </a:r>
          </a:p>
          <a:p>
            <a:endParaRPr lang="en-US" sz="1500" dirty="0"/>
          </a:p>
          <a:p>
            <a:r>
              <a:rPr lang="en-US" sz="1600" b="1" i="0" dirty="0">
                <a:solidFill>
                  <a:srgbClr val="3C4043"/>
                </a:solidFill>
                <a:effectLst/>
                <a:latin typeface="Inter"/>
              </a:rPr>
              <a:t>Inter-rater Variability</a:t>
            </a:r>
            <a:r>
              <a:rPr lang="en-US" sz="1600" i="0" dirty="0">
                <a:solidFill>
                  <a:srgbClr val="3C4043"/>
                </a:solidFill>
                <a:effectLst/>
                <a:latin typeface="Inter"/>
              </a:rPr>
              <a:t>: Different radiologists can make different judgements about what constitutes a nodule and how its boundaries should be defined, leading to discrepancies in the ground truth labels.</a:t>
            </a:r>
          </a:p>
          <a:p>
            <a:r>
              <a:rPr lang="en-US" sz="1600" b="1" i="0" dirty="0">
                <a:solidFill>
                  <a:srgbClr val="3C4043"/>
                </a:solidFill>
                <a:effectLst/>
                <a:latin typeface="Inter"/>
              </a:rPr>
              <a:t>Size of the Dataset: </a:t>
            </a:r>
            <a:r>
              <a:rPr lang="en-US" sz="1600" i="0" dirty="0">
                <a:solidFill>
                  <a:srgbClr val="3C4043"/>
                </a:solidFill>
                <a:effectLst/>
                <a:latin typeface="Inter"/>
              </a:rPr>
              <a:t>The large size of the dataset (over 1000 CT scans, each with several hundred slices) and the high resolution of the images (typically 512x512 pixels per slice) can pose computational challenges.</a:t>
            </a:r>
            <a:endParaRPr lang="en-US" sz="1600" b="1" i="0" dirty="0">
              <a:solidFill>
                <a:srgbClr val="3C4043"/>
              </a:solidFill>
              <a:effectLst/>
              <a:latin typeface="Inter"/>
            </a:endParaRPr>
          </a:p>
          <a:p>
            <a:r>
              <a:rPr lang="en-US" sz="1600" b="1" i="0" dirty="0">
                <a:solidFill>
                  <a:srgbClr val="3C4043"/>
                </a:solidFill>
                <a:effectLst/>
                <a:latin typeface="Inter"/>
              </a:rPr>
              <a:t>Class Imbalance: </a:t>
            </a:r>
            <a:r>
              <a:rPr lang="en-US" sz="1600" i="0" dirty="0">
                <a:solidFill>
                  <a:srgbClr val="3C4043"/>
                </a:solidFill>
                <a:effectLst/>
                <a:latin typeface="Inter"/>
              </a:rPr>
              <a:t>The majority of regions in lung CT scans are healthy tissue, while only a small proportion are nodules, leading to a class imbalance problem.</a:t>
            </a:r>
            <a:endParaRPr lang="en-US" sz="1500" dirty="0"/>
          </a:p>
        </p:txBody>
      </p:sp>
      <p:pic>
        <p:nvPicPr>
          <p:cNvPr id="5" name="Picture 4">
            <a:extLst>
              <a:ext uri="{FF2B5EF4-FFF2-40B4-BE49-F238E27FC236}">
                <a16:creationId xmlns:a16="http://schemas.microsoft.com/office/drawing/2014/main" id="{9BE3E012-489B-4874-57AB-D7754D9CDBEB}"/>
              </a:ext>
            </a:extLst>
          </p:cNvPr>
          <p:cNvPicPr>
            <a:picLocks noChangeAspect="1"/>
          </p:cNvPicPr>
          <p:nvPr/>
        </p:nvPicPr>
        <p:blipFill>
          <a:blip r:embed="rId2"/>
          <a:stretch>
            <a:fillRect/>
          </a:stretch>
        </p:blipFill>
        <p:spPr>
          <a:xfrm>
            <a:off x="3407303" y="1453620"/>
            <a:ext cx="2383897" cy="2352633"/>
          </a:xfrm>
          <a:prstGeom prst="rect">
            <a:avLst/>
          </a:prstGeom>
        </p:spPr>
      </p:pic>
      <p:pic>
        <p:nvPicPr>
          <p:cNvPr id="8" name="Picture 7">
            <a:extLst>
              <a:ext uri="{FF2B5EF4-FFF2-40B4-BE49-F238E27FC236}">
                <a16:creationId xmlns:a16="http://schemas.microsoft.com/office/drawing/2014/main" id="{A1267CCC-AD14-D90C-7AB7-D43A32F4D8C3}"/>
              </a:ext>
            </a:extLst>
          </p:cNvPr>
          <p:cNvPicPr>
            <a:picLocks noChangeAspect="1"/>
          </p:cNvPicPr>
          <p:nvPr/>
        </p:nvPicPr>
        <p:blipFill>
          <a:blip r:embed="rId3"/>
          <a:stretch>
            <a:fillRect/>
          </a:stretch>
        </p:blipFill>
        <p:spPr>
          <a:xfrm>
            <a:off x="6096000" y="1402818"/>
            <a:ext cx="2383897" cy="2497032"/>
          </a:xfrm>
          <a:prstGeom prst="rect">
            <a:avLst/>
          </a:prstGeom>
        </p:spPr>
      </p:pic>
    </p:spTree>
    <p:extLst>
      <p:ext uri="{BB962C8B-B14F-4D97-AF65-F5344CB8AC3E}">
        <p14:creationId xmlns:p14="http://schemas.microsoft.com/office/powerpoint/2010/main" val="174830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p:txBody>
          <a:bodyPr/>
          <a:lstStyle/>
          <a:p>
            <a:r>
              <a:rPr lang="en-US" dirty="0" err="1"/>
              <a:t>Obervations</a:t>
            </a:r>
            <a:endParaRPr lang="en-US" dirty="0"/>
          </a:p>
        </p:txBody>
      </p:sp>
      <p:sp>
        <p:nvSpPr>
          <p:cNvPr id="3" name="Content Placeholder 2">
            <a:extLst>
              <a:ext uri="{FF2B5EF4-FFF2-40B4-BE49-F238E27FC236}">
                <a16:creationId xmlns:a16="http://schemas.microsoft.com/office/drawing/2014/main" id="{E48E7CCA-F0B2-4A01-223B-7F035562AF92}"/>
              </a:ext>
            </a:extLst>
          </p:cNvPr>
          <p:cNvSpPr>
            <a:spLocks noGrp="1"/>
          </p:cNvSpPr>
          <p:nvPr>
            <p:ph idx="1"/>
          </p:nvPr>
        </p:nvSpPr>
        <p:spPr/>
        <p:txBody>
          <a:bodyPr/>
          <a:lstStyle/>
          <a:p>
            <a:r>
              <a:rPr lang="en-US" dirty="0"/>
              <a:t>We can focus in 2D datasets more and try to outperform previous works</a:t>
            </a:r>
          </a:p>
          <a:p>
            <a:r>
              <a:rPr lang="en-US" dirty="0"/>
              <a:t>Main common challenges in the datasets include – </a:t>
            </a:r>
          </a:p>
          <a:p>
            <a:pPr lvl="1"/>
            <a:r>
              <a:rPr lang="en-US" dirty="0"/>
              <a:t>Data Imbalance</a:t>
            </a:r>
          </a:p>
          <a:p>
            <a:pPr lvl="1"/>
            <a:r>
              <a:rPr lang="en-US" dirty="0"/>
              <a:t>Capturing Structure</a:t>
            </a:r>
          </a:p>
          <a:p>
            <a:pPr lvl="1"/>
            <a:r>
              <a:rPr lang="en-US" dirty="0"/>
              <a:t>Noise and artefacts</a:t>
            </a:r>
          </a:p>
          <a:p>
            <a:r>
              <a:rPr lang="en-US" dirty="0"/>
              <a:t>After Careful consideration, </a:t>
            </a:r>
            <a:r>
              <a:rPr lang="it-IT" sz="2800" dirty="0"/>
              <a:t>MoNuSeg (Multi-Organ Nuclei Segmentation) dataset can be cosidered for the segmentation task.</a:t>
            </a:r>
            <a:endParaRPr lang="en-US" dirty="0"/>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14</a:t>
            </a:fld>
            <a:endParaRPr lang="en-US"/>
          </a:p>
        </p:txBody>
      </p:sp>
    </p:spTree>
    <p:extLst>
      <p:ext uri="{BB962C8B-B14F-4D97-AF65-F5344CB8AC3E}">
        <p14:creationId xmlns:p14="http://schemas.microsoft.com/office/powerpoint/2010/main" val="158274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p:txBody>
          <a:bodyPr/>
          <a:lstStyle/>
          <a:p>
            <a:r>
              <a:rPr lang="en-US" dirty="0" err="1"/>
              <a:t>MoNUSeg</a:t>
            </a:r>
            <a:r>
              <a:rPr lang="en-US" dirty="0"/>
              <a:t> Dataset</a:t>
            </a:r>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15</a:t>
            </a:fld>
            <a:endParaRPr lang="en-US"/>
          </a:p>
        </p:txBody>
      </p:sp>
      <p:sp>
        <p:nvSpPr>
          <p:cNvPr id="6" name="Content Placeholder 5">
            <a:extLst>
              <a:ext uri="{FF2B5EF4-FFF2-40B4-BE49-F238E27FC236}">
                <a16:creationId xmlns:a16="http://schemas.microsoft.com/office/drawing/2014/main" id="{B683E0CC-2A9B-28E6-E07E-9F2EC27C6D0F}"/>
              </a:ext>
            </a:extLst>
          </p:cNvPr>
          <p:cNvSpPr>
            <a:spLocks noGrp="1"/>
          </p:cNvSpPr>
          <p:nvPr>
            <p:ph idx="1"/>
          </p:nvPr>
        </p:nvSpPr>
        <p:spPr/>
        <p:txBody>
          <a:bodyPr/>
          <a:lstStyle/>
          <a:p>
            <a:r>
              <a:rPr lang="en-US" dirty="0"/>
              <a:t>Recent papers with SOTA performance –</a:t>
            </a:r>
          </a:p>
          <a:p>
            <a:pPr lvl="1"/>
            <a:endParaRPr lang="en-US" dirty="0"/>
          </a:p>
        </p:txBody>
      </p:sp>
      <p:graphicFrame>
        <p:nvGraphicFramePr>
          <p:cNvPr id="7" name="Table 7">
            <a:extLst>
              <a:ext uri="{FF2B5EF4-FFF2-40B4-BE49-F238E27FC236}">
                <a16:creationId xmlns:a16="http://schemas.microsoft.com/office/drawing/2014/main" id="{71C42450-434B-9C3C-2F64-7A1E52A7DF0D}"/>
              </a:ext>
            </a:extLst>
          </p:cNvPr>
          <p:cNvGraphicFramePr>
            <a:graphicFrameLocks noGrp="1"/>
          </p:cNvGraphicFramePr>
          <p:nvPr>
            <p:extLst>
              <p:ext uri="{D42A27DB-BD31-4B8C-83A1-F6EECF244321}">
                <p14:modId xmlns:p14="http://schemas.microsoft.com/office/powerpoint/2010/main" val="738145654"/>
              </p:ext>
            </p:extLst>
          </p:nvPr>
        </p:nvGraphicFramePr>
        <p:xfrm>
          <a:off x="1549400" y="2480733"/>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80394711"/>
                    </a:ext>
                  </a:extLst>
                </a:gridCol>
                <a:gridCol w="2709333">
                  <a:extLst>
                    <a:ext uri="{9D8B030D-6E8A-4147-A177-3AD203B41FA5}">
                      <a16:colId xmlns:a16="http://schemas.microsoft.com/office/drawing/2014/main" val="400102852"/>
                    </a:ext>
                  </a:extLst>
                </a:gridCol>
                <a:gridCol w="2709333">
                  <a:extLst>
                    <a:ext uri="{9D8B030D-6E8A-4147-A177-3AD203B41FA5}">
                      <a16:colId xmlns:a16="http://schemas.microsoft.com/office/drawing/2014/main" val="4192828394"/>
                    </a:ext>
                  </a:extLst>
                </a:gridCol>
              </a:tblGrid>
              <a:tr h="370840">
                <a:tc>
                  <a:txBody>
                    <a:bodyPr/>
                    <a:lstStyle/>
                    <a:p>
                      <a:pPr algn="ctr"/>
                      <a:r>
                        <a:rPr lang="en-US" dirty="0"/>
                        <a:t>Model/Paper</a:t>
                      </a:r>
                    </a:p>
                  </a:txBody>
                  <a:tcPr anchor="ctr"/>
                </a:tc>
                <a:tc>
                  <a:txBody>
                    <a:bodyPr/>
                    <a:lstStyle/>
                    <a:p>
                      <a:pPr algn="ctr"/>
                      <a:r>
                        <a:rPr lang="en-US" dirty="0"/>
                        <a:t>Dice</a:t>
                      </a:r>
                    </a:p>
                  </a:txBody>
                  <a:tcPr anchor="ctr"/>
                </a:tc>
                <a:tc>
                  <a:txBody>
                    <a:bodyPr/>
                    <a:lstStyle/>
                    <a:p>
                      <a:pPr algn="ctr"/>
                      <a:r>
                        <a:rPr lang="en-US" dirty="0" err="1"/>
                        <a:t>IoU</a:t>
                      </a:r>
                      <a:endParaRPr lang="en-US" dirty="0"/>
                    </a:p>
                  </a:txBody>
                  <a:tcPr anchor="ctr"/>
                </a:tc>
                <a:extLst>
                  <a:ext uri="{0D108BD9-81ED-4DB2-BD59-A6C34878D82A}">
                    <a16:rowId xmlns:a16="http://schemas.microsoft.com/office/drawing/2014/main" val="2770553466"/>
                  </a:ext>
                </a:extLst>
              </a:tr>
              <a:tr h="370840">
                <a:tc>
                  <a:txBody>
                    <a:bodyPr/>
                    <a:lstStyle/>
                    <a:p>
                      <a:pPr algn="ctr"/>
                      <a:r>
                        <a:rPr lang="en-US" dirty="0" err="1"/>
                        <a:t>Unet</a:t>
                      </a:r>
                      <a:endParaRPr lang="en-US" dirty="0"/>
                    </a:p>
                  </a:txBody>
                  <a:tcPr anchor="ctr"/>
                </a:tc>
                <a:tc>
                  <a:txBody>
                    <a:bodyPr/>
                    <a:lstStyle/>
                    <a:p>
                      <a:pPr algn="ctr"/>
                      <a:r>
                        <a:rPr lang="en-US" dirty="0"/>
                        <a:t>79.43</a:t>
                      </a:r>
                    </a:p>
                  </a:txBody>
                  <a:tcPr anchor="ctr"/>
                </a:tc>
                <a:tc>
                  <a:txBody>
                    <a:bodyPr/>
                    <a:lstStyle/>
                    <a:p>
                      <a:pPr algn="ctr"/>
                      <a:r>
                        <a:rPr lang="en-US" dirty="0"/>
                        <a:t>65.99</a:t>
                      </a:r>
                    </a:p>
                  </a:txBody>
                  <a:tcPr anchor="ctr"/>
                </a:tc>
                <a:extLst>
                  <a:ext uri="{0D108BD9-81ED-4DB2-BD59-A6C34878D82A}">
                    <a16:rowId xmlns:a16="http://schemas.microsoft.com/office/drawing/2014/main" val="2159620520"/>
                  </a:ext>
                </a:extLst>
              </a:tr>
              <a:tr h="370840">
                <a:tc>
                  <a:txBody>
                    <a:bodyPr/>
                    <a:lstStyle/>
                    <a:p>
                      <a:pPr algn="ctr"/>
                      <a:r>
                        <a:rPr lang="en-US" dirty="0" err="1"/>
                        <a:t>Unet</a:t>
                      </a:r>
                      <a:r>
                        <a:rPr lang="en-US" dirty="0"/>
                        <a:t>++</a:t>
                      </a:r>
                    </a:p>
                  </a:txBody>
                  <a:tcPr anchor="ctr"/>
                </a:tc>
                <a:tc>
                  <a:txBody>
                    <a:bodyPr/>
                    <a:lstStyle/>
                    <a:p>
                      <a:pPr algn="ctr"/>
                      <a:r>
                        <a:rPr lang="en-US" dirty="0"/>
                        <a:t>79.49</a:t>
                      </a:r>
                    </a:p>
                  </a:txBody>
                  <a:tcPr anchor="ctr"/>
                </a:tc>
                <a:tc>
                  <a:txBody>
                    <a:bodyPr/>
                    <a:lstStyle/>
                    <a:p>
                      <a:pPr algn="ctr"/>
                      <a:r>
                        <a:rPr lang="en-US" dirty="0"/>
                        <a:t>66.04</a:t>
                      </a:r>
                    </a:p>
                  </a:txBody>
                  <a:tcPr anchor="ctr"/>
                </a:tc>
                <a:extLst>
                  <a:ext uri="{0D108BD9-81ED-4DB2-BD59-A6C34878D82A}">
                    <a16:rowId xmlns:a16="http://schemas.microsoft.com/office/drawing/2014/main" val="1979011537"/>
                  </a:ext>
                </a:extLst>
              </a:tr>
              <a:tr h="370840">
                <a:tc>
                  <a:txBody>
                    <a:bodyPr/>
                    <a:lstStyle/>
                    <a:p>
                      <a:pPr algn="ctr"/>
                      <a:r>
                        <a:rPr lang="en-US" dirty="0" err="1"/>
                        <a:t>MedAdapterSAM</a:t>
                      </a:r>
                      <a:endParaRPr lang="en-US" dirty="0"/>
                    </a:p>
                  </a:txBody>
                  <a:tcPr anchor="ctr"/>
                </a:tc>
                <a:tc>
                  <a:txBody>
                    <a:bodyPr/>
                    <a:lstStyle/>
                    <a:p>
                      <a:pPr algn="ctr"/>
                      <a:r>
                        <a:rPr lang="en-US" dirty="0"/>
                        <a:t>80.34</a:t>
                      </a:r>
                    </a:p>
                  </a:txBody>
                  <a:tcPr anchor="ctr"/>
                </a:tc>
                <a:tc>
                  <a:txBody>
                    <a:bodyPr/>
                    <a:lstStyle/>
                    <a:p>
                      <a:pPr algn="ctr"/>
                      <a:r>
                        <a:rPr lang="en-US" dirty="0"/>
                        <a:t>67.33</a:t>
                      </a:r>
                    </a:p>
                  </a:txBody>
                  <a:tcPr anchor="ctr"/>
                </a:tc>
                <a:extLst>
                  <a:ext uri="{0D108BD9-81ED-4DB2-BD59-A6C34878D82A}">
                    <a16:rowId xmlns:a16="http://schemas.microsoft.com/office/drawing/2014/main" val="2850838366"/>
                  </a:ext>
                </a:extLst>
              </a:tr>
              <a:tr h="370840">
                <a:tc>
                  <a:txBody>
                    <a:bodyPr/>
                    <a:lstStyle/>
                    <a:p>
                      <a:pPr algn="ctr"/>
                      <a:r>
                        <a:rPr lang="en-US" dirty="0" err="1"/>
                        <a:t>AutoSAM</a:t>
                      </a:r>
                      <a:endParaRPr lang="en-US" dirty="0"/>
                    </a:p>
                  </a:txBody>
                  <a:tcPr anchor="ctr"/>
                </a:tc>
                <a:tc>
                  <a:txBody>
                    <a:bodyPr/>
                    <a:lstStyle/>
                    <a:p>
                      <a:pPr algn="ctr"/>
                      <a:r>
                        <a:rPr lang="en-US" dirty="0"/>
                        <a:t>82.42</a:t>
                      </a:r>
                    </a:p>
                  </a:txBody>
                  <a:tcPr anchor="ctr"/>
                </a:tc>
                <a:tc>
                  <a:txBody>
                    <a:bodyPr/>
                    <a:lstStyle/>
                    <a:p>
                      <a:pPr algn="ctr"/>
                      <a:r>
                        <a:rPr lang="en-US" dirty="0"/>
                        <a:t>70.17</a:t>
                      </a:r>
                    </a:p>
                  </a:txBody>
                  <a:tcPr anchor="ctr"/>
                </a:tc>
                <a:extLst>
                  <a:ext uri="{0D108BD9-81ED-4DB2-BD59-A6C34878D82A}">
                    <a16:rowId xmlns:a16="http://schemas.microsoft.com/office/drawing/2014/main" val="1195668290"/>
                  </a:ext>
                </a:extLst>
              </a:tr>
              <a:tr h="370840">
                <a:tc>
                  <a:txBody>
                    <a:bodyPr/>
                    <a:lstStyle/>
                    <a:p>
                      <a:pPr algn="ctr"/>
                      <a:r>
                        <a:rPr lang="en-US" dirty="0" err="1"/>
                        <a:t>MaxVitUnet</a:t>
                      </a:r>
                      <a:endParaRPr lang="en-US" dirty="0"/>
                    </a:p>
                  </a:txBody>
                  <a:tcPr anchor="ctr"/>
                </a:tc>
                <a:tc>
                  <a:txBody>
                    <a:bodyPr/>
                    <a:lstStyle/>
                    <a:p>
                      <a:pPr algn="ctr"/>
                      <a:r>
                        <a:rPr lang="en-US" dirty="0"/>
                        <a:t>82.15</a:t>
                      </a:r>
                    </a:p>
                  </a:txBody>
                  <a:tcPr anchor="ctr"/>
                </a:tc>
                <a:tc>
                  <a:txBody>
                    <a:bodyPr/>
                    <a:lstStyle/>
                    <a:p>
                      <a:pPr algn="ctr"/>
                      <a:r>
                        <a:rPr lang="en-US" dirty="0"/>
                        <a:t>70.30</a:t>
                      </a:r>
                    </a:p>
                  </a:txBody>
                  <a:tcPr anchor="ctr"/>
                </a:tc>
                <a:extLst>
                  <a:ext uri="{0D108BD9-81ED-4DB2-BD59-A6C34878D82A}">
                    <a16:rowId xmlns:a16="http://schemas.microsoft.com/office/drawing/2014/main" val="2259259711"/>
                  </a:ext>
                </a:extLst>
              </a:tr>
            </a:tbl>
          </a:graphicData>
        </a:graphic>
      </p:graphicFrame>
      <p:sp>
        <p:nvSpPr>
          <p:cNvPr id="8" name="TextBox 7">
            <a:extLst>
              <a:ext uri="{FF2B5EF4-FFF2-40B4-BE49-F238E27FC236}">
                <a16:creationId xmlns:a16="http://schemas.microsoft.com/office/drawing/2014/main" id="{5265F5BE-4D1F-FEE4-2904-EF44829D4D9C}"/>
              </a:ext>
            </a:extLst>
          </p:cNvPr>
          <p:cNvSpPr txBox="1"/>
          <p:nvPr/>
        </p:nvSpPr>
        <p:spPr>
          <a:xfrm>
            <a:off x="9821338" y="4336441"/>
            <a:ext cx="1686680" cy="323165"/>
          </a:xfrm>
          <a:prstGeom prst="rect">
            <a:avLst/>
          </a:prstGeom>
          <a:noFill/>
        </p:spPr>
        <p:txBody>
          <a:bodyPr wrap="none" rtlCol="0">
            <a:spAutoFit/>
          </a:bodyPr>
          <a:lstStyle/>
          <a:p>
            <a:r>
              <a:rPr lang="en-US" sz="1500" i="1" dirty="0"/>
              <a:t>Published 23-07-20</a:t>
            </a:r>
          </a:p>
        </p:txBody>
      </p:sp>
      <p:sp>
        <p:nvSpPr>
          <p:cNvPr id="9" name="TextBox 8">
            <a:extLst>
              <a:ext uri="{FF2B5EF4-FFF2-40B4-BE49-F238E27FC236}">
                <a16:creationId xmlns:a16="http://schemas.microsoft.com/office/drawing/2014/main" id="{578F23C1-D7DB-8B97-923F-CE4A78772282}"/>
              </a:ext>
            </a:extLst>
          </p:cNvPr>
          <p:cNvSpPr txBox="1"/>
          <p:nvPr/>
        </p:nvSpPr>
        <p:spPr>
          <a:xfrm>
            <a:off x="9799260" y="3945807"/>
            <a:ext cx="1686680" cy="323165"/>
          </a:xfrm>
          <a:prstGeom prst="rect">
            <a:avLst/>
          </a:prstGeom>
          <a:noFill/>
        </p:spPr>
        <p:txBody>
          <a:bodyPr wrap="none" rtlCol="0">
            <a:spAutoFit/>
          </a:bodyPr>
          <a:lstStyle/>
          <a:p>
            <a:r>
              <a:rPr lang="en-US" sz="1500" i="1" dirty="0"/>
              <a:t>Published 23-06-10</a:t>
            </a:r>
          </a:p>
        </p:txBody>
      </p:sp>
    </p:spTree>
    <p:extLst>
      <p:ext uri="{BB962C8B-B14F-4D97-AF65-F5344CB8AC3E}">
        <p14:creationId xmlns:p14="http://schemas.microsoft.com/office/powerpoint/2010/main" val="413710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a:xfrm>
            <a:off x="838200" y="365125"/>
            <a:ext cx="2370667" cy="1325563"/>
          </a:xfrm>
        </p:spPr>
        <p:txBody>
          <a:bodyPr/>
          <a:lstStyle/>
          <a:p>
            <a:r>
              <a:rPr lang="en-US" dirty="0" err="1"/>
              <a:t>AutoSAM</a:t>
            </a:r>
            <a:r>
              <a:rPr lang="en-US" dirty="0"/>
              <a:t> </a:t>
            </a:r>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16</a:t>
            </a:fld>
            <a:endParaRPr lang="en-US"/>
          </a:p>
        </p:txBody>
      </p:sp>
      <p:sp>
        <p:nvSpPr>
          <p:cNvPr id="6" name="Content Placeholder 5">
            <a:extLst>
              <a:ext uri="{FF2B5EF4-FFF2-40B4-BE49-F238E27FC236}">
                <a16:creationId xmlns:a16="http://schemas.microsoft.com/office/drawing/2014/main" id="{B683E0CC-2A9B-28E6-E07E-9F2EC27C6D0F}"/>
              </a:ext>
            </a:extLst>
          </p:cNvPr>
          <p:cNvSpPr>
            <a:spLocks noGrp="1"/>
          </p:cNvSpPr>
          <p:nvPr>
            <p:ph idx="1"/>
          </p:nvPr>
        </p:nvSpPr>
        <p:spPr>
          <a:xfrm>
            <a:off x="838200" y="1377421"/>
            <a:ext cx="10515600" cy="5167312"/>
          </a:xfrm>
        </p:spPr>
        <p:txBody>
          <a:bodyPr>
            <a:normAutofit/>
          </a:bodyPr>
          <a:lstStyle/>
          <a:p>
            <a:pPr lvl="1"/>
            <a:r>
              <a:rPr lang="en-US" sz="1800" dirty="0"/>
              <a:t>The paper proposes an end-to-end approach to improve segmentation mask accuracy for medical images. </a:t>
            </a:r>
          </a:p>
          <a:p>
            <a:pPr lvl="1"/>
            <a:endParaRPr lang="en-US" sz="1800" dirty="0"/>
          </a:p>
          <a:p>
            <a:pPr lvl="1"/>
            <a:r>
              <a:rPr lang="en-US" sz="1800" b="1" dirty="0"/>
              <a:t>Auxiliary Prompt Encoder Network: </a:t>
            </a:r>
            <a:r>
              <a:rPr lang="en-US" sz="1800" dirty="0"/>
              <a:t>The paper introduces an auxiliary prompt encoder network that generates a surrogate prompt for the Segment Anything Model (SAM) given an input image. This encoder is trained via gradients provided by a frozen SAM.</a:t>
            </a:r>
          </a:p>
          <a:p>
            <a:pPr lvl="1"/>
            <a:endParaRPr lang="en-US" sz="1800" dirty="0"/>
          </a:p>
          <a:p>
            <a:pPr lvl="1"/>
            <a:r>
              <a:rPr lang="en-US" sz="1800" b="1" dirty="0"/>
              <a:t>No Fine-Tuning Required: </a:t>
            </a:r>
            <a:r>
              <a:rPr lang="en-US" sz="1800" dirty="0"/>
              <a:t>The method does not require further fine-tuning of the SAM, which makes it easy to implement and avoids the need to find a suitable training schedule for SAM fine-tuning.</a:t>
            </a:r>
          </a:p>
          <a:p>
            <a:pPr lvl="1"/>
            <a:endParaRPr lang="en-US" sz="1800" dirty="0"/>
          </a:p>
          <a:p>
            <a:pPr lvl="1"/>
            <a:r>
              <a:rPr lang="en-US" sz="1800" b="1" dirty="0"/>
              <a:t>State-of-the-Art Results: </a:t>
            </a:r>
            <a:r>
              <a:rPr lang="en-US" sz="1800" dirty="0"/>
              <a:t>Without further fine-tuning, the authors obtain state-of-the-art results on multiple medical images and video benchmarks.</a:t>
            </a:r>
          </a:p>
          <a:p>
            <a:pPr lvl="1"/>
            <a:endParaRPr lang="en-US" sz="1800" dirty="0"/>
          </a:p>
          <a:p>
            <a:pPr lvl="1"/>
            <a:r>
              <a:rPr lang="en-US" sz="1800" b="1" dirty="0"/>
              <a:t>Unmodified SAM Network: </a:t>
            </a:r>
            <a:r>
              <a:rPr lang="en-US" sz="1800" dirty="0"/>
              <a:t>The main SAM network is not modified, which simplifies the implementation of the method.</a:t>
            </a:r>
          </a:p>
        </p:txBody>
      </p:sp>
    </p:spTree>
    <p:extLst>
      <p:ext uri="{BB962C8B-B14F-4D97-AF65-F5344CB8AC3E}">
        <p14:creationId xmlns:p14="http://schemas.microsoft.com/office/powerpoint/2010/main" val="191761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a:xfrm>
            <a:off x="838200" y="365125"/>
            <a:ext cx="2370667" cy="1325563"/>
          </a:xfrm>
        </p:spPr>
        <p:txBody>
          <a:bodyPr/>
          <a:lstStyle/>
          <a:p>
            <a:r>
              <a:rPr lang="en-US" dirty="0" err="1"/>
              <a:t>AutoSAM</a:t>
            </a:r>
            <a:r>
              <a:rPr lang="en-US" dirty="0"/>
              <a:t> </a:t>
            </a:r>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17</a:t>
            </a:fld>
            <a:endParaRPr lang="en-US"/>
          </a:p>
        </p:txBody>
      </p:sp>
      <p:pic>
        <p:nvPicPr>
          <p:cNvPr id="9" name="Picture 8">
            <a:extLst>
              <a:ext uri="{FF2B5EF4-FFF2-40B4-BE49-F238E27FC236}">
                <a16:creationId xmlns:a16="http://schemas.microsoft.com/office/drawing/2014/main" id="{A92F1E09-3FA0-2483-4357-222A0938B601}"/>
              </a:ext>
            </a:extLst>
          </p:cNvPr>
          <p:cNvPicPr>
            <a:picLocks noChangeAspect="1"/>
          </p:cNvPicPr>
          <p:nvPr/>
        </p:nvPicPr>
        <p:blipFill>
          <a:blip r:embed="rId2"/>
          <a:stretch>
            <a:fillRect/>
          </a:stretch>
        </p:blipFill>
        <p:spPr>
          <a:xfrm>
            <a:off x="3006196" y="1604434"/>
            <a:ext cx="6179608" cy="3097109"/>
          </a:xfrm>
          <a:prstGeom prst="rect">
            <a:avLst/>
          </a:prstGeom>
        </p:spPr>
      </p:pic>
      <p:sp>
        <p:nvSpPr>
          <p:cNvPr id="13" name="TextBox 12">
            <a:extLst>
              <a:ext uri="{FF2B5EF4-FFF2-40B4-BE49-F238E27FC236}">
                <a16:creationId xmlns:a16="http://schemas.microsoft.com/office/drawing/2014/main" id="{C706BE1C-A9E4-2C77-1C6B-700A1A6E345C}"/>
              </a:ext>
            </a:extLst>
          </p:cNvPr>
          <p:cNvSpPr txBox="1"/>
          <p:nvPr/>
        </p:nvSpPr>
        <p:spPr>
          <a:xfrm>
            <a:off x="284163" y="5015547"/>
            <a:ext cx="5444066" cy="1477328"/>
          </a:xfrm>
          <a:prstGeom prst="rect">
            <a:avLst/>
          </a:prstGeom>
          <a:noFill/>
        </p:spPr>
        <p:txBody>
          <a:bodyPr wrap="square">
            <a:spAutoFit/>
          </a:bodyPr>
          <a:lstStyle/>
          <a:p>
            <a:pPr algn="just"/>
            <a:r>
              <a:rPr lang="en-US" sz="1500" dirty="0"/>
              <a:t>In </a:t>
            </a:r>
            <a:r>
              <a:rPr lang="en-US" sz="1500" dirty="0" err="1"/>
              <a:t>AutoSAM</a:t>
            </a:r>
            <a:r>
              <a:rPr lang="en-US" sz="1500" dirty="0"/>
              <a:t>, the authors replace SAM's prompt encoder with a custom encoder that operates on the same input image as the main network. This custom encoder is trained via gradients provided by a frozen SAM. The encoder network that they train employs the Harmonic Dense Net as its backbone and has significantly fewer learnable parameters than SAM’s own decoders.</a:t>
            </a:r>
          </a:p>
        </p:txBody>
      </p:sp>
      <p:sp>
        <p:nvSpPr>
          <p:cNvPr id="15" name="TextBox 14">
            <a:extLst>
              <a:ext uri="{FF2B5EF4-FFF2-40B4-BE49-F238E27FC236}">
                <a16:creationId xmlns:a16="http://schemas.microsoft.com/office/drawing/2014/main" id="{155FFA84-BBDF-979B-6062-CA5DD02580CB}"/>
              </a:ext>
            </a:extLst>
          </p:cNvPr>
          <p:cNvSpPr txBox="1"/>
          <p:nvPr/>
        </p:nvSpPr>
        <p:spPr>
          <a:xfrm>
            <a:off x="5829300" y="5015547"/>
            <a:ext cx="5562600" cy="1246495"/>
          </a:xfrm>
          <a:prstGeom prst="rect">
            <a:avLst/>
          </a:prstGeom>
          <a:noFill/>
        </p:spPr>
        <p:txBody>
          <a:bodyPr wrap="square">
            <a:spAutoFit/>
          </a:bodyPr>
          <a:lstStyle/>
          <a:p>
            <a:pPr algn="just"/>
            <a:r>
              <a:rPr lang="en-US" sz="1500" dirty="0"/>
              <a:t>The authors also train a surrogate decoder to gain insight into the information provided by the encoder they train. This surrogate decoder learns a mapping from the space of encoded images to the corresponding ground truth mask. Despite its size, this surrogate decoder often produces a reasonable segmentation mask,</a:t>
            </a:r>
          </a:p>
        </p:txBody>
      </p:sp>
    </p:spTree>
    <p:extLst>
      <p:ext uri="{BB962C8B-B14F-4D97-AF65-F5344CB8AC3E}">
        <p14:creationId xmlns:p14="http://schemas.microsoft.com/office/powerpoint/2010/main" val="36453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a:xfrm>
            <a:off x="838200" y="365125"/>
            <a:ext cx="3268133" cy="1325563"/>
          </a:xfrm>
        </p:spPr>
        <p:txBody>
          <a:bodyPr/>
          <a:lstStyle/>
          <a:p>
            <a:r>
              <a:rPr lang="en-US" dirty="0" err="1"/>
              <a:t>MaxViT</a:t>
            </a:r>
            <a:r>
              <a:rPr lang="en-US" dirty="0"/>
              <a:t>-UNet </a:t>
            </a:r>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18</a:t>
            </a:fld>
            <a:endParaRPr lang="en-US"/>
          </a:p>
        </p:txBody>
      </p:sp>
      <p:sp>
        <p:nvSpPr>
          <p:cNvPr id="6" name="Content Placeholder 5">
            <a:extLst>
              <a:ext uri="{FF2B5EF4-FFF2-40B4-BE49-F238E27FC236}">
                <a16:creationId xmlns:a16="http://schemas.microsoft.com/office/drawing/2014/main" id="{B683E0CC-2A9B-28E6-E07E-9F2EC27C6D0F}"/>
              </a:ext>
            </a:extLst>
          </p:cNvPr>
          <p:cNvSpPr>
            <a:spLocks noGrp="1"/>
          </p:cNvSpPr>
          <p:nvPr>
            <p:ph idx="1"/>
          </p:nvPr>
        </p:nvSpPr>
        <p:spPr>
          <a:xfrm>
            <a:off x="838200" y="1554163"/>
            <a:ext cx="10515600" cy="5167312"/>
          </a:xfrm>
        </p:spPr>
        <p:txBody>
          <a:bodyPr>
            <a:normAutofit/>
          </a:bodyPr>
          <a:lstStyle/>
          <a:p>
            <a:pPr lvl="1"/>
            <a:r>
              <a:rPr lang="en-US" sz="1800" dirty="0"/>
              <a:t>The paper presents </a:t>
            </a:r>
            <a:r>
              <a:rPr lang="en-US" sz="1800" dirty="0" err="1"/>
              <a:t>MaxViT</a:t>
            </a:r>
            <a:r>
              <a:rPr lang="en-US" sz="1800" dirty="0"/>
              <a:t>-UNet, a hybrid vision transformer (CNN-Transformer) for medical image segmentation. </a:t>
            </a:r>
          </a:p>
          <a:p>
            <a:pPr marL="457200" lvl="1" indent="0">
              <a:buNone/>
            </a:pPr>
            <a:endParaRPr lang="en-US" sz="1800" dirty="0"/>
          </a:p>
          <a:p>
            <a:pPr lvl="1"/>
            <a:r>
              <a:rPr lang="en-US" sz="1800" b="1" dirty="0" err="1"/>
              <a:t>MaxViT</a:t>
            </a:r>
            <a:r>
              <a:rPr lang="en-US" sz="1800" b="1" dirty="0"/>
              <a:t>-UNet: </a:t>
            </a:r>
            <a:r>
              <a:rPr lang="en-US" sz="1800" dirty="0"/>
              <a:t>The authors propose a novel architecture that combines the strengths of Convolutional Neural Networks (CNNs) and Transformers. This hybrid model is designed to enhance the discriminating capacity between object and background regions, which improves the efficiency of image segmentation.</a:t>
            </a:r>
          </a:p>
          <a:p>
            <a:pPr lvl="1"/>
            <a:endParaRPr lang="en-US" sz="1800" dirty="0"/>
          </a:p>
          <a:p>
            <a:pPr lvl="1"/>
            <a:r>
              <a:rPr lang="en-US" sz="1800" b="1" dirty="0"/>
              <a:t>Multi-Axis Self-Attention Mechanism: </a:t>
            </a:r>
            <a:r>
              <a:rPr lang="en-US" sz="1800" dirty="0"/>
              <a:t>The model uses a multi-axis self-attention mechanism. This allows it to focus on different parts of the image, which can be particularly useful for complex medical images where important features can be scattered across the image.</a:t>
            </a:r>
          </a:p>
          <a:p>
            <a:pPr lvl="1"/>
            <a:endParaRPr lang="en-US" sz="1800" dirty="0"/>
          </a:p>
          <a:p>
            <a:pPr lvl="1"/>
            <a:r>
              <a:rPr lang="en-US" sz="1800" b="1" dirty="0"/>
              <a:t>Performance: </a:t>
            </a:r>
            <a:r>
              <a:rPr lang="en-US" sz="1800" dirty="0" err="1"/>
              <a:t>MaxViT</a:t>
            </a:r>
            <a:r>
              <a:rPr lang="en-US" sz="1800" dirty="0"/>
              <a:t>-UNet outperformed previous CNN-based and Transformer-based techniques on standard datasets. This indicates that the hybrid approach can effectively leverage the strengths of both CNNs and Transformers.</a:t>
            </a:r>
          </a:p>
        </p:txBody>
      </p:sp>
    </p:spTree>
    <p:extLst>
      <p:ext uri="{BB962C8B-B14F-4D97-AF65-F5344CB8AC3E}">
        <p14:creationId xmlns:p14="http://schemas.microsoft.com/office/powerpoint/2010/main" val="411348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a:xfrm>
            <a:off x="838200" y="365125"/>
            <a:ext cx="3945467" cy="1325563"/>
          </a:xfrm>
        </p:spPr>
        <p:txBody>
          <a:bodyPr/>
          <a:lstStyle/>
          <a:p>
            <a:r>
              <a:rPr lang="en-US" dirty="0" err="1"/>
              <a:t>MaxViT</a:t>
            </a:r>
            <a:r>
              <a:rPr lang="en-US" dirty="0"/>
              <a:t>-UNet </a:t>
            </a:r>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19</a:t>
            </a:fld>
            <a:endParaRPr lang="en-US"/>
          </a:p>
        </p:txBody>
      </p:sp>
      <p:pic>
        <p:nvPicPr>
          <p:cNvPr id="5" name="Picture 4">
            <a:extLst>
              <a:ext uri="{FF2B5EF4-FFF2-40B4-BE49-F238E27FC236}">
                <a16:creationId xmlns:a16="http://schemas.microsoft.com/office/drawing/2014/main" id="{CCF4CC80-1165-767B-EB74-638C9CC55083}"/>
              </a:ext>
            </a:extLst>
          </p:cNvPr>
          <p:cNvPicPr>
            <a:picLocks noChangeAspect="1"/>
          </p:cNvPicPr>
          <p:nvPr/>
        </p:nvPicPr>
        <p:blipFill>
          <a:blip r:embed="rId2"/>
          <a:stretch>
            <a:fillRect/>
          </a:stretch>
        </p:blipFill>
        <p:spPr>
          <a:xfrm>
            <a:off x="1882245" y="1802342"/>
            <a:ext cx="3796242" cy="3554785"/>
          </a:xfrm>
          <a:prstGeom prst="rect">
            <a:avLst/>
          </a:prstGeom>
        </p:spPr>
      </p:pic>
      <p:pic>
        <p:nvPicPr>
          <p:cNvPr id="7" name="Picture 6">
            <a:extLst>
              <a:ext uri="{FF2B5EF4-FFF2-40B4-BE49-F238E27FC236}">
                <a16:creationId xmlns:a16="http://schemas.microsoft.com/office/drawing/2014/main" id="{CD9EE92D-C703-B46D-EC49-9B2EF4F08713}"/>
              </a:ext>
            </a:extLst>
          </p:cNvPr>
          <p:cNvPicPr>
            <a:picLocks noChangeAspect="1"/>
          </p:cNvPicPr>
          <p:nvPr/>
        </p:nvPicPr>
        <p:blipFill>
          <a:blip r:embed="rId3"/>
          <a:stretch>
            <a:fillRect/>
          </a:stretch>
        </p:blipFill>
        <p:spPr>
          <a:xfrm>
            <a:off x="6513515" y="2694467"/>
            <a:ext cx="4951916" cy="2027865"/>
          </a:xfrm>
          <a:prstGeom prst="rect">
            <a:avLst/>
          </a:prstGeom>
        </p:spPr>
      </p:pic>
    </p:spTree>
    <p:extLst>
      <p:ext uri="{BB962C8B-B14F-4D97-AF65-F5344CB8AC3E}">
        <p14:creationId xmlns:p14="http://schemas.microsoft.com/office/powerpoint/2010/main" val="20945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EDD3-B8F9-2C22-50B5-08481188D9D6}"/>
              </a:ext>
            </a:extLst>
          </p:cNvPr>
          <p:cNvSpPr>
            <a:spLocks noGrp="1"/>
          </p:cNvSpPr>
          <p:nvPr>
            <p:ph type="title"/>
          </p:nvPr>
        </p:nvSpPr>
        <p:spPr/>
        <p:txBody>
          <a:bodyPr/>
          <a:lstStyle/>
          <a:p>
            <a:r>
              <a:rPr lang="en-US" dirty="0"/>
              <a:t>Some Medical Dataset Guide</a:t>
            </a:r>
          </a:p>
        </p:txBody>
      </p:sp>
      <p:sp>
        <p:nvSpPr>
          <p:cNvPr id="4" name="Slide Number Placeholder 3">
            <a:extLst>
              <a:ext uri="{FF2B5EF4-FFF2-40B4-BE49-F238E27FC236}">
                <a16:creationId xmlns:a16="http://schemas.microsoft.com/office/drawing/2014/main" id="{2B7CBAD1-E556-6AD2-32A8-7FF23694D531}"/>
              </a:ext>
            </a:extLst>
          </p:cNvPr>
          <p:cNvSpPr>
            <a:spLocks noGrp="1"/>
          </p:cNvSpPr>
          <p:nvPr>
            <p:ph type="sldNum" sz="quarter" idx="12"/>
          </p:nvPr>
        </p:nvSpPr>
        <p:spPr/>
        <p:txBody>
          <a:bodyPr/>
          <a:lstStyle/>
          <a:p>
            <a:fld id="{11B01E31-B6DC-42EA-A8C3-CAE4B05B6959}" type="slidenum">
              <a:rPr lang="en-US" smtClean="0"/>
              <a:t>2</a:t>
            </a:fld>
            <a:endParaRPr lang="en-US"/>
          </a:p>
        </p:txBody>
      </p:sp>
      <p:sp>
        <p:nvSpPr>
          <p:cNvPr id="7" name="Content Placeholder 2">
            <a:extLst>
              <a:ext uri="{FF2B5EF4-FFF2-40B4-BE49-F238E27FC236}">
                <a16:creationId xmlns:a16="http://schemas.microsoft.com/office/drawing/2014/main" id="{32604836-2F76-3E35-9A9C-24946E076011}"/>
              </a:ext>
            </a:extLst>
          </p:cNvPr>
          <p:cNvSpPr txBox="1">
            <a:spLocks/>
          </p:cNvSpPr>
          <p:nvPr/>
        </p:nvSpPr>
        <p:spPr>
          <a:xfrm>
            <a:off x="838199" y="1483783"/>
            <a:ext cx="7992533" cy="43455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Datasets–</a:t>
            </a:r>
          </a:p>
          <a:p>
            <a:pPr marL="914400" lvl="1" indent="-457200">
              <a:buFont typeface="+mj-lt"/>
              <a:buAutoNum type="arabicPeriod"/>
            </a:pPr>
            <a:r>
              <a:rPr lang="en-US" sz="1800" dirty="0" err="1">
                <a:solidFill>
                  <a:srgbClr val="FF0000"/>
                </a:solidFill>
              </a:rPr>
              <a:t>GlaS</a:t>
            </a:r>
            <a:r>
              <a:rPr lang="en-US" sz="1800" dirty="0">
                <a:solidFill>
                  <a:srgbClr val="FF0000"/>
                </a:solidFill>
              </a:rPr>
              <a:t> -</a:t>
            </a:r>
            <a:r>
              <a:rPr lang="en-US" sz="1800" dirty="0"/>
              <a:t> </a:t>
            </a:r>
            <a:r>
              <a:rPr lang="en-US" sz="1800" dirty="0">
                <a:hlinkClick r:id="rId2"/>
              </a:rPr>
              <a:t>Link</a:t>
            </a:r>
            <a:endParaRPr lang="en-US" sz="1800" dirty="0"/>
          </a:p>
          <a:p>
            <a:pPr marL="914400" lvl="1" indent="-457200">
              <a:buFont typeface="+mj-lt"/>
              <a:buAutoNum type="arabicPeriod"/>
            </a:pPr>
            <a:r>
              <a:rPr lang="en-US" sz="1800" dirty="0" err="1"/>
              <a:t>Kvasir</a:t>
            </a:r>
            <a:r>
              <a:rPr lang="en-US" sz="1800" dirty="0"/>
              <a:t>-SEG  - </a:t>
            </a:r>
            <a:r>
              <a:rPr lang="en-US" sz="1800" dirty="0">
                <a:hlinkClick r:id="rId3"/>
              </a:rPr>
              <a:t>Link</a:t>
            </a:r>
            <a:endParaRPr lang="en-US" sz="1800" dirty="0"/>
          </a:p>
          <a:p>
            <a:pPr marL="914400" lvl="1" indent="-457200">
              <a:buFont typeface="+mj-lt"/>
              <a:buAutoNum type="arabicPeriod"/>
            </a:pPr>
            <a:r>
              <a:rPr lang="en-US" sz="1800" dirty="0"/>
              <a:t>CVC-</a:t>
            </a:r>
            <a:r>
              <a:rPr lang="en-US" sz="1800" dirty="0" err="1"/>
              <a:t>ClinicDB</a:t>
            </a:r>
            <a:r>
              <a:rPr lang="en-US" sz="1800" dirty="0"/>
              <a:t>  - </a:t>
            </a:r>
            <a:r>
              <a:rPr lang="en-US" sz="1800" dirty="0">
                <a:hlinkClick r:id="rId4"/>
              </a:rPr>
              <a:t>Link</a:t>
            </a:r>
            <a:endParaRPr lang="en-US" sz="1800" dirty="0"/>
          </a:p>
          <a:p>
            <a:pPr marL="914400" lvl="1" indent="-457200">
              <a:buFont typeface="+mj-lt"/>
              <a:buAutoNum type="arabicPeriod"/>
            </a:pPr>
            <a:r>
              <a:rPr lang="en-US" sz="1800" dirty="0"/>
              <a:t>Data Science Bowl  - </a:t>
            </a:r>
            <a:r>
              <a:rPr lang="en-US" sz="1800" dirty="0">
                <a:hlinkClick r:id="rId5"/>
              </a:rPr>
              <a:t>Link</a:t>
            </a:r>
            <a:endParaRPr lang="en-US" sz="1800" dirty="0"/>
          </a:p>
          <a:p>
            <a:pPr marL="914400" lvl="1" indent="-457200">
              <a:buFont typeface="+mj-lt"/>
              <a:buAutoNum type="arabicPeriod"/>
            </a:pPr>
            <a:r>
              <a:rPr lang="en-US" sz="1800" dirty="0">
                <a:solidFill>
                  <a:srgbClr val="FF0000"/>
                </a:solidFill>
              </a:rPr>
              <a:t>ISIC-2020</a:t>
            </a:r>
            <a:r>
              <a:rPr lang="en-US" sz="1800" dirty="0"/>
              <a:t>  - </a:t>
            </a:r>
            <a:r>
              <a:rPr lang="en-US" sz="1800" dirty="0">
                <a:hlinkClick r:id="rId6"/>
              </a:rPr>
              <a:t>Link</a:t>
            </a:r>
            <a:endParaRPr lang="en-US" sz="1800" dirty="0"/>
          </a:p>
          <a:p>
            <a:pPr marL="914400" lvl="1" indent="-457200">
              <a:buFont typeface="+mj-lt"/>
              <a:buAutoNum type="arabicPeriod"/>
            </a:pPr>
            <a:r>
              <a:rPr lang="en-US" sz="1800" dirty="0" err="1">
                <a:solidFill>
                  <a:srgbClr val="FF0000"/>
                </a:solidFill>
              </a:rPr>
              <a:t>BraTS</a:t>
            </a:r>
            <a:r>
              <a:rPr lang="en-US" sz="1800" dirty="0">
                <a:solidFill>
                  <a:srgbClr val="FF0000"/>
                </a:solidFill>
              </a:rPr>
              <a:t> 2020  </a:t>
            </a:r>
            <a:r>
              <a:rPr lang="en-US" sz="1800" dirty="0"/>
              <a:t>- </a:t>
            </a:r>
            <a:r>
              <a:rPr lang="en-US" sz="1800" dirty="0">
                <a:hlinkClick r:id="rId7"/>
              </a:rPr>
              <a:t>Link</a:t>
            </a:r>
            <a:endParaRPr lang="en-US" sz="1800" dirty="0"/>
          </a:p>
          <a:p>
            <a:pPr marL="914400" lvl="1" indent="-457200">
              <a:buFont typeface="+mj-lt"/>
              <a:buAutoNum type="arabicPeriod"/>
            </a:pPr>
            <a:r>
              <a:rPr lang="en-US" sz="1800" dirty="0"/>
              <a:t>Cancer Instance Segmentation and Classification - </a:t>
            </a:r>
            <a:r>
              <a:rPr lang="en-US" sz="1800" u="sng" dirty="0">
                <a:hlinkClick r:id="rId8"/>
              </a:rPr>
              <a:t>Link</a:t>
            </a:r>
            <a:endParaRPr lang="en-US" sz="1800" u="sng" dirty="0"/>
          </a:p>
          <a:p>
            <a:pPr marL="914400" lvl="1" indent="-457200">
              <a:buFont typeface="+mj-lt"/>
              <a:buAutoNum type="arabicPeriod"/>
            </a:pPr>
            <a:r>
              <a:rPr lang="en-US" sz="1800" dirty="0"/>
              <a:t>Breast Cancer Detection  - </a:t>
            </a:r>
            <a:r>
              <a:rPr lang="en-US" sz="1800" dirty="0">
                <a:hlinkClick r:id="rId9"/>
              </a:rPr>
              <a:t>Link</a:t>
            </a:r>
            <a:endParaRPr lang="en-US" sz="1800" dirty="0"/>
          </a:p>
          <a:p>
            <a:pPr marL="914400" lvl="1" indent="-457200">
              <a:buFont typeface="+mj-lt"/>
              <a:buAutoNum type="arabicPeriod"/>
            </a:pPr>
            <a:r>
              <a:rPr lang="en-US" sz="1800" dirty="0">
                <a:solidFill>
                  <a:srgbClr val="FF0000"/>
                </a:solidFill>
              </a:rPr>
              <a:t>Breast </a:t>
            </a:r>
            <a:r>
              <a:rPr lang="en-US" sz="1800" dirty="0" err="1">
                <a:solidFill>
                  <a:srgbClr val="FF0000"/>
                </a:solidFill>
              </a:rPr>
              <a:t>UltraSound</a:t>
            </a:r>
            <a:r>
              <a:rPr lang="en-US" sz="1800" dirty="0">
                <a:solidFill>
                  <a:srgbClr val="FF0000"/>
                </a:solidFill>
              </a:rPr>
              <a:t> Image  </a:t>
            </a:r>
            <a:r>
              <a:rPr lang="en-US" sz="1800" dirty="0"/>
              <a:t>- </a:t>
            </a:r>
            <a:r>
              <a:rPr lang="en-US" sz="1800" dirty="0">
                <a:hlinkClick r:id="rId10"/>
              </a:rPr>
              <a:t>Link</a:t>
            </a:r>
            <a:r>
              <a:rPr lang="en-US" sz="1800" dirty="0"/>
              <a:t> </a:t>
            </a:r>
          </a:p>
          <a:p>
            <a:pPr marL="914400" lvl="1" indent="-457200">
              <a:buFont typeface="+mj-lt"/>
              <a:buAutoNum type="arabicPeriod"/>
            </a:pPr>
            <a:r>
              <a:rPr lang="en-US" sz="1800" dirty="0" err="1"/>
              <a:t>OpenEDS</a:t>
            </a:r>
            <a:r>
              <a:rPr lang="en-US" sz="1800" dirty="0"/>
              <a:t> – Open Eyes Dataset – </a:t>
            </a:r>
            <a:r>
              <a:rPr lang="en-US" sz="1800" dirty="0">
                <a:hlinkClick r:id="rId11"/>
              </a:rPr>
              <a:t>Link</a:t>
            </a:r>
            <a:endParaRPr lang="en-US" sz="1800" dirty="0"/>
          </a:p>
          <a:p>
            <a:pPr marL="914400" lvl="1" indent="-457200">
              <a:buFont typeface="+mj-lt"/>
              <a:buAutoNum type="arabicPeriod"/>
            </a:pPr>
            <a:r>
              <a:rPr lang="it-IT" sz="1800" dirty="0"/>
              <a:t>MoNuSeg (Multi-Organ Nuclei Segmentation) – </a:t>
            </a:r>
            <a:r>
              <a:rPr lang="it-IT" sz="1800" dirty="0">
                <a:hlinkClick r:id="rId12"/>
              </a:rPr>
              <a:t>Link</a:t>
            </a:r>
            <a:endParaRPr lang="it-IT" sz="1800" dirty="0"/>
          </a:p>
          <a:p>
            <a:pPr marL="914400" lvl="1" indent="-457200">
              <a:buFont typeface="+mj-lt"/>
              <a:buAutoNum type="arabicPeriod"/>
            </a:pPr>
            <a:r>
              <a:rPr lang="fr-FR" sz="1800" dirty="0"/>
              <a:t>Lung Image </a:t>
            </a:r>
            <a:r>
              <a:rPr lang="fr-FR" sz="1800" dirty="0" err="1"/>
              <a:t>Database</a:t>
            </a:r>
            <a:r>
              <a:rPr lang="fr-FR" sz="1800" dirty="0"/>
              <a:t> Consortium image collection (LIDC-IDRI) - </a:t>
            </a:r>
            <a:r>
              <a:rPr lang="fr-FR" sz="1800" dirty="0">
                <a:hlinkClick r:id="rId13"/>
              </a:rPr>
              <a:t>Link</a:t>
            </a:r>
            <a:br>
              <a:rPr lang="en-US" sz="1800" dirty="0"/>
            </a:br>
            <a:endParaRPr lang="en-US" sz="1800" dirty="0"/>
          </a:p>
        </p:txBody>
      </p:sp>
      <p:sp>
        <p:nvSpPr>
          <p:cNvPr id="3" name="TextBox 2">
            <a:extLst>
              <a:ext uri="{FF2B5EF4-FFF2-40B4-BE49-F238E27FC236}">
                <a16:creationId xmlns:a16="http://schemas.microsoft.com/office/drawing/2014/main" id="{60B65970-FF85-AE53-C258-3C937B0CFF95}"/>
              </a:ext>
            </a:extLst>
          </p:cNvPr>
          <p:cNvSpPr txBox="1"/>
          <p:nvPr/>
        </p:nvSpPr>
        <p:spPr>
          <a:xfrm>
            <a:off x="9539894" y="5829300"/>
            <a:ext cx="1387175" cy="369332"/>
          </a:xfrm>
          <a:prstGeom prst="rect">
            <a:avLst/>
          </a:prstGeom>
          <a:noFill/>
        </p:spPr>
        <p:txBody>
          <a:bodyPr wrap="none" rtlCol="0">
            <a:spAutoFit/>
          </a:bodyPr>
          <a:lstStyle/>
          <a:p>
            <a:r>
              <a:rPr lang="en-US" dirty="0">
                <a:solidFill>
                  <a:srgbClr val="FF0000"/>
                </a:solidFill>
              </a:rPr>
              <a:t>Hot Datasets</a:t>
            </a:r>
          </a:p>
        </p:txBody>
      </p:sp>
    </p:spTree>
    <p:extLst>
      <p:ext uri="{BB962C8B-B14F-4D97-AF65-F5344CB8AC3E}">
        <p14:creationId xmlns:p14="http://schemas.microsoft.com/office/powerpoint/2010/main" val="144587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a:xfrm>
            <a:off x="838200" y="365125"/>
            <a:ext cx="3945467" cy="1325563"/>
          </a:xfrm>
        </p:spPr>
        <p:txBody>
          <a:bodyPr/>
          <a:lstStyle/>
          <a:p>
            <a:r>
              <a:rPr lang="en-US" dirty="0" err="1"/>
              <a:t>MaxViT</a:t>
            </a:r>
            <a:r>
              <a:rPr lang="en-US" dirty="0"/>
              <a:t>-UNet </a:t>
            </a:r>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20</a:t>
            </a:fld>
            <a:endParaRPr lang="en-US"/>
          </a:p>
        </p:txBody>
      </p:sp>
      <p:pic>
        <p:nvPicPr>
          <p:cNvPr id="6" name="Picture 5">
            <a:extLst>
              <a:ext uri="{FF2B5EF4-FFF2-40B4-BE49-F238E27FC236}">
                <a16:creationId xmlns:a16="http://schemas.microsoft.com/office/drawing/2014/main" id="{F6EEB36F-5B00-94FC-EE7C-A726C3180FDA}"/>
              </a:ext>
            </a:extLst>
          </p:cNvPr>
          <p:cNvPicPr>
            <a:picLocks noChangeAspect="1"/>
          </p:cNvPicPr>
          <p:nvPr/>
        </p:nvPicPr>
        <p:blipFill>
          <a:blip r:embed="rId2"/>
          <a:stretch>
            <a:fillRect/>
          </a:stretch>
        </p:blipFill>
        <p:spPr>
          <a:xfrm>
            <a:off x="2401888" y="1313966"/>
            <a:ext cx="6378046" cy="4974121"/>
          </a:xfrm>
          <a:prstGeom prst="rect">
            <a:avLst/>
          </a:prstGeom>
        </p:spPr>
      </p:pic>
    </p:spTree>
    <p:extLst>
      <p:ext uri="{BB962C8B-B14F-4D97-AF65-F5344CB8AC3E}">
        <p14:creationId xmlns:p14="http://schemas.microsoft.com/office/powerpoint/2010/main" val="2894644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p:txBody>
          <a:bodyPr/>
          <a:lstStyle/>
          <a:p>
            <a:r>
              <a:rPr lang="en-US" dirty="0"/>
              <a:t>Need for further Research</a:t>
            </a:r>
          </a:p>
        </p:txBody>
      </p:sp>
      <p:sp>
        <p:nvSpPr>
          <p:cNvPr id="3" name="Content Placeholder 2">
            <a:extLst>
              <a:ext uri="{FF2B5EF4-FFF2-40B4-BE49-F238E27FC236}">
                <a16:creationId xmlns:a16="http://schemas.microsoft.com/office/drawing/2014/main" id="{E48E7CCA-F0B2-4A01-223B-7F035562AF92}"/>
              </a:ext>
            </a:extLst>
          </p:cNvPr>
          <p:cNvSpPr>
            <a:spLocks noGrp="1"/>
          </p:cNvSpPr>
          <p:nvPr>
            <p:ph idx="1"/>
          </p:nvPr>
        </p:nvSpPr>
        <p:spPr>
          <a:xfrm>
            <a:off x="838200" y="1474788"/>
            <a:ext cx="10515600" cy="5032375"/>
          </a:xfrm>
        </p:spPr>
        <p:txBody>
          <a:bodyPr>
            <a:normAutofit/>
          </a:bodyPr>
          <a:lstStyle/>
          <a:p>
            <a:pPr marL="514350" indent="-514350">
              <a:buFont typeface="+mj-lt"/>
              <a:buAutoNum type="arabicPeriod"/>
            </a:pPr>
            <a:r>
              <a:rPr lang="en-US" dirty="0"/>
              <a:t>Although </a:t>
            </a:r>
            <a:r>
              <a:rPr lang="en-US" dirty="0" err="1"/>
              <a:t>AutoSAM</a:t>
            </a:r>
            <a:r>
              <a:rPr lang="en-US" dirty="0"/>
              <a:t> produced SOTA output, it primarily focused on encoding the image mask into the SAM without any finetuning. The model is still similar to the SAM as the weights used aren’t altered. We believe this accuracy can be improved with better image encoding along with finetuning SAM for the nuclei segmentation.</a:t>
            </a:r>
          </a:p>
          <a:p>
            <a:pPr marL="514350" indent="-514350">
              <a:buFont typeface="+mj-lt"/>
              <a:buAutoNum type="arabicPeriod"/>
            </a:pPr>
            <a:r>
              <a:rPr lang="en-US" dirty="0"/>
              <a:t>The resultant images output by </a:t>
            </a:r>
            <a:r>
              <a:rPr lang="en-US" dirty="0" err="1"/>
              <a:t>MaxViT-Unet</a:t>
            </a:r>
            <a:r>
              <a:rPr lang="en-US" dirty="0"/>
              <a:t> are of very low resolution and suffer from positional encoding inconsistencies.</a:t>
            </a:r>
          </a:p>
          <a:p>
            <a:pPr marL="514350" indent="-514350">
              <a:buFont typeface="+mj-lt"/>
              <a:buAutoNum type="arabicPeriod"/>
            </a:pPr>
            <a:r>
              <a:rPr lang="en-US" dirty="0"/>
              <a:t>There is a need to segment the nuclei with better accuracy and more precision </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21</a:t>
            </a:fld>
            <a:endParaRPr lang="en-US"/>
          </a:p>
        </p:txBody>
      </p:sp>
    </p:spTree>
    <p:extLst>
      <p:ext uri="{BB962C8B-B14F-4D97-AF65-F5344CB8AC3E}">
        <p14:creationId xmlns:p14="http://schemas.microsoft.com/office/powerpoint/2010/main" val="397351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p:txBody>
          <a:bodyPr/>
          <a:lstStyle/>
          <a:p>
            <a:r>
              <a:rPr lang="en-US" dirty="0"/>
              <a:t>We propose to implement the following -</a:t>
            </a:r>
          </a:p>
        </p:txBody>
      </p:sp>
      <p:sp>
        <p:nvSpPr>
          <p:cNvPr id="3" name="Content Placeholder 2">
            <a:extLst>
              <a:ext uri="{FF2B5EF4-FFF2-40B4-BE49-F238E27FC236}">
                <a16:creationId xmlns:a16="http://schemas.microsoft.com/office/drawing/2014/main" id="{E48E7CCA-F0B2-4A01-223B-7F035562AF92}"/>
              </a:ext>
            </a:extLst>
          </p:cNvPr>
          <p:cNvSpPr>
            <a:spLocks noGrp="1"/>
          </p:cNvSpPr>
          <p:nvPr>
            <p:ph idx="1"/>
          </p:nvPr>
        </p:nvSpPr>
        <p:spPr>
          <a:xfrm>
            <a:off x="838200" y="1474788"/>
            <a:ext cx="10515600" cy="5032375"/>
          </a:xfrm>
        </p:spPr>
        <p:txBody>
          <a:bodyPr>
            <a:normAutofit/>
          </a:bodyPr>
          <a:lstStyle/>
          <a:p>
            <a:pPr marL="514350" indent="-514350">
              <a:buFont typeface="+mj-lt"/>
              <a:buAutoNum type="arabicPeriod"/>
            </a:pPr>
            <a:r>
              <a:rPr lang="en-US" dirty="0"/>
              <a:t>Employ a new </a:t>
            </a:r>
            <a:r>
              <a:rPr lang="en-US" dirty="0" err="1"/>
              <a:t>Unet</a:t>
            </a:r>
            <a:r>
              <a:rPr lang="en-US" dirty="0"/>
              <a:t> model with more enhanced encoding like UNet3+ and more deep connections for lightweight and efficient segmentation.</a:t>
            </a:r>
          </a:p>
          <a:p>
            <a:pPr marL="971550" lvl="1" indent="-514350">
              <a:buFont typeface="+mj-lt"/>
              <a:buAutoNum type="arabicPeriod"/>
            </a:pPr>
            <a:r>
              <a:rPr lang="en-US" dirty="0"/>
              <a:t>Address the issue of class imbalance </a:t>
            </a:r>
          </a:p>
          <a:p>
            <a:pPr marL="971550" lvl="1" indent="-514350">
              <a:buFont typeface="+mj-lt"/>
              <a:buAutoNum type="arabicPeriod"/>
            </a:pPr>
            <a:r>
              <a:rPr lang="en-US" dirty="0"/>
              <a:t>Finding proper structures of nuclei in the image</a:t>
            </a:r>
          </a:p>
          <a:p>
            <a:pPr marL="971550" lvl="1" indent="-514350">
              <a:buFont typeface="+mj-lt"/>
              <a:buAutoNum type="arabicPeriod"/>
            </a:pPr>
            <a:r>
              <a:rPr lang="en-US" dirty="0"/>
              <a:t>Addressing the issue of positional encoding</a:t>
            </a:r>
          </a:p>
          <a:p>
            <a:pPr marL="971550" lvl="1" indent="-514350">
              <a:buFont typeface="+mj-lt"/>
              <a:buAutoNum type="arabicPeriod"/>
            </a:pPr>
            <a:endParaRPr lang="en-US" dirty="0"/>
          </a:p>
          <a:p>
            <a:pPr marL="514350" indent="-514350">
              <a:buFont typeface="+mj-lt"/>
              <a:buAutoNum type="arabicPeriod"/>
            </a:pPr>
            <a:r>
              <a:rPr lang="en-US" dirty="0"/>
              <a:t>Use SAM with input conditioning</a:t>
            </a:r>
          </a:p>
          <a:p>
            <a:pPr marL="971550" lvl="1" indent="-514350">
              <a:buFont typeface="+mj-lt"/>
              <a:buAutoNum type="arabicPeriod"/>
            </a:pPr>
            <a:r>
              <a:rPr lang="en-US" dirty="0"/>
              <a:t>Create a new input encoder to process image metadata as input to SAM like class ratios to produce a centric result with higher accuracy.</a:t>
            </a:r>
          </a:p>
          <a:p>
            <a:pPr marL="971550" lvl="1" indent="-514350">
              <a:buFont typeface="+mj-lt"/>
              <a:buAutoNum type="arabicPeriod"/>
            </a:pPr>
            <a:r>
              <a:rPr lang="en-US" dirty="0" err="1"/>
              <a:t>FineTune</a:t>
            </a:r>
            <a:r>
              <a:rPr lang="en-US" dirty="0"/>
              <a:t> SAM for domain adaptation.	</a:t>
            </a:r>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22</a:t>
            </a:fld>
            <a:endParaRPr lang="en-US"/>
          </a:p>
        </p:txBody>
      </p:sp>
    </p:spTree>
    <p:extLst>
      <p:ext uri="{BB962C8B-B14F-4D97-AF65-F5344CB8AC3E}">
        <p14:creationId xmlns:p14="http://schemas.microsoft.com/office/powerpoint/2010/main" val="2501245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p:txBody>
          <a:bodyPr/>
          <a:lstStyle/>
          <a:p>
            <a:r>
              <a:rPr lang="en-US" dirty="0"/>
              <a:t>Methodology for </a:t>
            </a:r>
            <a:r>
              <a:rPr lang="en-US" dirty="0" err="1"/>
              <a:t>Unet</a:t>
            </a:r>
            <a:r>
              <a:rPr lang="en-US" dirty="0"/>
              <a:t> Model</a:t>
            </a:r>
          </a:p>
        </p:txBody>
      </p:sp>
      <p:sp>
        <p:nvSpPr>
          <p:cNvPr id="3" name="Content Placeholder 2">
            <a:extLst>
              <a:ext uri="{FF2B5EF4-FFF2-40B4-BE49-F238E27FC236}">
                <a16:creationId xmlns:a16="http://schemas.microsoft.com/office/drawing/2014/main" id="{E48E7CCA-F0B2-4A01-223B-7F035562AF92}"/>
              </a:ext>
            </a:extLst>
          </p:cNvPr>
          <p:cNvSpPr>
            <a:spLocks noGrp="1"/>
          </p:cNvSpPr>
          <p:nvPr>
            <p:ph idx="1"/>
          </p:nvPr>
        </p:nvSpPr>
        <p:spPr>
          <a:xfrm>
            <a:off x="838200" y="1515534"/>
            <a:ext cx="7272867" cy="4991630"/>
          </a:xfrm>
        </p:spPr>
        <p:txBody>
          <a:bodyPr>
            <a:normAutofit lnSpcReduction="10000"/>
          </a:bodyPr>
          <a:lstStyle/>
          <a:p>
            <a:pPr marL="514350" indent="-514350">
              <a:buFont typeface="+mj-lt"/>
              <a:buAutoNum type="arabicPeriod"/>
            </a:pPr>
            <a:r>
              <a:rPr lang="en-US" dirty="0"/>
              <a:t>Uses Multi-Scale skip connection strategy to capture local as well as global features.</a:t>
            </a:r>
          </a:p>
          <a:p>
            <a:pPr marL="514350" indent="-514350">
              <a:buFont typeface="+mj-lt"/>
              <a:buAutoNum type="arabicPeriod"/>
            </a:pPr>
            <a:r>
              <a:rPr lang="en-US" dirty="0"/>
              <a:t>Introduces deep supervision into the model by adding auxiliary supervision to each decoder and increases efficiency.</a:t>
            </a:r>
          </a:p>
          <a:p>
            <a:pPr marL="514350" indent="-514350">
              <a:buFont typeface="+mj-lt"/>
              <a:buAutoNum type="arabicPeriod"/>
            </a:pPr>
            <a:r>
              <a:rPr lang="en-US" dirty="0"/>
              <a:t>Each decoder is to receive feature maps from all lower-level encoders. This can help to better preserve spatial information and improve the model's ability to capture fine details.</a:t>
            </a:r>
          </a:p>
          <a:p>
            <a:pPr marL="514350" indent="-514350">
              <a:buFont typeface="+mj-lt"/>
              <a:buAutoNum type="arabicPeriod"/>
            </a:pPr>
            <a:r>
              <a:rPr lang="en-US" dirty="0"/>
              <a:t>Each of the encoders additionally use </a:t>
            </a:r>
            <a:r>
              <a:rPr lang="en-US" dirty="0" err="1"/>
              <a:t>atrous</a:t>
            </a:r>
            <a:r>
              <a:rPr lang="en-US" dirty="0"/>
              <a:t> convolutions to capture larger contexts without loosing resolution</a:t>
            </a:r>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23</a:t>
            </a:fld>
            <a:endParaRPr lang="en-US"/>
          </a:p>
        </p:txBody>
      </p:sp>
      <p:pic>
        <p:nvPicPr>
          <p:cNvPr id="9" name="Picture 8">
            <a:extLst>
              <a:ext uri="{FF2B5EF4-FFF2-40B4-BE49-F238E27FC236}">
                <a16:creationId xmlns:a16="http://schemas.microsoft.com/office/drawing/2014/main" id="{DEA19355-8F04-2512-E4E0-87974A9934B5}"/>
              </a:ext>
            </a:extLst>
          </p:cNvPr>
          <p:cNvPicPr>
            <a:picLocks noChangeAspect="1"/>
          </p:cNvPicPr>
          <p:nvPr/>
        </p:nvPicPr>
        <p:blipFill rotWithShape="1">
          <a:blip r:embed="rId2">
            <a:extLst>
              <a:ext uri="{28A0092B-C50C-407E-A947-70E740481C1C}">
                <a14:useLocalDpi xmlns:a14="http://schemas.microsoft.com/office/drawing/2010/main" val="0"/>
              </a:ext>
            </a:extLst>
          </a:blip>
          <a:srcRect l="21667" t="25926" r="25062" b="30124"/>
          <a:stretch/>
        </p:blipFill>
        <p:spPr>
          <a:xfrm>
            <a:off x="8155517" y="1515534"/>
            <a:ext cx="3653365" cy="3014133"/>
          </a:xfrm>
          <a:prstGeom prst="rect">
            <a:avLst/>
          </a:prstGeom>
        </p:spPr>
      </p:pic>
    </p:spTree>
    <p:extLst>
      <p:ext uri="{BB962C8B-B14F-4D97-AF65-F5344CB8AC3E}">
        <p14:creationId xmlns:p14="http://schemas.microsoft.com/office/powerpoint/2010/main" val="2866142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p:txBody>
          <a:bodyPr/>
          <a:lstStyle/>
          <a:p>
            <a:r>
              <a:rPr lang="en-US" dirty="0"/>
              <a:t>Methodology for </a:t>
            </a:r>
            <a:r>
              <a:rPr lang="en-US" dirty="0" err="1"/>
              <a:t>Unet</a:t>
            </a:r>
            <a:r>
              <a:rPr lang="en-US" dirty="0"/>
              <a:t> Model</a:t>
            </a:r>
          </a:p>
        </p:txBody>
      </p:sp>
      <p:sp>
        <p:nvSpPr>
          <p:cNvPr id="3" name="Content Placeholder 2">
            <a:extLst>
              <a:ext uri="{FF2B5EF4-FFF2-40B4-BE49-F238E27FC236}">
                <a16:creationId xmlns:a16="http://schemas.microsoft.com/office/drawing/2014/main" id="{E48E7CCA-F0B2-4A01-223B-7F035562AF92}"/>
              </a:ext>
            </a:extLst>
          </p:cNvPr>
          <p:cNvSpPr>
            <a:spLocks noGrp="1"/>
          </p:cNvSpPr>
          <p:nvPr>
            <p:ph idx="1"/>
          </p:nvPr>
        </p:nvSpPr>
        <p:spPr>
          <a:xfrm>
            <a:off x="838200" y="1515534"/>
            <a:ext cx="7272867" cy="4991630"/>
          </a:xfrm>
        </p:spPr>
        <p:txBody>
          <a:bodyPr>
            <a:normAutofit fontScale="70000" lnSpcReduction="20000"/>
          </a:bodyPr>
          <a:lstStyle/>
          <a:p>
            <a:pPr marL="0" indent="0">
              <a:buNone/>
            </a:pPr>
            <a:r>
              <a:rPr lang="en-US" dirty="0"/>
              <a:t>Hybrid Loss Function</a:t>
            </a:r>
          </a:p>
          <a:p>
            <a:pPr marL="0" indent="0">
              <a:buNone/>
            </a:pPr>
            <a:endParaRPr lang="en-US" dirty="0"/>
          </a:p>
          <a:p>
            <a:pPr marL="971550" lvl="1" indent="-514350">
              <a:buFont typeface="+mj-lt"/>
              <a:buAutoNum type="arabicPeriod"/>
            </a:pPr>
            <a:r>
              <a:rPr lang="en-US" dirty="0"/>
              <a:t>Jaccard Loss (Intersection over Union Loss): This loss function is directly related to the Intersection over Union (</a:t>
            </a:r>
            <a:r>
              <a:rPr lang="en-US" dirty="0" err="1"/>
              <a:t>IoU</a:t>
            </a:r>
            <a:r>
              <a:rPr lang="en-US" dirty="0"/>
              <a:t>) metric, which is often used to evaluate segmentation models. It encourages overlap between the predicted and ground truth segmentation masks, which can help the model to accurately capture the shapes of the objects.</a:t>
            </a:r>
          </a:p>
          <a:p>
            <a:pPr marL="971550" lvl="1" indent="-514350">
              <a:buFont typeface="+mj-lt"/>
              <a:buAutoNum type="arabicPeriod"/>
            </a:pPr>
            <a:endParaRPr lang="en-US" dirty="0"/>
          </a:p>
          <a:p>
            <a:pPr marL="971550" lvl="1" indent="-514350">
              <a:buFont typeface="+mj-lt"/>
              <a:buAutoNum type="arabicPeriod"/>
            </a:pPr>
            <a:r>
              <a:rPr lang="en-US" dirty="0"/>
              <a:t>Focal Loss: Focal loss is designed to address class imbalance by down-weighting the contribution of easy examples and focusing more on hard examples. This can be particularly useful in segmentation tasks where the objects of interest are much smaller or less frequent than the background.</a:t>
            </a:r>
          </a:p>
          <a:p>
            <a:pPr marL="971550" lvl="1" indent="-514350">
              <a:buFont typeface="+mj-lt"/>
              <a:buAutoNum type="arabicPeriod"/>
            </a:pPr>
            <a:endParaRPr lang="en-US" dirty="0"/>
          </a:p>
          <a:p>
            <a:pPr marL="971550" lvl="1" indent="-514350">
              <a:buFont typeface="+mj-lt"/>
              <a:buAutoNum type="arabicPeriod"/>
            </a:pPr>
            <a:r>
              <a:rPr lang="en-US" dirty="0"/>
              <a:t>MS-SSIM Loss: MS-SSIM loss measures the structural similarity between two images at multiple scales. This can help the model to capture both local details and global structures, which can be beneficial for complex segmentation tasks.</a:t>
            </a:r>
          </a:p>
          <a:p>
            <a:pPr marL="0" indent="0">
              <a:buNone/>
            </a:pPr>
            <a:r>
              <a:rPr lang="en-US" dirty="0"/>
              <a:t>By combining these loss functions, you could potentially get a model that is good at capturing the shapes of the objects (Jaccard loss), robust to class imbalance (Focal loss), and able to capture both local details and global structures (MS-SSIM loss).</a:t>
            </a:r>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24</a:t>
            </a:fld>
            <a:endParaRPr lang="en-US"/>
          </a:p>
        </p:txBody>
      </p:sp>
      <p:pic>
        <p:nvPicPr>
          <p:cNvPr id="9" name="Picture 8">
            <a:extLst>
              <a:ext uri="{FF2B5EF4-FFF2-40B4-BE49-F238E27FC236}">
                <a16:creationId xmlns:a16="http://schemas.microsoft.com/office/drawing/2014/main" id="{DEA19355-8F04-2512-E4E0-87974A9934B5}"/>
              </a:ext>
            </a:extLst>
          </p:cNvPr>
          <p:cNvPicPr>
            <a:picLocks noChangeAspect="1"/>
          </p:cNvPicPr>
          <p:nvPr/>
        </p:nvPicPr>
        <p:blipFill rotWithShape="1">
          <a:blip r:embed="rId2">
            <a:extLst>
              <a:ext uri="{28A0092B-C50C-407E-A947-70E740481C1C}">
                <a14:useLocalDpi xmlns:a14="http://schemas.microsoft.com/office/drawing/2010/main" val="0"/>
              </a:ext>
            </a:extLst>
          </a:blip>
          <a:srcRect l="21667" t="25926" r="25062" b="30124"/>
          <a:stretch/>
        </p:blipFill>
        <p:spPr>
          <a:xfrm>
            <a:off x="8155517" y="1515534"/>
            <a:ext cx="3653365" cy="3014133"/>
          </a:xfrm>
          <a:prstGeom prst="rect">
            <a:avLst/>
          </a:prstGeom>
        </p:spPr>
      </p:pic>
    </p:spTree>
    <p:extLst>
      <p:ext uri="{BB962C8B-B14F-4D97-AF65-F5344CB8AC3E}">
        <p14:creationId xmlns:p14="http://schemas.microsoft.com/office/powerpoint/2010/main" val="3080282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B65-95A3-A1D2-1C69-13B68BF89C5A}"/>
              </a:ext>
            </a:extLst>
          </p:cNvPr>
          <p:cNvSpPr>
            <a:spLocks noGrp="1"/>
          </p:cNvSpPr>
          <p:nvPr>
            <p:ph type="title"/>
          </p:nvPr>
        </p:nvSpPr>
        <p:spPr/>
        <p:txBody>
          <a:bodyPr/>
          <a:lstStyle/>
          <a:p>
            <a:r>
              <a:rPr lang="en-US" dirty="0"/>
              <a:t>Methodology for </a:t>
            </a:r>
            <a:r>
              <a:rPr lang="en-US" dirty="0" err="1"/>
              <a:t>Unet</a:t>
            </a:r>
            <a:r>
              <a:rPr lang="en-US" dirty="0"/>
              <a:t> Model</a:t>
            </a:r>
          </a:p>
        </p:txBody>
      </p:sp>
      <p:sp>
        <p:nvSpPr>
          <p:cNvPr id="3" name="Content Placeholder 2">
            <a:extLst>
              <a:ext uri="{FF2B5EF4-FFF2-40B4-BE49-F238E27FC236}">
                <a16:creationId xmlns:a16="http://schemas.microsoft.com/office/drawing/2014/main" id="{E48E7CCA-F0B2-4A01-223B-7F035562AF92}"/>
              </a:ext>
            </a:extLst>
          </p:cNvPr>
          <p:cNvSpPr>
            <a:spLocks noGrp="1"/>
          </p:cNvSpPr>
          <p:nvPr>
            <p:ph idx="1"/>
          </p:nvPr>
        </p:nvSpPr>
        <p:spPr>
          <a:xfrm>
            <a:off x="838200" y="1515534"/>
            <a:ext cx="7272867" cy="4991630"/>
          </a:xfrm>
        </p:spPr>
        <p:txBody>
          <a:bodyPr>
            <a:normAutofit/>
          </a:bodyPr>
          <a:lstStyle/>
          <a:p>
            <a:pPr marL="0" indent="0">
              <a:buNone/>
            </a:pPr>
            <a:r>
              <a:rPr lang="en-US" dirty="0"/>
              <a:t>Evaluation Criterion</a:t>
            </a:r>
          </a:p>
          <a:p>
            <a:pPr marL="0" indent="0">
              <a:buNone/>
            </a:pPr>
            <a:endParaRPr lang="en-US" dirty="0"/>
          </a:p>
          <a:p>
            <a:pPr marL="0" indent="0">
              <a:buNone/>
            </a:pPr>
            <a:r>
              <a:rPr lang="en-US" dirty="0"/>
              <a:t>Dice and </a:t>
            </a:r>
            <a:r>
              <a:rPr lang="en-US" dirty="0" err="1"/>
              <a:t>IoU</a:t>
            </a:r>
            <a:r>
              <a:rPr lang="en-US" dirty="0"/>
              <a:t> often times don’t assess the evaluation of a segmentation task and miss key details. We thereby aim to use a combination of dice, </a:t>
            </a:r>
            <a:r>
              <a:rPr lang="en-US" dirty="0" err="1"/>
              <a:t>iou</a:t>
            </a:r>
            <a:r>
              <a:rPr lang="en-US" dirty="0"/>
              <a:t>, class-wise accuracy and class distribution ratio to properly evaluate the results.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94D8568-7B73-FC0D-1662-0D24950BD92F}"/>
              </a:ext>
            </a:extLst>
          </p:cNvPr>
          <p:cNvSpPr>
            <a:spLocks noGrp="1"/>
          </p:cNvSpPr>
          <p:nvPr>
            <p:ph type="sldNum" sz="quarter" idx="12"/>
          </p:nvPr>
        </p:nvSpPr>
        <p:spPr/>
        <p:txBody>
          <a:bodyPr/>
          <a:lstStyle/>
          <a:p>
            <a:fld id="{11B01E31-B6DC-42EA-A8C3-CAE4B05B6959}" type="slidenum">
              <a:rPr lang="en-US" smtClean="0"/>
              <a:t>25</a:t>
            </a:fld>
            <a:endParaRPr lang="en-US"/>
          </a:p>
        </p:txBody>
      </p:sp>
      <p:pic>
        <p:nvPicPr>
          <p:cNvPr id="9" name="Picture 8">
            <a:extLst>
              <a:ext uri="{FF2B5EF4-FFF2-40B4-BE49-F238E27FC236}">
                <a16:creationId xmlns:a16="http://schemas.microsoft.com/office/drawing/2014/main" id="{DEA19355-8F04-2512-E4E0-87974A9934B5}"/>
              </a:ext>
            </a:extLst>
          </p:cNvPr>
          <p:cNvPicPr>
            <a:picLocks noChangeAspect="1"/>
          </p:cNvPicPr>
          <p:nvPr/>
        </p:nvPicPr>
        <p:blipFill rotWithShape="1">
          <a:blip r:embed="rId2">
            <a:extLst>
              <a:ext uri="{28A0092B-C50C-407E-A947-70E740481C1C}">
                <a14:useLocalDpi xmlns:a14="http://schemas.microsoft.com/office/drawing/2010/main" val="0"/>
              </a:ext>
            </a:extLst>
          </a:blip>
          <a:srcRect l="21667" t="25926" r="25062" b="30124"/>
          <a:stretch/>
        </p:blipFill>
        <p:spPr>
          <a:xfrm>
            <a:off x="8155517" y="1515534"/>
            <a:ext cx="3653365" cy="3014133"/>
          </a:xfrm>
          <a:prstGeom prst="rect">
            <a:avLst/>
          </a:prstGeom>
        </p:spPr>
      </p:pic>
    </p:spTree>
    <p:extLst>
      <p:ext uri="{BB962C8B-B14F-4D97-AF65-F5344CB8AC3E}">
        <p14:creationId xmlns:p14="http://schemas.microsoft.com/office/powerpoint/2010/main" val="373316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p:txBody>
          <a:bodyPr/>
          <a:lstStyle/>
          <a:p>
            <a:r>
              <a:rPr lang="en-US" dirty="0"/>
              <a:t>1. </a:t>
            </a:r>
            <a:r>
              <a:rPr lang="en-US" dirty="0" err="1"/>
              <a:t>GlaS</a:t>
            </a:r>
            <a:r>
              <a:rPr lang="en-US" dirty="0"/>
              <a:t> Dataset</a:t>
            </a:r>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3</a:t>
            </a:fld>
            <a:endParaRPr lang="en-US"/>
          </a:p>
        </p:txBody>
      </p:sp>
      <p:pic>
        <p:nvPicPr>
          <p:cNvPr id="6" name="Picture 5">
            <a:extLst>
              <a:ext uri="{FF2B5EF4-FFF2-40B4-BE49-F238E27FC236}">
                <a16:creationId xmlns:a16="http://schemas.microsoft.com/office/drawing/2014/main" id="{BAF51959-40EE-8E47-20B7-FA274E0AB20C}"/>
              </a:ext>
            </a:extLst>
          </p:cNvPr>
          <p:cNvPicPr>
            <a:picLocks noChangeAspect="1"/>
          </p:cNvPicPr>
          <p:nvPr/>
        </p:nvPicPr>
        <p:blipFill>
          <a:blip r:embed="rId2"/>
          <a:stretch>
            <a:fillRect/>
          </a:stretch>
        </p:blipFill>
        <p:spPr>
          <a:xfrm>
            <a:off x="3209171" y="1622807"/>
            <a:ext cx="5401429" cy="2105319"/>
          </a:xfrm>
          <a:prstGeom prst="rect">
            <a:avLst/>
          </a:prstGeom>
        </p:spPr>
      </p:pic>
      <p:sp>
        <p:nvSpPr>
          <p:cNvPr id="7" name="TextBox 6">
            <a:extLst>
              <a:ext uri="{FF2B5EF4-FFF2-40B4-BE49-F238E27FC236}">
                <a16:creationId xmlns:a16="http://schemas.microsoft.com/office/drawing/2014/main" id="{8B721185-4F30-B1EE-FD6B-D1C5E40A9B63}"/>
              </a:ext>
            </a:extLst>
          </p:cNvPr>
          <p:cNvSpPr txBox="1"/>
          <p:nvPr/>
        </p:nvSpPr>
        <p:spPr>
          <a:xfrm>
            <a:off x="546100" y="3728126"/>
            <a:ext cx="11099800" cy="4247317"/>
          </a:xfrm>
          <a:prstGeom prst="rect">
            <a:avLst/>
          </a:prstGeom>
          <a:noFill/>
        </p:spPr>
        <p:txBody>
          <a:bodyPr wrap="square" rtlCol="0">
            <a:spAutoFit/>
          </a:bodyPr>
          <a:lstStyle/>
          <a:p>
            <a:r>
              <a:rPr lang="en-US" sz="1500" b="1" dirty="0"/>
              <a:t>Variation in gland appearances: </a:t>
            </a:r>
            <a:r>
              <a:rPr lang="en-US" sz="1500" dirty="0"/>
              <a:t>Glands in histology images have significant variability in size, shape, and texture. This variability can pose a challenge for many machine learning algorithms, which may struggle to learn a robust model capable of accurately segmenting glands across such a wide range of appearances.</a:t>
            </a:r>
          </a:p>
          <a:p>
            <a:r>
              <a:rPr lang="en-US" sz="1500" b="1" dirty="0"/>
              <a:t>Inter-glandular spatial interactions: </a:t>
            </a:r>
            <a:r>
              <a:rPr lang="en-US" sz="1500" dirty="0"/>
              <a:t>Often, gland structures are packed closely together, making it challenging to distinguish between individual glands. Algorithms need to learn to recognize the tiny spaces between glands, which can be particularly difficult given the irregular shapes and diverse sizes of glands.</a:t>
            </a:r>
          </a:p>
          <a:p>
            <a:r>
              <a:rPr lang="en-US" sz="1500" dirty="0"/>
              <a:t>Labeling inconsistency: </a:t>
            </a:r>
          </a:p>
          <a:p>
            <a:r>
              <a:rPr lang="en-US" sz="1500" dirty="0"/>
              <a:t>Limited size:</a:t>
            </a:r>
          </a:p>
          <a:p>
            <a:r>
              <a:rPr lang="en-US" sz="1500" dirty="0"/>
              <a:t>Imbalanced class distribution:</a:t>
            </a:r>
          </a:p>
          <a:p>
            <a:endParaRPr lang="en-US" sz="1500" dirty="0"/>
          </a:p>
          <a:p>
            <a:r>
              <a:rPr lang="en-US" sz="1500" dirty="0">
                <a:solidFill>
                  <a:srgbClr val="00B050"/>
                </a:solidFill>
              </a:rPr>
              <a:t>When working with the </a:t>
            </a:r>
            <a:r>
              <a:rPr lang="en-US" sz="1500" dirty="0" err="1">
                <a:solidFill>
                  <a:srgbClr val="00B050"/>
                </a:solidFill>
              </a:rPr>
              <a:t>GlaS</a:t>
            </a:r>
            <a:r>
              <a:rPr lang="en-US" sz="1500" dirty="0">
                <a:solidFill>
                  <a:srgbClr val="00B050"/>
                </a:solidFill>
              </a:rPr>
              <a:t> dataset, it is essential to employ strategies that can address these challenges. Addressing the issue of overfitting, use of appropriate loss functions, and instance segmentation methods can help deal with issues of shape variability, spatial interaction between glands, and class imbalance.</a:t>
            </a:r>
          </a:p>
          <a:p>
            <a:endParaRPr lang="en-US" sz="1500" dirty="0"/>
          </a:p>
          <a:p>
            <a:endParaRPr lang="en-US" sz="1500" dirty="0"/>
          </a:p>
          <a:p>
            <a:endParaRPr lang="en-US" sz="1500" dirty="0"/>
          </a:p>
          <a:p>
            <a:endParaRPr lang="en-US" sz="1500" dirty="0"/>
          </a:p>
          <a:p>
            <a:endParaRPr lang="en-US" sz="1500" dirty="0"/>
          </a:p>
        </p:txBody>
      </p:sp>
      <p:sp>
        <p:nvSpPr>
          <p:cNvPr id="11" name="TextBox 10">
            <a:extLst>
              <a:ext uri="{FF2B5EF4-FFF2-40B4-BE49-F238E27FC236}">
                <a16:creationId xmlns:a16="http://schemas.microsoft.com/office/drawing/2014/main" id="{E9DD4C9B-5511-2810-7700-D2098E24A453}"/>
              </a:ext>
            </a:extLst>
          </p:cNvPr>
          <p:cNvSpPr txBox="1"/>
          <p:nvPr/>
        </p:nvSpPr>
        <p:spPr>
          <a:xfrm>
            <a:off x="546099" y="3244334"/>
            <a:ext cx="1195840" cy="369332"/>
          </a:xfrm>
          <a:prstGeom prst="rect">
            <a:avLst/>
          </a:prstGeom>
          <a:noFill/>
        </p:spPr>
        <p:txBody>
          <a:bodyPr wrap="none" rtlCol="0">
            <a:spAutoFit/>
          </a:bodyPr>
          <a:lstStyle/>
          <a:p>
            <a:r>
              <a:rPr lang="en-US" dirty="0"/>
              <a:t>Challenges</a:t>
            </a:r>
          </a:p>
        </p:txBody>
      </p:sp>
    </p:spTree>
    <p:extLst>
      <p:ext uri="{BB962C8B-B14F-4D97-AF65-F5344CB8AC3E}">
        <p14:creationId xmlns:p14="http://schemas.microsoft.com/office/powerpoint/2010/main" val="277911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p:txBody>
          <a:bodyPr/>
          <a:lstStyle/>
          <a:p>
            <a:r>
              <a:rPr lang="en-US" dirty="0"/>
              <a:t>2. </a:t>
            </a:r>
            <a:r>
              <a:rPr lang="en-US" sz="4400" dirty="0" err="1"/>
              <a:t>Kvasir</a:t>
            </a:r>
            <a:r>
              <a:rPr lang="en-US" sz="4400" dirty="0"/>
              <a:t>-SEG</a:t>
            </a:r>
            <a:r>
              <a:rPr lang="en-US" dirty="0"/>
              <a:t> Dataset</a:t>
            </a:r>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4</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546099" y="3818097"/>
            <a:ext cx="11099800" cy="2631490"/>
          </a:xfrm>
          <a:prstGeom prst="rect">
            <a:avLst/>
          </a:prstGeom>
          <a:noFill/>
        </p:spPr>
        <p:txBody>
          <a:bodyPr wrap="square" rtlCol="0">
            <a:spAutoFit/>
          </a:bodyPr>
          <a:lstStyle/>
          <a:p>
            <a:r>
              <a:rPr lang="en-US" sz="1500" b="1" dirty="0"/>
              <a:t>Variability in appearances</a:t>
            </a:r>
            <a:r>
              <a:rPr lang="en-US" sz="1500" dirty="0"/>
              <a:t>: The polyps in the dataset exhibit a large variety in size, color, and shape. Some polyps can be flat and subtle, while others can be well-circumscribed and protruding. These variations make it challenging for a model to generalize well across all the different types of polyps .</a:t>
            </a:r>
          </a:p>
          <a:p>
            <a:r>
              <a:rPr lang="en-US" sz="1500" b="1" dirty="0"/>
              <a:t>Lighting conditions and quality of images</a:t>
            </a:r>
            <a:r>
              <a:rPr lang="en-US" sz="1500" dirty="0"/>
              <a:t>: As the images are captured during endoscopy procedures, the lighting conditions may not be consistent across all images. Shadows, reflection, and variations in illumination can pose challenges in the segmentation process.</a:t>
            </a:r>
          </a:p>
          <a:p>
            <a:r>
              <a:rPr lang="en-US" sz="1500" b="1" dirty="0"/>
              <a:t>Background complexity</a:t>
            </a:r>
            <a:r>
              <a:rPr lang="en-US" sz="1500" dirty="0"/>
              <a:t>: The gastrointestinal tract images contain a lot of texture and structure (e.g., folds of the intestine, blood vessels). This complex background can often confuse models, leading to false positives .</a:t>
            </a:r>
          </a:p>
          <a:p>
            <a:r>
              <a:rPr lang="en-US" sz="1500" dirty="0"/>
              <a:t>Imbalanced class distribution</a:t>
            </a:r>
          </a:p>
          <a:p>
            <a:endParaRPr lang="en-US" sz="1500" dirty="0">
              <a:solidFill>
                <a:srgbClr val="00B050"/>
              </a:solidFill>
            </a:endParaRPr>
          </a:p>
          <a:p>
            <a:r>
              <a:rPr lang="en-US" sz="1500" dirty="0">
                <a:solidFill>
                  <a:srgbClr val="00B050"/>
                </a:solidFill>
              </a:rPr>
              <a:t>Proper Augmentation, Apt Loss function and class imbalance problem should be addressed</a:t>
            </a:r>
          </a:p>
          <a:p>
            <a:endParaRPr lang="en-US" sz="1500" dirty="0"/>
          </a:p>
        </p:txBody>
      </p:sp>
      <p:pic>
        <p:nvPicPr>
          <p:cNvPr id="5" name="Picture 4">
            <a:extLst>
              <a:ext uri="{FF2B5EF4-FFF2-40B4-BE49-F238E27FC236}">
                <a16:creationId xmlns:a16="http://schemas.microsoft.com/office/drawing/2014/main" id="{DE2969F1-FD88-4723-E021-13EA0AE9E72D}"/>
              </a:ext>
            </a:extLst>
          </p:cNvPr>
          <p:cNvPicPr>
            <a:picLocks noChangeAspect="1"/>
          </p:cNvPicPr>
          <p:nvPr/>
        </p:nvPicPr>
        <p:blipFill>
          <a:blip r:embed="rId2"/>
          <a:stretch>
            <a:fillRect/>
          </a:stretch>
        </p:blipFill>
        <p:spPr>
          <a:xfrm>
            <a:off x="3328601" y="1270340"/>
            <a:ext cx="5534797" cy="2410161"/>
          </a:xfrm>
          <a:prstGeom prst="rect">
            <a:avLst/>
          </a:prstGeom>
        </p:spPr>
      </p:pic>
      <p:sp>
        <p:nvSpPr>
          <p:cNvPr id="8" name="TextBox 7">
            <a:extLst>
              <a:ext uri="{FF2B5EF4-FFF2-40B4-BE49-F238E27FC236}">
                <a16:creationId xmlns:a16="http://schemas.microsoft.com/office/drawing/2014/main" id="{9F77FF19-40DE-36DC-EA0C-B701E3BC2E69}"/>
              </a:ext>
            </a:extLst>
          </p:cNvPr>
          <p:cNvSpPr txBox="1"/>
          <p:nvPr/>
        </p:nvSpPr>
        <p:spPr>
          <a:xfrm>
            <a:off x="546099" y="3244334"/>
            <a:ext cx="1195840" cy="369332"/>
          </a:xfrm>
          <a:prstGeom prst="rect">
            <a:avLst/>
          </a:prstGeom>
          <a:noFill/>
        </p:spPr>
        <p:txBody>
          <a:bodyPr wrap="none" rtlCol="0">
            <a:spAutoFit/>
          </a:bodyPr>
          <a:lstStyle/>
          <a:p>
            <a:r>
              <a:rPr lang="en-US" dirty="0"/>
              <a:t>Challenges</a:t>
            </a:r>
          </a:p>
        </p:txBody>
      </p:sp>
    </p:spTree>
    <p:extLst>
      <p:ext uri="{BB962C8B-B14F-4D97-AF65-F5344CB8AC3E}">
        <p14:creationId xmlns:p14="http://schemas.microsoft.com/office/powerpoint/2010/main" val="154270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p:txBody>
          <a:bodyPr/>
          <a:lstStyle/>
          <a:p>
            <a:r>
              <a:rPr lang="en-US" dirty="0"/>
              <a:t>3. </a:t>
            </a:r>
            <a:r>
              <a:rPr lang="en-US" sz="4400" dirty="0"/>
              <a:t>CVC-</a:t>
            </a:r>
            <a:r>
              <a:rPr lang="en-US" sz="4400" dirty="0" err="1"/>
              <a:t>ClinicDB</a:t>
            </a:r>
            <a:r>
              <a:rPr lang="en-US" dirty="0"/>
              <a:t> Dataset</a:t>
            </a:r>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5</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546099" y="3818097"/>
            <a:ext cx="11099800" cy="3323987"/>
          </a:xfrm>
          <a:prstGeom prst="rect">
            <a:avLst/>
          </a:prstGeom>
          <a:noFill/>
        </p:spPr>
        <p:txBody>
          <a:bodyPr wrap="square" rtlCol="0">
            <a:spAutoFit/>
          </a:bodyPr>
          <a:lstStyle/>
          <a:p>
            <a:r>
              <a:rPr lang="en-US" sz="1500" b="1" dirty="0"/>
              <a:t>Image quality: </a:t>
            </a:r>
            <a:r>
              <a:rPr lang="en-US" sz="1500" dirty="0"/>
              <a:t>Colonoscopy images in the CVC-</a:t>
            </a:r>
            <a:r>
              <a:rPr lang="en-US" sz="1500" dirty="0" err="1"/>
              <a:t>ClinicDB</a:t>
            </a:r>
            <a:r>
              <a:rPr lang="en-US" sz="1500" dirty="0"/>
              <a:t> dataset may contain artifacts such as blurring, noise, and illumination changes, which can occur during the endoscopic procedure. These factors can degrade the image quality and make the task of segmentation more challenging.</a:t>
            </a:r>
          </a:p>
          <a:p>
            <a:r>
              <a:rPr lang="en-US" sz="1500" b="1" dirty="0"/>
              <a:t>Polyp variability: </a:t>
            </a:r>
            <a:r>
              <a:rPr lang="en-US" sz="1500" dirty="0"/>
              <a:t>Polyps in the dataset exhibit significant variability in size, shape, texture, and color. This can cause difficulties in learning a robust model for accurate polyp detection and segmentation.</a:t>
            </a:r>
          </a:p>
          <a:p>
            <a:r>
              <a:rPr lang="en-US" sz="1500" dirty="0"/>
              <a:t>Background complexity: The background of these endoscopic images can contain a variety of other structures like blood vessels, mucus, and intestinal folds, which may confuse the model, leading to false positives.</a:t>
            </a:r>
          </a:p>
          <a:p>
            <a:r>
              <a:rPr lang="en-US" sz="1500" b="1" dirty="0"/>
              <a:t>Class imbalance: </a:t>
            </a:r>
            <a:r>
              <a:rPr lang="en-US" sz="1500" dirty="0"/>
              <a:t>Just like in many other medical image datasets, the number of pixels corresponding to polyps (positive class) is much less than the non-polyp pixels (negative class). This can cause the model to be biased towards the majority class and perform poorly on the minority class.</a:t>
            </a:r>
          </a:p>
          <a:p>
            <a:r>
              <a:rPr lang="en-US" sz="1500" b="1" dirty="0"/>
              <a:t>Limited data: </a:t>
            </a:r>
            <a:r>
              <a:rPr lang="en-US" sz="1500" dirty="0"/>
              <a:t>The dataset is relatively small, containing only 612 frames. This small number of images can lead to overfitting and reduces the model's ability to generalize well to new, unseen data.</a:t>
            </a:r>
            <a:endParaRPr lang="en-US" sz="1500" dirty="0">
              <a:solidFill>
                <a:srgbClr val="00B050"/>
              </a:solidFill>
            </a:endParaRPr>
          </a:p>
          <a:p>
            <a:r>
              <a:rPr lang="en-US" sz="1500" dirty="0">
                <a:solidFill>
                  <a:srgbClr val="00B050"/>
                </a:solidFill>
              </a:rPr>
              <a:t>Proper Augmentation, Apt Loss function and class imbalance problem should be addressed</a:t>
            </a:r>
          </a:p>
          <a:p>
            <a:endParaRPr lang="en-US" sz="1500" dirty="0"/>
          </a:p>
        </p:txBody>
      </p:sp>
      <p:pic>
        <p:nvPicPr>
          <p:cNvPr id="6" name="Picture 5">
            <a:extLst>
              <a:ext uri="{FF2B5EF4-FFF2-40B4-BE49-F238E27FC236}">
                <a16:creationId xmlns:a16="http://schemas.microsoft.com/office/drawing/2014/main" id="{6680B94A-0630-C6D6-E924-E7AC27728042}"/>
              </a:ext>
            </a:extLst>
          </p:cNvPr>
          <p:cNvPicPr>
            <a:picLocks noChangeAspect="1"/>
          </p:cNvPicPr>
          <p:nvPr/>
        </p:nvPicPr>
        <p:blipFill>
          <a:blip r:embed="rId2"/>
          <a:stretch>
            <a:fillRect/>
          </a:stretch>
        </p:blipFill>
        <p:spPr>
          <a:xfrm>
            <a:off x="3590574" y="1379357"/>
            <a:ext cx="2505425" cy="2438740"/>
          </a:xfrm>
          <a:prstGeom prst="rect">
            <a:avLst/>
          </a:prstGeom>
        </p:spPr>
      </p:pic>
      <p:pic>
        <p:nvPicPr>
          <p:cNvPr id="9" name="Picture 8">
            <a:extLst>
              <a:ext uri="{FF2B5EF4-FFF2-40B4-BE49-F238E27FC236}">
                <a16:creationId xmlns:a16="http://schemas.microsoft.com/office/drawing/2014/main" id="{6DACD671-F7F1-4A1F-BAC0-2C5F8A01BA99}"/>
              </a:ext>
            </a:extLst>
          </p:cNvPr>
          <p:cNvPicPr>
            <a:picLocks noChangeAspect="1"/>
          </p:cNvPicPr>
          <p:nvPr/>
        </p:nvPicPr>
        <p:blipFill>
          <a:blip r:embed="rId3"/>
          <a:stretch>
            <a:fillRect/>
          </a:stretch>
        </p:blipFill>
        <p:spPr>
          <a:xfrm>
            <a:off x="6257580" y="1339127"/>
            <a:ext cx="2467319" cy="2419688"/>
          </a:xfrm>
          <a:prstGeom prst="rect">
            <a:avLst/>
          </a:prstGeom>
        </p:spPr>
      </p:pic>
      <p:sp>
        <p:nvSpPr>
          <p:cNvPr id="10" name="TextBox 9">
            <a:extLst>
              <a:ext uri="{FF2B5EF4-FFF2-40B4-BE49-F238E27FC236}">
                <a16:creationId xmlns:a16="http://schemas.microsoft.com/office/drawing/2014/main" id="{A5FCB878-C7A8-09E2-E252-FB36B8A149BF}"/>
              </a:ext>
            </a:extLst>
          </p:cNvPr>
          <p:cNvSpPr txBox="1"/>
          <p:nvPr/>
        </p:nvSpPr>
        <p:spPr>
          <a:xfrm>
            <a:off x="546099" y="3244334"/>
            <a:ext cx="1195840" cy="369332"/>
          </a:xfrm>
          <a:prstGeom prst="rect">
            <a:avLst/>
          </a:prstGeom>
          <a:noFill/>
        </p:spPr>
        <p:txBody>
          <a:bodyPr wrap="none" rtlCol="0">
            <a:spAutoFit/>
          </a:bodyPr>
          <a:lstStyle/>
          <a:p>
            <a:r>
              <a:rPr lang="en-US" dirty="0"/>
              <a:t>Challenges</a:t>
            </a:r>
          </a:p>
        </p:txBody>
      </p:sp>
    </p:spTree>
    <p:extLst>
      <p:ext uri="{BB962C8B-B14F-4D97-AF65-F5344CB8AC3E}">
        <p14:creationId xmlns:p14="http://schemas.microsoft.com/office/powerpoint/2010/main" val="166983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p:txBody>
          <a:bodyPr/>
          <a:lstStyle/>
          <a:p>
            <a:r>
              <a:rPr lang="en-US" dirty="0"/>
              <a:t>4. </a:t>
            </a:r>
            <a:r>
              <a:rPr lang="en-US" sz="4400" dirty="0"/>
              <a:t>Data Science Bowl</a:t>
            </a:r>
            <a:r>
              <a:rPr lang="en-US" dirty="0"/>
              <a:t> Dataset</a:t>
            </a:r>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6</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546099" y="3713322"/>
            <a:ext cx="11099800" cy="2862322"/>
          </a:xfrm>
          <a:prstGeom prst="rect">
            <a:avLst/>
          </a:prstGeom>
          <a:noFill/>
        </p:spPr>
        <p:txBody>
          <a:bodyPr wrap="square" rtlCol="0">
            <a:spAutoFit/>
          </a:bodyPr>
          <a:lstStyle/>
          <a:p>
            <a:r>
              <a:rPr lang="en-US" sz="1500" dirty="0"/>
              <a:t>The Data Science Bowl focused on nuclear segmentation in microscopy images, which is a critical task for identifying each individual cell in experiments. Issues that can be faced while working on the dataset are as follows.</a:t>
            </a:r>
          </a:p>
          <a:p>
            <a:r>
              <a:rPr lang="en-US" sz="1500" b="1" dirty="0"/>
              <a:t>Variability of Images: </a:t>
            </a:r>
            <a:r>
              <a:rPr lang="en-US" sz="1500" dirty="0"/>
              <a:t>The dataset comprises a wide variety of images collected under different conditions, which can be beneficial for training robust models but also makes the task more challenging. The images differ in terms of lighting conditions, magnification, cell types, staining methods, and overall image quality.</a:t>
            </a:r>
          </a:p>
          <a:p>
            <a:r>
              <a:rPr lang="en-US" sz="1500" b="1" dirty="0"/>
              <a:t>Complexity of Cell Clustering: </a:t>
            </a:r>
            <a:r>
              <a:rPr lang="en-US" sz="1500" dirty="0"/>
              <a:t>The nuclei in these images often touch or overlap, making it hard to separate them correctly. This problem is particularly challenging for standard image segmentation algorithms that might struggle to identify the boundaries between adjacent or overlapping objects.</a:t>
            </a:r>
          </a:p>
          <a:p>
            <a:r>
              <a:rPr lang="en-US" sz="1500" b="1" dirty="0"/>
              <a:t>Limited size: </a:t>
            </a:r>
            <a:r>
              <a:rPr lang="en-US" sz="1500" dirty="0"/>
              <a:t>Similar to many other medical datasets, the number of images is not very large. This limited size can lead to overfitting and poor generalization to unseen data.</a:t>
            </a:r>
          </a:p>
          <a:p>
            <a:r>
              <a:rPr lang="en-US" sz="1500" dirty="0"/>
              <a:t>Class imbalance</a:t>
            </a:r>
          </a:p>
          <a:p>
            <a:endParaRPr lang="en-US" sz="1500" dirty="0">
              <a:solidFill>
                <a:srgbClr val="00B050"/>
              </a:solidFill>
            </a:endParaRPr>
          </a:p>
        </p:txBody>
      </p:sp>
      <p:pic>
        <p:nvPicPr>
          <p:cNvPr id="5" name="Picture 4">
            <a:extLst>
              <a:ext uri="{FF2B5EF4-FFF2-40B4-BE49-F238E27FC236}">
                <a16:creationId xmlns:a16="http://schemas.microsoft.com/office/drawing/2014/main" id="{BF754EFA-7A24-7330-7574-A8601C3844CE}"/>
              </a:ext>
            </a:extLst>
          </p:cNvPr>
          <p:cNvPicPr>
            <a:picLocks noChangeAspect="1"/>
          </p:cNvPicPr>
          <p:nvPr/>
        </p:nvPicPr>
        <p:blipFill>
          <a:blip r:embed="rId2"/>
          <a:stretch>
            <a:fillRect/>
          </a:stretch>
        </p:blipFill>
        <p:spPr>
          <a:xfrm>
            <a:off x="3562349" y="1339127"/>
            <a:ext cx="2533650" cy="2228850"/>
          </a:xfrm>
          <a:prstGeom prst="rect">
            <a:avLst/>
          </a:prstGeom>
        </p:spPr>
      </p:pic>
      <p:pic>
        <p:nvPicPr>
          <p:cNvPr id="10" name="Picture 9">
            <a:extLst>
              <a:ext uri="{FF2B5EF4-FFF2-40B4-BE49-F238E27FC236}">
                <a16:creationId xmlns:a16="http://schemas.microsoft.com/office/drawing/2014/main" id="{AB09056E-92C0-AF69-00D9-7D974605614E}"/>
              </a:ext>
            </a:extLst>
          </p:cNvPr>
          <p:cNvPicPr>
            <a:picLocks noChangeAspect="1"/>
          </p:cNvPicPr>
          <p:nvPr/>
        </p:nvPicPr>
        <p:blipFill>
          <a:blip r:embed="rId3"/>
          <a:stretch>
            <a:fillRect/>
          </a:stretch>
        </p:blipFill>
        <p:spPr>
          <a:xfrm>
            <a:off x="6095999" y="1339127"/>
            <a:ext cx="2543530" cy="2229161"/>
          </a:xfrm>
          <a:prstGeom prst="rect">
            <a:avLst/>
          </a:prstGeom>
        </p:spPr>
      </p:pic>
      <p:sp>
        <p:nvSpPr>
          <p:cNvPr id="11" name="TextBox 10">
            <a:extLst>
              <a:ext uri="{FF2B5EF4-FFF2-40B4-BE49-F238E27FC236}">
                <a16:creationId xmlns:a16="http://schemas.microsoft.com/office/drawing/2014/main" id="{708B86E5-CD0F-D315-3B94-97D2ADFD1ED1}"/>
              </a:ext>
            </a:extLst>
          </p:cNvPr>
          <p:cNvSpPr txBox="1"/>
          <p:nvPr/>
        </p:nvSpPr>
        <p:spPr>
          <a:xfrm>
            <a:off x="546099" y="3244334"/>
            <a:ext cx="1195840" cy="369332"/>
          </a:xfrm>
          <a:prstGeom prst="rect">
            <a:avLst/>
          </a:prstGeom>
          <a:noFill/>
        </p:spPr>
        <p:txBody>
          <a:bodyPr wrap="none" rtlCol="0">
            <a:spAutoFit/>
          </a:bodyPr>
          <a:lstStyle/>
          <a:p>
            <a:r>
              <a:rPr lang="en-US" dirty="0"/>
              <a:t>Challenges</a:t>
            </a:r>
          </a:p>
        </p:txBody>
      </p:sp>
    </p:spTree>
    <p:extLst>
      <p:ext uri="{BB962C8B-B14F-4D97-AF65-F5344CB8AC3E}">
        <p14:creationId xmlns:p14="http://schemas.microsoft.com/office/powerpoint/2010/main" val="267591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p:txBody>
          <a:bodyPr/>
          <a:lstStyle/>
          <a:p>
            <a:r>
              <a:rPr lang="en-US" dirty="0"/>
              <a:t>5. </a:t>
            </a:r>
            <a:r>
              <a:rPr lang="en-US" sz="4400" dirty="0"/>
              <a:t>ISIC-2020 </a:t>
            </a:r>
            <a:r>
              <a:rPr lang="en-US" dirty="0"/>
              <a:t>Dataset</a:t>
            </a:r>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7</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546099" y="3713322"/>
            <a:ext cx="11099800" cy="2862322"/>
          </a:xfrm>
          <a:prstGeom prst="rect">
            <a:avLst/>
          </a:prstGeom>
          <a:noFill/>
        </p:spPr>
        <p:txBody>
          <a:bodyPr wrap="square" rtlCol="0">
            <a:spAutoFit/>
          </a:bodyPr>
          <a:lstStyle/>
          <a:p>
            <a:r>
              <a:rPr lang="en-US" sz="1500" dirty="0"/>
              <a:t>Dataset is a collection of </a:t>
            </a:r>
            <a:r>
              <a:rPr lang="en-US" sz="1500" dirty="0" err="1"/>
              <a:t>dermoscopic</a:t>
            </a:r>
            <a:r>
              <a:rPr lang="en-US" sz="1500" dirty="0"/>
              <a:t> images associated with the ISIC (International Skin Imaging Collaboration) 2020 Challenge. This dataset contains images of a wide variety of skin lesions and is commonly used for skin lesion classification, segmentation, and detection tasks.</a:t>
            </a:r>
          </a:p>
          <a:p>
            <a:r>
              <a:rPr lang="en-US" sz="1500" dirty="0"/>
              <a:t>Common Challenges include -</a:t>
            </a:r>
          </a:p>
          <a:p>
            <a:r>
              <a:rPr lang="en-US" sz="1500" b="1" dirty="0"/>
              <a:t>Variability in Skin Lesions: </a:t>
            </a:r>
            <a:r>
              <a:rPr lang="en-US" sz="1500" dirty="0"/>
              <a:t>The lesions in the dataset exhibit a wide range of shapes, colors, sizes, and textures. Additionally, there is a wide diversity in the types of skin lesions, including benign lesions (e.g., nevi) and various types of skin cancer (e.g., melanoma, basal cell carcinoma). This high variability can make it challenging for a model to accurately classify and segment the skin lesions.</a:t>
            </a:r>
          </a:p>
          <a:p>
            <a:r>
              <a:rPr lang="en-US" sz="1500" b="1" dirty="0"/>
              <a:t>Image Quality and Acquisition Conditions: </a:t>
            </a:r>
            <a:r>
              <a:rPr lang="en-US" sz="1500" dirty="0"/>
              <a:t>Images can differ greatly in terms of lighting, scale, and angle of view. There may also be differences in image quality due to the use of different imaging devices, techniques, and resolutions.</a:t>
            </a:r>
          </a:p>
          <a:p>
            <a:r>
              <a:rPr lang="en-US" sz="1500" b="1" dirty="0"/>
              <a:t>Class Imbalance: </a:t>
            </a:r>
            <a:r>
              <a:rPr lang="en-US" sz="1500" dirty="0"/>
              <a:t>There is a significant imbalance between the number of benign and malignant cases in the dataset, with benign cases being more common. This imbalance can lead to a bias in the model's predictions.</a:t>
            </a:r>
          </a:p>
          <a:p>
            <a:r>
              <a:rPr lang="en-US" sz="1500" b="1" dirty="0"/>
              <a:t>Boundary Ambiguity: </a:t>
            </a:r>
            <a:r>
              <a:rPr lang="en-US" sz="1500" dirty="0"/>
              <a:t>For some skin lesions, the boundary between the lesion and healthy skin may not be well-defined, making the segmentation task more challenging.</a:t>
            </a:r>
          </a:p>
        </p:txBody>
      </p:sp>
      <p:pic>
        <p:nvPicPr>
          <p:cNvPr id="6" name="Picture 5">
            <a:extLst>
              <a:ext uri="{FF2B5EF4-FFF2-40B4-BE49-F238E27FC236}">
                <a16:creationId xmlns:a16="http://schemas.microsoft.com/office/drawing/2014/main" id="{7231E17F-F009-865F-1410-8D6D6A1FEE18}"/>
              </a:ext>
            </a:extLst>
          </p:cNvPr>
          <p:cNvPicPr>
            <a:picLocks noChangeAspect="1"/>
          </p:cNvPicPr>
          <p:nvPr/>
        </p:nvPicPr>
        <p:blipFill>
          <a:blip r:embed="rId2"/>
          <a:stretch>
            <a:fillRect/>
          </a:stretch>
        </p:blipFill>
        <p:spPr>
          <a:xfrm>
            <a:off x="3571705" y="1300225"/>
            <a:ext cx="2438740" cy="2267266"/>
          </a:xfrm>
          <a:prstGeom prst="rect">
            <a:avLst/>
          </a:prstGeom>
        </p:spPr>
      </p:pic>
      <p:pic>
        <p:nvPicPr>
          <p:cNvPr id="9" name="Picture 8">
            <a:extLst>
              <a:ext uri="{FF2B5EF4-FFF2-40B4-BE49-F238E27FC236}">
                <a16:creationId xmlns:a16="http://schemas.microsoft.com/office/drawing/2014/main" id="{AA3099C8-E603-E68A-69E9-511B72957EFF}"/>
              </a:ext>
            </a:extLst>
          </p:cNvPr>
          <p:cNvPicPr>
            <a:picLocks noChangeAspect="1"/>
          </p:cNvPicPr>
          <p:nvPr/>
        </p:nvPicPr>
        <p:blipFill>
          <a:blip r:embed="rId3"/>
          <a:stretch>
            <a:fillRect/>
          </a:stretch>
        </p:blipFill>
        <p:spPr>
          <a:xfrm>
            <a:off x="6010445" y="1347850"/>
            <a:ext cx="2448267" cy="2162477"/>
          </a:xfrm>
          <a:prstGeom prst="rect">
            <a:avLst/>
          </a:prstGeom>
        </p:spPr>
      </p:pic>
    </p:spTree>
    <p:extLst>
      <p:ext uri="{BB962C8B-B14F-4D97-AF65-F5344CB8AC3E}">
        <p14:creationId xmlns:p14="http://schemas.microsoft.com/office/powerpoint/2010/main" val="323508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p:txBody>
          <a:bodyPr/>
          <a:lstStyle/>
          <a:p>
            <a:r>
              <a:rPr lang="en-US" dirty="0"/>
              <a:t>6. </a:t>
            </a:r>
            <a:r>
              <a:rPr lang="en-US" sz="4400" dirty="0" err="1"/>
              <a:t>BraTS</a:t>
            </a:r>
            <a:r>
              <a:rPr lang="en-US" sz="4400" dirty="0"/>
              <a:t> 2020 </a:t>
            </a:r>
            <a:r>
              <a:rPr lang="en-US" dirty="0"/>
              <a:t>Dataset</a:t>
            </a:r>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8</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631824" y="4416391"/>
            <a:ext cx="11099800" cy="2400657"/>
          </a:xfrm>
          <a:prstGeom prst="rect">
            <a:avLst/>
          </a:prstGeom>
          <a:noFill/>
        </p:spPr>
        <p:txBody>
          <a:bodyPr wrap="square" rtlCol="0">
            <a:spAutoFit/>
          </a:bodyPr>
          <a:lstStyle/>
          <a:p>
            <a:r>
              <a:rPr lang="en-US" sz="1500" dirty="0"/>
              <a:t>Challenges – </a:t>
            </a:r>
          </a:p>
          <a:p>
            <a:endParaRPr lang="en-US" sz="1500" dirty="0"/>
          </a:p>
          <a:p>
            <a:r>
              <a:rPr lang="en-US" sz="1500" b="1" dirty="0"/>
              <a:t>Multimodality of Images</a:t>
            </a:r>
            <a:r>
              <a:rPr lang="en-US" sz="1500" dirty="0"/>
              <a:t>: </a:t>
            </a:r>
            <a:r>
              <a:rPr lang="en-US" sz="1500" dirty="0" err="1"/>
              <a:t>BraTS</a:t>
            </a:r>
            <a:r>
              <a:rPr lang="en-US" sz="1500" dirty="0"/>
              <a:t> dataset comprises four different MRI modalities: T1, T1-Gd (T1 post-contrast gadolinium-enhanced), T2, and T2-FLAIR (T2 Fluid Attenuated Inversion Recovery). Each modality offers different information about the tissues and the tumors, making it crucial for a model to be able to integrate these different sources of information effectively.</a:t>
            </a:r>
          </a:p>
          <a:p>
            <a:r>
              <a:rPr lang="en-US" sz="1500" b="1" dirty="0"/>
              <a:t>Inter-patient Variability: </a:t>
            </a:r>
            <a:r>
              <a:rPr lang="en-US" sz="1500" dirty="0"/>
              <a:t>Brain tumors can vary greatly in terms of their size, shape, location, and level of malignancy from patient to patient. Models must be robust enough to handle this variability and still perform accurate segmentation.</a:t>
            </a:r>
          </a:p>
          <a:p>
            <a:r>
              <a:rPr lang="en-US" sz="1500" b="1" dirty="0"/>
              <a:t>Intra-tumor Heterogeneity</a:t>
            </a:r>
          </a:p>
          <a:p>
            <a:r>
              <a:rPr lang="en-US" sz="1500" b="1" dirty="0"/>
              <a:t>Noise and Artifacts</a:t>
            </a:r>
          </a:p>
          <a:p>
            <a:r>
              <a:rPr lang="en-US" sz="1500" b="1" dirty="0"/>
              <a:t>Imbalance in Classes</a:t>
            </a:r>
          </a:p>
        </p:txBody>
      </p:sp>
      <p:pic>
        <p:nvPicPr>
          <p:cNvPr id="5" name="Picture 4">
            <a:extLst>
              <a:ext uri="{FF2B5EF4-FFF2-40B4-BE49-F238E27FC236}">
                <a16:creationId xmlns:a16="http://schemas.microsoft.com/office/drawing/2014/main" id="{1A0DEB8F-22A3-BD7E-43BF-61AAA1FB0A1A}"/>
              </a:ext>
            </a:extLst>
          </p:cNvPr>
          <p:cNvPicPr>
            <a:picLocks noChangeAspect="1"/>
          </p:cNvPicPr>
          <p:nvPr/>
        </p:nvPicPr>
        <p:blipFill>
          <a:blip r:embed="rId2"/>
          <a:stretch>
            <a:fillRect/>
          </a:stretch>
        </p:blipFill>
        <p:spPr>
          <a:xfrm>
            <a:off x="2914650" y="1453757"/>
            <a:ext cx="6362700" cy="3423332"/>
          </a:xfrm>
          <a:prstGeom prst="rect">
            <a:avLst/>
          </a:prstGeom>
        </p:spPr>
      </p:pic>
    </p:spTree>
    <p:extLst>
      <p:ext uri="{BB962C8B-B14F-4D97-AF65-F5344CB8AC3E}">
        <p14:creationId xmlns:p14="http://schemas.microsoft.com/office/powerpoint/2010/main" val="193154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FC85-4598-15CF-E8DE-2AEE926C19CA}"/>
              </a:ext>
            </a:extLst>
          </p:cNvPr>
          <p:cNvSpPr>
            <a:spLocks noGrp="1"/>
          </p:cNvSpPr>
          <p:nvPr>
            <p:ph type="title"/>
          </p:nvPr>
        </p:nvSpPr>
        <p:spPr>
          <a:xfrm>
            <a:off x="200025" y="298450"/>
            <a:ext cx="11918949" cy="1325563"/>
          </a:xfrm>
        </p:spPr>
        <p:txBody>
          <a:bodyPr/>
          <a:lstStyle/>
          <a:p>
            <a:r>
              <a:rPr lang="en-US" dirty="0"/>
              <a:t>7. </a:t>
            </a:r>
            <a:r>
              <a:rPr lang="en-US" sz="4400" dirty="0"/>
              <a:t>Cancer Instance Segmentation and Classification </a:t>
            </a:r>
            <a:r>
              <a:rPr lang="en-US" dirty="0"/>
              <a:t>Dataset</a:t>
            </a:r>
          </a:p>
        </p:txBody>
      </p:sp>
      <p:sp>
        <p:nvSpPr>
          <p:cNvPr id="4" name="Slide Number Placeholder 3">
            <a:extLst>
              <a:ext uri="{FF2B5EF4-FFF2-40B4-BE49-F238E27FC236}">
                <a16:creationId xmlns:a16="http://schemas.microsoft.com/office/drawing/2014/main" id="{FFB4A5A7-FC76-7BB6-A832-16BD6DED31D9}"/>
              </a:ext>
            </a:extLst>
          </p:cNvPr>
          <p:cNvSpPr>
            <a:spLocks noGrp="1"/>
          </p:cNvSpPr>
          <p:nvPr>
            <p:ph type="sldNum" sz="quarter" idx="12"/>
          </p:nvPr>
        </p:nvSpPr>
        <p:spPr/>
        <p:txBody>
          <a:bodyPr/>
          <a:lstStyle/>
          <a:p>
            <a:fld id="{11B01E31-B6DC-42EA-A8C3-CAE4B05B6959}" type="slidenum">
              <a:rPr lang="en-US" smtClean="0"/>
              <a:t>9</a:t>
            </a:fld>
            <a:endParaRPr lang="en-US"/>
          </a:p>
        </p:txBody>
      </p:sp>
      <p:sp>
        <p:nvSpPr>
          <p:cNvPr id="7" name="TextBox 6">
            <a:extLst>
              <a:ext uri="{FF2B5EF4-FFF2-40B4-BE49-F238E27FC236}">
                <a16:creationId xmlns:a16="http://schemas.microsoft.com/office/drawing/2014/main" id="{8B721185-4F30-B1EE-FD6B-D1C5E40A9B63}"/>
              </a:ext>
            </a:extLst>
          </p:cNvPr>
          <p:cNvSpPr txBox="1"/>
          <p:nvPr/>
        </p:nvSpPr>
        <p:spPr>
          <a:xfrm>
            <a:off x="631824" y="4416391"/>
            <a:ext cx="11099800" cy="2015936"/>
          </a:xfrm>
          <a:prstGeom prst="rect">
            <a:avLst/>
          </a:prstGeom>
          <a:noFill/>
        </p:spPr>
        <p:txBody>
          <a:bodyPr wrap="square" rtlCol="0">
            <a:spAutoFit/>
          </a:bodyPr>
          <a:lstStyle/>
          <a:p>
            <a:r>
              <a:rPr lang="en-US" sz="1500" dirty="0"/>
              <a:t>Challenges – </a:t>
            </a:r>
          </a:p>
          <a:p>
            <a:endParaRPr lang="en-US" sz="1500" dirty="0"/>
          </a:p>
          <a:p>
            <a:r>
              <a:rPr lang="en-US" sz="1600" b="0" i="0" dirty="0">
                <a:solidFill>
                  <a:srgbClr val="3C4043"/>
                </a:solidFill>
                <a:effectLst/>
                <a:latin typeface="Inter"/>
              </a:rPr>
              <a:t>This dataset, also known as </a:t>
            </a:r>
            <a:r>
              <a:rPr lang="en-US" sz="1600" b="0" i="0" dirty="0" err="1">
                <a:solidFill>
                  <a:srgbClr val="3C4043"/>
                </a:solidFill>
                <a:effectLst/>
                <a:latin typeface="Inter"/>
              </a:rPr>
              <a:t>PanNuke</a:t>
            </a:r>
            <a:r>
              <a:rPr lang="en-US" sz="1600" b="0" i="0" dirty="0">
                <a:solidFill>
                  <a:srgbClr val="3C4043"/>
                </a:solidFill>
                <a:effectLst/>
                <a:latin typeface="Inter"/>
              </a:rPr>
              <a:t>, contains semi automatically generated nuclei instance segmentation and classification images with exhaustive nuclei labels across 19 different tissue types. The dataset consists of 481 visual fields, of which 312 are randomly sampled from more than 20K whole slide images at different magnifications, from multiple data sources.</a:t>
            </a:r>
          </a:p>
          <a:p>
            <a:r>
              <a:rPr lang="en-US" sz="1600" b="1" dirty="0"/>
              <a:t>Variability in nuclei instances: </a:t>
            </a:r>
            <a:r>
              <a:rPr lang="en-US" sz="1600" dirty="0"/>
              <a:t>The nuclei images in the dataset exhibit a wide range of shapes, colors, sizes, and textures. </a:t>
            </a:r>
          </a:p>
          <a:p>
            <a:r>
              <a:rPr lang="en-US" sz="1600" b="1" dirty="0"/>
              <a:t>Class Imbalance</a:t>
            </a:r>
          </a:p>
          <a:p>
            <a:endParaRPr lang="en-US" sz="1500" b="1" dirty="0"/>
          </a:p>
        </p:txBody>
      </p:sp>
      <p:pic>
        <p:nvPicPr>
          <p:cNvPr id="6" name="Picture 5">
            <a:extLst>
              <a:ext uri="{FF2B5EF4-FFF2-40B4-BE49-F238E27FC236}">
                <a16:creationId xmlns:a16="http://schemas.microsoft.com/office/drawing/2014/main" id="{8D1E2FCF-20A2-A76B-C257-1D1E999E1DB5}"/>
              </a:ext>
            </a:extLst>
          </p:cNvPr>
          <p:cNvPicPr>
            <a:picLocks noChangeAspect="1"/>
          </p:cNvPicPr>
          <p:nvPr/>
        </p:nvPicPr>
        <p:blipFill>
          <a:blip r:embed="rId2"/>
          <a:stretch>
            <a:fillRect/>
          </a:stretch>
        </p:blipFill>
        <p:spPr>
          <a:xfrm>
            <a:off x="3186112" y="1204912"/>
            <a:ext cx="5819775" cy="3471339"/>
          </a:xfrm>
          <a:prstGeom prst="rect">
            <a:avLst/>
          </a:prstGeom>
        </p:spPr>
      </p:pic>
    </p:spTree>
    <p:extLst>
      <p:ext uri="{BB962C8B-B14F-4D97-AF65-F5344CB8AC3E}">
        <p14:creationId xmlns:p14="http://schemas.microsoft.com/office/powerpoint/2010/main" val="4285091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2710</Words>
  <Application>Microsoft Office PowerPoint</Application>
  <PresentationFormat>Widescreen</PresentationFormat>
  <Paragraphs>211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Inter</vt:lpstr>
      <vt:lpstr>Arial</vt:lpstr>
      <vt:lpstr>Calibri</vt:lpstr>
      <vt:lpstr>Calibri Light</vt:lpstr>
      <vt:lpstr>Office Theme</vt:lpstr>
      <vt:lpstr>Proposal Preparation</vt:lpstr>
      <vt:lpstr>Some Medical Dataset Guide</vt:lpstr>
      <vt:lpstr>1. GlaS Dataset</vt:lpstr>
      <vt:lpstr>2. Kvasir-SEG Dataset</vt:lpstr>
      <vt:lpstr>3. CVC-ClinicDB Dataset</vt:lpstr>
      <vt:lpstr>4. Data Science Bowl Dataset</vt:lpstr>
      <vt:lpstr>5. ISIC-2020 Dataset</vt:lpstr>
      <vt:lpstr>6. BraTS 2020 Dataset</vt:lpstr>
      <vt:lpstr>7. Cancer Instance Segmentation and Classification Dataset</vt:lpstr>
      <vt:lpstr>9. Breast UltraSound Image Dataset (BUSI)</vt:lpstr>
      <vt:lpstr>10. OpenEDS – Open Eyes Dataset </vt:lpstr>
      <vt:lpstr>11. MoNuSeg (Multi-Organ Nuclei Segmentation) </vt:lpstr>
      <vt:lpstr>12. Lung Image Database Consortium image collection (LIDC-IDRI) </vt:lpstr>
      <vt:lpstr>Obervations</vt:lpstr>
      <vt:lpstr>MoNUSeg Dataset</vt:lpstr>
      <vt:lpstr>AutoSAM </vt:lpstr>
      <vt:lpstr>AutoSAM </vt:lpstr>
      <vt:lpstr>MaxViT-UNet </vt:lpstr>
      <vt:lpstr>MaxViT-UNet </vt:lpstr>
      <vt:lpstr>MaxViT-UNet </vt:lpstr>
      <vt:lpstr>Need for further Research</vt:lpstr>
      <vt:lpstr>We propose to implement the following -</vt:lpstr>
      <vt:lpstr>Methodology for Unet Model</vt:lpstr>
      <vt:lpstr>Methodology for Unet Model</vt:lpstr>
      <vt:lpstr>Methodology for Unet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Preparation</dc:title>
  <dc:creator>Bishal Blue</dc:creator>
  <cp:lastModifiedBy>Bishal Blue</cp:lastModifiedBy>
  <cp:revision>8</cp:revision>
  <dcterms:created xsi:type="dcterms:W3CDTF">2023-07-29T06:05:07Z</dcterms:created>
  <dcterms:modified xsi:type="dcterms:W3CDTF">2023-07-31T07:19:44Z</dcterms:modified>
</cp:coreProperties>
</file>