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0" d="100"/>
          <a:sy n="60" d="100"/>
        </p:scale>
        <p:origin x="96" y="1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05DCD-F1B7-47E0-ADBB-D623384DF8E1}"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9BCDA-A408-4C4D-A08C-C10FF42993D0}" type="slidenum">
              <a:rPr lang="en-US" smtClean="0"/>
              <a:t>‹#›</a:t>
            </a:fld>
            <a:endParaRPr lang="en-US"/>
          </a:p>
        </p:txBody>
      </p:sp>
    </p:spTree>
    <p:extLst>
      <p:ext uri="{BB962C8B-B14F-4D97-AF65-F5344CB8AC3E}">
        <p14:creationId xmlns:p14="http://schemas.microsoft.com/office/powerpoint/2010/main" val="167191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4FC5-BB4A-5576-F7FD-F02B66E639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CE922-D549-B743-026A-5183B2171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07D16D-11E1-C342-C328-57736CE860E8}"/>
              </a:ext>
            </a:extLst>
          </p:cNvPr>
          <p:cNvSpPr>
            <a:spLocks noGrp="1"/>
          </p:cNvSpPr>
          <p:nvPr>
            <p:ph type="dt" sz="half" idx="10"/>
          </p:nvPr>
        </p:nvSpPr>
        <p:spPr/>
        <p:txBody>
          <a:bodyPr/>
          <a:lstStyle/>
          <a:p>
            <a:fld id="{3798F4A7-552B-415B-B44A-4766616958B1}" type="datetime1">
              <a:rPr lang="en-US" smtClean="0"/>
              <a:t>7/19/2023</a:t>
            </a:fld>
            <a:endParaRPr lang="en-US"/>
          </a:p>
        </p:txBody>
      </p:sp>
      <p:sp>
        <p:nvSpPr>
          <p:cNvPr id="5" name="Footer Placeholder 4">
            <a:extLst>
              <a:ext uri="{FF2B5EF4-FFF2-40B4-BE49-F238E27FC236}">
                <a16:creationId xmlns:a16="http://schemas.microsoft.com/office/drawing/2014/main" id="{133ED4BC-3A18-AC6D-B647-294AEB2FE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F44B5-D4B0-D58D-4810-CD96627FCF3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34797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1BC1-7EDA-D5B8-A949-9EC36B910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590EF-0AB5-A5DD-15CC-E06A3E7C2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5E202-F27A-1679-A2B2-E6ADD9916877}"/>
              </a:ext>
            </a:extLst>
          </p:cNvPr>
          <p:cNvSpPr>
            <a:spLocks noGrp="1"/>
          </p:cNvSpPr>
          <p:nvPr>
            <p:ph type="dt" sz="half" idx="10"/>
          </p:nvPr>
        </p:nvSpPr>
        <p:spPr/>
        <p:txBody>
          <a:bodyPr/>
          <a:lstStyle/>
          <a:p>
            <a:fld id="{28A7FFDC-353F-4EF3-9800-881A6E9EB5A1}" type="datetime1">
              <a:rPr lang="en-US" smtClean="0"/>
              <a:t>7/19/2023</a:t>
            </a:fld>
            <a:endParaRPr lang="en-US"/>
          </a:p>
        </p:txBody>
      </p:sp>
      <p:sp>
        <p:nvSpPr>
          <p:cNvPr id="5" name="Footer Placeholder 4">
            <a:extLst>
              <a:ext uri="{FF2B5EF4-FFF2-40B4-BE49-F238E27FC236}">
                <a16:creationId xmlns:a16="http://schemas.microsoft.com/office/drawing/2014/main" id="{4C5B3705-384F-F180-781E-2D5C96506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849B3-17D5-26E6-02EE-84407F16393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38854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2B2E70-9828-0CD0-C59F-22C8DF5D60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4EB40-06E7-8A2E-D679-F47ADBD23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EDEE2-B6A0-D484-1326-3FBA24B82BAA}"/>
              </a:ext>
            </a:extLst>
          </p:cNvPr>
          <p:cNvSpPr>
            <a:spLocks noGrp="1"/>
          </p:cNvSpPr>
          <p:nvPr>
            <p:ph type="dt" sz="half" idx="10"/>
          </p:nvPr>
        </p:nvSpPr>
        <p:spPr/>
        <p:txBody>
          <a:bodyPr/>
          <a:lstStyle/>
          <a:p>
            <a:fld id="{8D73BC6A-7CCF-40A4-B006-03FCDA3EA12B}" type="datetime1">
              <a:rPr lang="en-US" smtClean="0"/>
              <a:t>7/19/2023</a:t>
            </a:fld>
            <a:endParaRPr lang="en-US"/>
          </a:p>
        </p:txBody>
      </p:sp>
      <p:sp>
        <p:nvSpPr>
          <p:cNvPr id="5" name="Footer Placeholder 4">
            <a:extLst>
              <a:ext uri="{FF2B5EF4-FFF2-40B4-BE49-F238E27FC236}">
                <a16:creationId xmlns:a16="http://schemas.microsoft.com/office/drawing/2014/main" id="{20E63E0B-A261-A12C-BDB2-1AA84672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11659-BB6A-A8E9-F6B5-0F51D71623F7}"/>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18692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8A7D-74D5-5600-32BE-9744CA351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259F37-559C-59FE-CAF7-6990744D9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E4863-2323-E5BD-2A2E-165AED4C8E49}"/>
              </a:ext>
            </a:extLst>
          </p:cNvPr>
          <p:cNvSpPr>
            <a:spLocks noGrp="1"/>
          </p:cNvSpPr>
          <p:nvPr>
            <p:ph type="dt" sz="half" idx="10"/>
          </p:nvPr>
        </p:nvSpPr>
        <p:spPr/>
        <p:txBody>
          <a:bodyPr/>
          <a:lstStyle/>
          <a:p>
            <a:fld id="{FAD0B024-61CA-44E8-9DF2-C6BD22AA7A7B}" type="datetime1">
              <a:rPr lang="en-US" smtClean="0"/>
              <a:t>7/19/2023</a:t>
            </a:fld>
            <a:endParaRPr lang="en-US"/>
          </a:p>
        </p:txBody>
      </p:sp>
      <p:sp>
        <p:nvSpPr>
          <p:cNvPr id="5" name="Footer Placeholder 4">
            <a:extLst>
              <a:ext uri="{FF2B5EF4-FFF2-40B4-BE49-F238E27FC236}">
                <a16:creationId xmlns:a16="http://schemas.microsoft.com/office/drawing/2014/main" id="{A2C1C779-FFF5-40A0-29DF-C4C69B8E7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CBB05-282C-4BEB-83EA-70272CFD84E0}"/>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45980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8F32-DEE5-EF60-3FCA-E48CA30B8D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E6BFC-AC6C-9C83-43FE-8EAD99073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B254C7-C157-F664-9107-CF9BF1FF8E14}"/>
              </a:ext>
            </a:extLst>
          </p:cNvPr>
          <p:cNvSpPr>
            <a:spLocks noGrp="1"/>
          </p:cNvSpPr>
          <p:nvPr>
            <p:ph type="dt" sz="half" idx="10"/>
          </p:nvPr>
        </p:nvSpPr>
        <p:spPr/>
        <p:txBody>
          <a:bodyPr/>
          <a:lstStyle/>
          <a:p>
            <a:fld id="{AA3A7AFB-F13E-4542-B60A-0620CAF0A96C}" type="datetime1">
              <a:rPr lang="en-US" smtClean="0"/>
              <a:t>7/19/2023</a:t>
            </a:fld>
            <a:endParaRPr lang="en-US"/>
          </a:p>
        </p:txBody>
      </p:sp>
      <p:sp>
        <p:nvSpPr>
          <p:cNvPr id="5" name="Footer Placeholder 4">
            <a:extLst>
              <a:ext uri="{FF2B5EF4-FFF2-40B4-BE49-F238E27FC236}">
                <a16:creationId xmlns:a16="http://schemas.microsoft.com/office/drawing/2014/main" id="{C7C003A0-15DE-AF75-8E12-948FEBD2B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F7712-0CC4-9700-A2FE-97642CB3C746}"/>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6081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AEF5-26C0-752C-A649-0933FBC14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AC35D-1F0F-1C78-5149-22BC40D76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F5D17-0D4D-9DBC-1E49-962DE14369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E2CB7E-09DD-CBFD-21C0-FFA830F5455F}"/>
              </a:ext>
            </a:extLst>
          </p:cNvPr>
          <p:cNvSpPr>
            <a:spLocks noGrp="1"/>
          </p:cNvSpPr>
          <p:nvPr>
            <p:ph type="dt" sz="half" idx="10"/>
          </p:nvPr>
        </p:nvSpPr>
        <p:spPr/>
        <p:txBody>
          <a:bodyPr/>
          <a:lstStyle/>
          <a:p>
            <a:fld id="{3DB7AC47-BCAB-4D82-B707-94F403E7BFFE}" type="datetime1">
              <a:rPr lang="en-US" smtClean="0"/>
              <a:t>7/19/2023</a:t>
            </a:fld>
            <a:endParaRPr lang="en-US"/>
          </a:p>
        </p:txBody>
      </p:sp>
      <p:sp>
        <p:nvSpPr>
          <p:cNvPr id="6" name="Footer Placeholder 5">
            <a:extLst>
              <a:ext uri="{FF2B5EF4-FFF2-40B4-BE49-F238E27FC236}">
                <a16:creationId xmlns:a16="http://schemas.microsoft.com/office/drawing/2014/main" id="{2A3717CF-1F35-1D49-0E36-5BEE73879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B7FC8-282D-C50A-2477-876BDCA54C72}"/>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93047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AB33-8C34-E18C-113D-E14AF53E65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39D4E-79F2-EFD8-5A13-B86D027A5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169FEC-D639-1A3E-D819-6286EE769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BEF2D-935E-96E2-9B99-19B8BA349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EBEF2-FAED-52E5-873A-DC92CBB03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E7EC6B-0B90-2744-CDA6-501607590F1A}"/>
              </a:ext>
            </a:extLst>
          </p:cNvPr>
          <p:cNvSpPr>
            <a:spLocks noGrp="1"/>
          </p:cNvSpPr>
          <p:nvPr>
            <p:ph type="dt" sz="half" idx="10"/>
          </p:nvPr>
        </p:nvSpPr>
        <p:spPr/>
        <p:txBody>
          <a:bodyPr/>
          <a:lstStyle/>
          <a:p>
            <a:fld id="{AFD05FC7-0733-4D49-9221-1F519CF55C0F}" type="datetime1">
              <a:rPr lang="en-US" smtClean="0"/>
              <a:t>7/19/2023</a:t>
            </a:fld>
            <a:endParaRPr lang="en-US"/>
          </a:p>
        </p:txBody>
      </p:sp>
      <p:sp>
        <p:nvSpPr>
          <p:cNvPr id="8" name="Footer Placeholder 7">
            <a:extLst>
              <a:ext uri="{FF2B5EF4-FFF2-40B4-BE49-F238E27FC236}">
                <a16:creationId xmlns:a16="http://schemas.microsoft.com/office/drawing/2014/main" id="{087BD3C9-A7A4-10EC-B8C1-9CA72C8D7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90FC38-8D3C-25E1-58D6-FE49078D4E26}"/>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378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2A97-575C-191F-D286-5C7818343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4DCEDB-844C-AFE6-5FA7-5A7086B3C57D}"/>
              </a:ext>
            </a:extLst>
          </p:cNvPr>
          <p:cNvSpPr>
            <a:spLocks noGrp="1"/>
          </p:cNvSpPr>
          <p:nvPr>
            <p:ph type="dt" sz="half" idx="10"/>
          </p:nvPr>
        </p:nvSpPr>
        <p:spPr/>
        <p:txBody>
          <a:bodyPr/>
          <a:lstStyle/>
          <a:p>
            <a:fld id="{094889CC-7ADA-45B4-8583-7E2209E22B8D}" type="datetime1">
              <a:rPr lang="en-US" smtClean="0"/>
              <a:t>7/19/2023</a:t>
            </a:fld>
            <a:endParaRPr lang="en-US"/>
          </a:p>
        </p:txBody>
      </p:sp>
      <p:sp>
        <p:nvSpPr>
          <p:cNvPr id="4" name="Footer Placeholder 3">
            <a:extLst>
              <a:ext uri="{FF2B5EF4-FFF2-40B4-BE49-F238E27FC236}">
                <a16:creationId xmlns:a16="http://schemas.microsoft.com/office/drawing/2014/main" id="{6312DFDE-94A2-6433-87D7-80B017DFAC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81565-96ED-55A6-5B0C-3168BEFE3461}"/>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3351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9E3A0-A04A-6308-ADD7-480DAF1D1BDD}"/>
              </a:ext>
            </a:extLst>
          </p:cNvPr>
          <p:cNvSpPr>
            <a:spLocks noGrp="1"/>
          </p:cNvSpPr>
          <p:nvPr>
            <p:ph type="dt" sz="half" idx="10"/>
          </p:nvPr>
        </p:nvSpPr>
        <p:spPr/>
        <p:txBody>
          <a:bodyPr/>
          <a:lstStyle/>
          <a:p>
            <a:fld id="{89A54043-F1E4-4DB5-A5FA-D46B2925E872}" type="datetime1">
              <a:rPr lang="en-US" smtClean="0"/>
              <a:t>7/19/2023</a:t>
            </a:fld>
            <a:endParaRPr lang="en-US"/>
          </a:p>
        </p:txBody>
      </p:sp>
      <p:sp>
        <p:nvSpPr>
          <p:cNvPr id="3" name="Footer Placeholder 2">
            <a:extLst>
              <a:ext uri="{FF2B5EF4-FFF2-40B4-BE49-F238E27FC236}">
                <a16:creationId xmlns:a16="http://schemas.microsoft.com/office/drawing/2014/main" id="{779C19DC-4A9B-537A-CB02-60CCE12D0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F94C49-1908-B134-85C4-E6CAFE893438}"/>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4054691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002A-76D2-B9DF-5D89-0FB45BA7B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0B366A-C4A6-D63A-A5A7-1E18BC999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F18EC-8C59-B5D9-FCFB-74E62910E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3A32D-954C-62C4-D2E7-587707D4C67D}"/>
              </a:ext>
            </a:extLst>
          </p:cNvPr>
          <p:cNvSpPr>
            <a:spLocks noGrp="1"/>
          </p:cNvSpPr>
          <p:nvPr>
            <p:ph type="dt" sz="half" idx="10"/>
          </p:nvPr>
        </p:nvSpPr>
        <p:spPr/>
        <p:txBody>
          <a:bodyPr/>
          <a:lstStyle/>
          <a:p>
            <a:fld id="{BC8AEC46-4820-4996-B8C5-0669F8738B4C}" type="datetime1">
              <a:rPr lang="en-US" smtClean="0"/>
              <a:t>7/19/2023</a:t>
            </a:fld>
            <a:endParaRPr lang="en-US"/>
          </a:p>
        </p:txBody>
      </p:sp>
      <p:sp>
        <p:nvSpPr>
          <p:cNvPr id="6" name="Footer Placeholder 5">
            <a:extLst>
              <a:ext uri="{FF2B5EF4-FFF2-40B4-BE49-F238E27FC236}">
                <a16:creationId xmlns:a16="http://schemas.microsoft.com/office/drawing/2014/main" id="{D3AE4B79-DB3C-B7E5-B28C-E11D88842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3620F-7808-67C8-EE5D-5865938C8583}"/>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192691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8B2D-8370-BC39-229D-BC54C047D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C91A98-79A7-C3FE-2CF2-CD41BA537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AF9DB-8680-329F-C1B8-48A855106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19CFC-701B-E70B-1B9C-DE73E6C6552E}"/>
              </a:ext>
            </a:extLst>
          </p:cNvPr>
          <p:cNvSpPr>
            <a:spLocks noGrp="1"/>
          </p:cNvSpPr>
          <p:nvPr>
            <p:ph type="dt" sz="half" idx="10"/>
          </p:nvPr>
        </p:nvSpPr>
        <p:spPr/>
        <p:txBody>
          <a:bodyPr/>
          <a:lstStyle/>
          <a:p>
            <a:fld id="{0D59ECFE-069E-43B1-83C2-289F9B4C8B5C}" type="datetime1">
              <a:rPr lang="en-US" smtClean="0"/>
              <a:t>7/19/2023</a:t>
            </a:fld>
            <a:endParaRPr lang="en-US"/>
          </a:p>
        </p:txBody>
      </p:sp>
      <p:sp>
        <p:nvSpPr>
          <p:cNvPr id="6" name="Footer Placeholder 5">
            <a:extLst>
              <a:ext uri="{FF2B5EF4-FFF2-40B4-BE49-F238E27FC236}">
                <a16:creationId xmlns:a16="http://schemas.microsoft.com/office/drawing/2014/main" id="{A5E88851-DAA3-4B02-B8FB-CE6CFAB88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74172-987E-51F1-E9DB-43F31F037F04}"/>
              </a:ext>
            </a:extLst>
          </p:cNvPr>
          <p:cNvSpPr>
            <a:spLocks noGrp="1"/>
          </p:cNvSpPr>
          <p:nvPr>
            <p:ph type="sldNum" sz="quarter" idx="12"/>
          </p:nvPr>
        </p:nvSpPr>
        <p:spPr/>
        <p:txBody>
          <a:bodyPr/>
          <a:lstStyle/>
          <a:p>
            <a:fld id="{8675CED3-2DE4-4D00-9C8D-51B9A2902944}" type="slidenum">
              <a:rPr lang="en-US" smtClean="0"/>
              <a:t>‹#›</a:t>
            </a:fld>
            <a:endParaRPr lang="en-US"/>
          </a:p>
        </p:txBody>
      </p:sp>
    </p:spTree>
    <p:extLst>
      <p:ext uri="{BB962C8B-B14F-4D97-AF65-F5344CB8AC3E}">
        <p14:creationId xmlns:p14="http://schemas.microsoft.com/office/powerpoint/2010/main" val="25046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44E30-A31E-FC44-3A72-C4BAE7735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8B968-C7B0-0547-E4D2-79157242F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E2989-09EC-0661-71B8-6407D2F16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C4D26-C612-4D99-9254-1436FBFA8525}" type="datetime1">
              <a:rPr lang="en-US" smtClean="0"/>
              <a:t>7/19/2023</a:t>
            </a:fld>
            <a:endParaRPr lang="en-US"/>
          </a:p>
        </p:txBody>
      </p:sp>
      <p:sp>
        <p:nvSpPr>
          <p:cNvPr id="5" name="Footer Placeholder 4">
            <a:extLst>
              <a:ext uri="{FF2B5EF4-FFF2-40B4-BE49-F238E27FC236}">
                <a16:creationId xmlns:a16="http://schemas.microsoft.com/office/drawing/2014/main" id="{368270DF-C6AF-A0E8-EE33-F5EAF51C7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D2E3C0-F4B7-FB14-1C10-236AB069B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5CED3-2DE4-4D00-9C8D-51B9A2902944}" type="slidenum">
              <a:rPr lang="en-US" smtClean="0"/>
              <a:t>‹#›</a:t>
            </a:fld>
            <a:endParaRPr lang="en-US"/>
          </a:p>
        </p:txBody>
      </p:sp>
    </p:spTree>
    <p:extLst>
      <p:ext uri="{BB962C8B-B14F-4D97-AF65-F5344CB8AC3E}">
        <p14:creationId xmlns:p14="http://schemas.microsoft.com/office/powerpoint/2010/main" val="3121086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Calibrating%20Label%20Distribution%20for%20Class-Imbalanced%20Barely-Supervised%20Knee%20Segmentation.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luesaiyancodes/KITReports/blob/main/MICCAI%202022%20Papers/%5B2022%5D%20Exploring%20Smoothness%20and%20Class-Separation%20for%20semi-supervised%20medical%20image%20segmentation.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bluesaiyancodes/KITReports/blob/main/MICCAI%202022%20Papers/%5B2022%5D%20Free%20Lunch%20for%20Surgical%20Video%20Understanding%20by%20distilling%20self-supervision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CD62-1C85-0783-BD88-D36BEED02192}"/>
              </a:ext>
            </a:extLst>
          </p:cNvPr>
          <p:cNvSpPr>
            <a:spLocks noGrp="1"/>
          </p:cNvSpPr>
          <p:nvPr>
            <p:ph type="ctrTitle"/>
          </p:nvPr>
        </p:nvSpPr>
        <p:spPr/>
        <p:txBody>
          <a:bodyPr/>
          <a:lstStyle/>
          <a:p>
            <a:r>
              <a:rPr lang="en-US" dirty="0"/>
              <a:t>MICCAI Paper Reviews</a:t>
            </a:r>
          </a:p>
        </p:txBody>
      </p:sp>
      <p:sp>
        <p:nvSpPr>
          <p:cNvPr id="3" name="Subtitle 2">
            <a:extLst>
              <a:ext uri="{FF2B5EF4-FFF2-40B4-BE49-F238E27FC236}">
                <a16:creationId xmlns:a16="http://schemas.microsoft.com/office/drawing/2014/main" id="{1B2582E7-4662-3887-6207-B6ED1F5DF1B1}"/>
              </a:ext>
            </a:extLst>
          </p:cNvPr>
          <p:cNvSpPr>
            <a:spLocks noGrp="1"/>
          </p:cNvSpPr>
          <p:nvPr>
            <p:ph type="subTitle" idx="1"/>
          </p:nvPr>
        </p:nvSpPr>
        <p:spPr/>
        <p:txBody>
          <a:bodyPr>
            <a:normAutofit lnSpcReduction="10000"/>
          </a:bodyPr>
          <a:lstStyle/>
          <a:p>
            <a:r>
              <a:rPr lang="en-US" dirty="0"/>
              <a:t>July – 19</a:t>
            </a:r>
          </a:p>
          <a:p>
            <a:endParaRPr lang="en-US" dirty="0"/>
          </a:p>
          <a:p>
            <a:endParaRPr lang="en-US" dirty="0"/>
          </a:p>
          <a:p>
            <a:r>
              <a:rPr lang="en-US" dirty="0"/>
              <a:t>Bishal</a:t>
            </a:r>
          </a:p>
        </p:txBody>
      </p:sp>
      <p:sp>
        <p:nvSpPr>
          <p:cNvPr id="4" name="Slide Number Placeholder 3">
            <a:extLst>
              <a:ext uri="{FF2B5EF4-FFF2-40B4-BE49-F238E27FC236}">
                <a16:creationId xmlns:a16="http://schemas.microsoft.com/office/drawing/2014/main" id="{E586251E-E173-EAD2-40D2-0DDEF050278C}"/>
              </a:ext>
            </a:extLst>
          </p:cNvPr>
          <p:cNvSpPr>
            <a:spLocks noGrp="1"/>
          </p:cNvSpPr>
          <p:nvPr>
            <p:ph type="sldNum" sz="quarter" idx="12"/>
          </p:nvPr>
        </p:nvSpPr>
        <p:spPr/>
        <p:txBody>
          <a:bodyPr/>
          <a:lstStyle/>
          <a:p>
            <a:fld id="{8675CED3-2DE4-4D00-9C8D-51B9A2902944}" type="slidenum">
              <a:rPr lang="en-US" smtClean="0"/>
              <a:t>1</a:t>
            </a:fld>
            <a:endParaRPr lang="en-US"/>
          </a:p>
        </p:txBody>
      </p:sp>
    </p:spTree>
    <p:extLst>
      <p:ext uri="{BB962C8B-B14F-4D97-AF65-F5344CB8AC3E}">
        <p14:creationId xmlns:p14="http://schemas.microsoft.com/office/powerpoint/2010/main" val="168158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sz="3600" dirty="0"/>
            </a:br>
            <a:r>
              <a:rPr lang="en-US" sz="2200" dirty="0"/>
              <a:t>MICCAI – 2022</a:t>
            </a:r>
            <a:br>
              <a:rPr lang="en-US" sz="2200" dirty="0"/>
            </a:br>
            <a:r>
              <a:rPr lang="en-US" sz="2200" dirty="0"/>
              <a:t>Sept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10</a:t>
            </a:fld>
            <a:endParaRPr lang="en-US"/>
          </a:p>
        </p:txBody>
      </p:sp>
      <p:sp>
        <p:nvSpPr>
          <p:cNvPr id="4" name="TextBox 3">
            <a:extLst>
              <a:ext uri="{FF2B5EF4-FFF2-40B4-BE49-F238E27FC236}">
                <a16:creationId xmlns:a16="http://schemas.microsoft.com/office/drawing/2014/main" id="{C79AA6FE-A2FD-FDB1-7E79-557049CE1527}"/>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10" name="Picture 9">
            <a:extLst>
              <a:ext uri="{FF2B5EF4-FFF2-40B4-BE49-F238E27FC236}">
                <a16:creationId xmlns:a16="http://schemas.microsoft.com/office/drawing/2014/main" id="{5CB68FF6-15F1-7187-C9F5-8F1A5E78DFDC}"/>
              </a:ext>
            </a:extLst>
          </p:cNvPr>
          <p:cNvPicPr>
            <a:picLocks noChangeAspect="1"/>
          </p:cNvPicPr>
          <p:nvPr/>
        </p:nvPicPr>
        <p:blipFill>
          <a:blip r:embed="rId3"/>
          <a:stretch>
            <a:fillRect/>
          </a:stretch>
        </p:blipFill>
        <p:spPr>
          <a:xfrm>
            <a:off x="2618890" y="2695045"/>
            <a:ext cx="6954220" cy="2896004"/>
          </a:xfrm>
          <a:prstGeom prst="rect">
            <a:avLst/>
          </a:prstGeom>
        </p:spPr>
      </p:pic>
    </p:spTree>
    <p:extLst>
      <p:ext uri="{BB962C8B-B14F-4D97-AF65-F5344CB8AC3E}">
        <p14:creationId xmlns:p14="http://schemas.microsoft.com/office/powerpoint/2010/main" val="47391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Main Contribution - Class Imbalance Problem</a:t>
            </a:r>
          </a:p>
          <a:p>
            <a:pPr lvl="1"/>
            <a:r>
              <a:rPr lang="en-US" dirty="0"/>
              <a:t>Modify loss function into class aware loss function</a:t>
            </a:r>
          </a:p>
          <a:p>
            <a:pPr lvl="1"/>
            <a:r>
              <a:rPr lang="en-US" dirty="0"/>
              <a:t>Uncertainty aware sampling supervision</a:t>
            </a:r>
          </a:p>
        </p:txBody>
      </p:sp>
      <p:pic>
        <p:nvPicPr>
          <p:cNvPr id="5" name="Picture 4">
            <a:extLst>
              <a:ext uri="{FF2B5EF4-FFF2-40B4-BE49-F238E27FC236}">
                <a16:creationId xmlns:a16="http://schemas.microsoft.com/office/drawing/2014/main" id="{24CF1CED-8A22-716B-D964-4BBFA8B6C88E}"/>
              </a:ext>
            </a:extLst>
          </p:cNvPr>
          <p:cNvPicPr>
            <a:picLocks noChangeAspect="1"/>
          </p:cNvPicPr>
          <p:nvPr/>
        </p:nvPicPr>
        <p:blipFill rotWithShape="1">
          <a:blip r:embed="rId2"/>
          <a:srcRect r="21851"/>
          <a:stretch/>
        </p:blipFill>
        <p:spPr>
          <a:xfrm>
            <a:off x="2957258" y="3128211"/>
            <a:ext cx="7957251" cy="3349374"/>
          </a:xfrm>
          <a:prstGeom prst="rect">
            <a:avLst/>
          </a:prstGeom>
        </p:spPr>
      </p:pic>
      <p:sp>
        <p:nvSpPr>
          <p:cNvPr id="7" name="TextBox 6">
            <a:extLst>
              <a:ext uri="{FF2B5EF4-FFF2-40B4-BE49-F238E27FC236}">
                <a16:creationId xmlns:a16="http://schemas.microsoft.com/office/drawing/2014/main" id="{A1DE7980-0E4C-EA28-62D6-D8ABF6EF2BCF}"/>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8" name="Slide Number Placeholder 7">
            <a:extLst>
              <a:ext uri="{FF2B5EF4-FFF2-40B4-BE49-F238E27FC236}">
                <a16:creationId xmlns:a16="http://schemas.microsoft.com/office/drawing/2014/main" id="{E9ED6FEE-DCDB-677F-796E-5F293292A561}"/>
              </a:ext>
            </a:extLst>
          </p:cNvPr>
          <p:cNvSpPr>
            <a:spLocks noGrp="1"/>
          </p:cNvSpPr>
          <p:nvPr>
            <p:ph type="sldNum" sz="quarter" idx="12"/>
          </p:nvPr>
        </p:nvSpPr>
        <p:spPr/>
        <p:txBody>
          <a:bodyPr/>
          <a:lstStyle/>
          <a:p>
            <a:fld id="{8675CED3-2DE4-4D00-9C8D-51B9A2902944}" type="slidenum">
              <a:rPr lang="en-US" smtClean="0"/>
              <a:t>2</a:t>
            </a:fld>
            <a:endParaRPr lang="en-US"/>
          </a:p>
        </p:txBody>
      </p:sp>
    </p:spTree>
    <p:extLst>
      <p:ext uri="{BB962C8B-B14F-4D97-AF65-F5344CB8AC3E}">
        <p14:creationId xmlns:p14="http://schemas.microsoft.com/office/powerpoint/2010/main" val="99665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Loss  -</a:t>
            </a:r>
          </a:p>
          <a:p>
            <a:pPr lvl="1"/>
            <a:r>
              <a:rPr lang="en-US" dirty="0"/>
              <a:t>These weights are determined based on the distribution of labels in the data. Specifically, they count the number of voxels (3D pixels) for each category in the labeled data and construct a weighting coefficient for each category. The weighting coefficient for a category is inversely proportional to its frequency, raised to the power of a constant (1/3 from their experiments)</a:t>
            </a:r>
          </a:p>
          <a:p>
            <a:r>
              <a:rPr lang="en-US" dirty="0"/>
              <a:t>Uncertainty aware sampling –</a:t>
            </a:r>
          </a:p>
          <a:p>
            <a:pPr lvl="1"/>
            <a:r>
              <a:rPr lang="en-US" dirty="0"/>
              <a:t>Calculates a uncertainty value (how unsure the model is about its predictions)</a:t>
            </a:r>
          </a:p>
          <a:p>
            <a:pPr lvl="1"/>
            <a:r>
              <a:rPr lang="en-US" dirty="0"/>
              <a:t>Creates a binary mask from the uncertainty values of voxels that is used while training the model to focus more on the categories that the model is less confident about. </a:t>
            </a:r>
          </a:p>
        </p:txBody>
      </p:sp>
      <p:sp>
        <p:nvSpPr>
          <p:cNvPr id="4" name="TextBox 3">
            <a:extLst>
              <a:ext uri="{FF2B5EF4-FFF2-40B4-BE49-F238E27FC236}">
                <a16:creationId xmlns:a16="http://schemas.microsoft.com/office/drawing/2014/main" id="{502172AB-474D-5951-D1D0-EF3CA4302CAA}"/>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829DD7A0-AD2A-933F-B479-3163EA30AD57}"/>
              </a:ext>
            </a:extLst>
          </p:cNvPr>
          <p:cNvSpPr>
            <a:spLocks noGrp="1"/>
          </p:cNvSpPr>
          <p:nvPr>
            <p:ph type="sldNum" sz="quarter" idx="12"/>
          </p:nvPr>
        </p:nvSpPr>
        <p:spPr/>
        <p:txBody>
          <a:bodyPr/>
          <a:lstStyle/>
          <a:p>
            <a:fld id="{8675CED3-2DE4-4D00-9C8D-51B9A2902944}" type="slidenum">
              <a:rPr lang="en-US" smtClean="0"/>
              <a:t>3</a:t>
            </a:fld>
            <a:endParaRPr lang="en-US"/>
          </a:p>
        </p:txBody>
      </p:sp>
    </p:spTree>
    <p:extLst>
      <p:ext uri="{BB962C8B-B14F-4D97-AF65-F5344CB8AC3E}">
        <p14:creationId xmlns:p14="http://schemas.microsoft.com/office/powerpoint/2010/main" val="103843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Calibrating Label Distribution for Class-Imbalanced Barely-Supervised Knee Segmentation</a:t>
            </a:r>
            <a:br>
              <a:rPr lang="en-US" dirty="0"/>
            </a:br>
            <a:r>
              <a:rPr lang="en-US" sz="2200" dirty="0"/>
              <a:t>MICCAI – 2022</a:t>
            </a:r>
            <a:br>
              <a:rPr lang="en-US" sz="2200" dirty="0"/>
            </a:br>
            <a:r>
              <a:rPr lang="en-US" sz="2200" dirty="0"/>
              <a:t>May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pic>
        <p:nvPicPr>
          <p:cNvPr id="7" name="Picture 6">
            <a:extLst>
              <a:ext uri="{FF2B5EF4-FFF2-40B4-BE49-F238E27FC236}">
                <a16:creationId xmlns:a16="http://schemas.microsoft.com/office/drawing/2014/main" id="{7712B642-4030-5A01-9979-1368EEC5A033}"/>
              </a:ext>
            </a:extLst>
          </p:cNvPr>
          <p:cNvPicPr>
            <a:picLocks noChangeAspect="1"/>
          </p:cNvPicPr>
          <p:nvPr/>
        </p:nvPicPr>
        <p:blipFill>
          <a:blip r:embed="rId2"/>
          <a:stretch>
            <a:fillRect/>
          </a:stretch>
        </p:blipFill>
        <p:spPr>
          <a:xfrm>
            <a:off x="2349635" y="1832650"/>
            <a:ext cx="8157943" cy="4660225"/>
          </a:xfrm>
          <a:prstGeom prst="rect">
            <a:avLst/>
          </a:prstGeom>
        </p:spPr>
      </p:pic>
      <p:sp>
        <p:nvSpPr>
          <p:cNvPr id="8" name="TextBox 7">
            <a:extLst>
              <a:ext uri="{FF2B5EF4-FFF2-40B4-BE49-F238E27FC236}">
                <a16:creationId xmlns:a16="http://schemas.microsoft.com/office/drawing/2014/main" id="{39D9DE34-1C62-9AB2-1AEC-36DE9DC7C3A9}"/>
              </a:ext>
            </a:extLst>
          </p:cNvPr>
          <p:cNvSpPr txBox="1"/>
          <p:nvPr/>
        </p:nvSpPr>
        <p:spPr>
          <a:xfrm>
            <a:off x="150169" y="2782669"/>
            <a:ext cx="2390334" cy="646331"/>
          </a:xfrm>
          <a:prstGeom prst="rect">
            <a:avLst/>
          </a:prstGeom>
          <a:noFill/>
        </p:spPr>
        <p:txBody>
          <a:bodyPr wrap="none" rtlCol="0">
            <a:spAutoFit/>
          </a:bodyPr>
          <a:lstStyle/>
          <a:p>
            <a:r>
              <a:rPr lang="en-US" dirty="0"/>
              <a:t>CPS accuracy – 83.6%</a:t>
            </a:r>
          </a:p>
          <a:p>
            <a:r>
              <a:rPr lang="en-US" dirty="0"/>
              <a:t>Paper accuracy – 87.2%</a:t>
            </a:r>
          </a:p>
        </p:txBody>
      </p:sp>
      <p:sp>
        <p:nvSpPr>
          <p:cNvPr id="9" name="TextBox 8">
            <a:extLst>
              <a:ext uri="{FF2B5EF4-FFF2-40B4-BE49-F238E27FC236}">
                <a16:creationId xmlns:a16="http://schemas.microsoft.com/office/drawing/2014/main" id="{F2AD5D25-B85F-DD18-A745-585893CFC8DE}"/>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10" name="Slide Number Placeholder 9">
            <a:extLst>
              <a:ext uri="{FF2B5EF4-FFF2-40B4-BE49-F238E27FC236}">
                <a16:creationId xmlns:a16="http://schemas.microsoft.com/office/drawing/2014/main" id="{7A542B3D-5261-BDC4-D388-7326F7D5E439}"/>
              </a:ext>
            </a:extLst>
          </p:cNvPr>
          <p:cNvSpPr>
            <a:spLocks noGrp="1"/>
          </p:cNvSpPr>
          <p:nvPr>
            <p:ph type="sldNum" sz="quarter" idx="12"/>
          </p:nvPr>
        </p:nvSpPr>
        <p:spPr/>
        <p:txBody>
          <a:bodyPr/>
          <a:lstStyle/>
          <a:p>
            <a:fld id="{8675CED3-2DE4-4D00-9C8D-51B9A2902944}" type="slidenum">
              <a:rPr lang="en-US" smtClean="0"/>
              <a:t>4</a:t>
            </a:fld>
            <a:endParaRPr lang="en-US"/>
          </a:p>
        </p:txBody>
      </p:sp>
    </p:spTree>
    <p:extLst>
      <p:ext uri="{BB962C8B-B14F-4D97-AF65-F5344CB8AC3E}">
        <p14:creationId xmlns:p14="http://schemas.microsoft.com/office/powerpoint/2010/main" val="407143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dirty="0"/>
            </a:br>
            <a:r>
              <a:rPr lang="en-US" sz="2200" dirty="0"/>
              <a:t>MICCAI – 2022</a:t>
            </a:r>
            <a:br>
              <a:rPr lang="en-US" sz="2200" dirty="0"/>
            </a:br>
            <a:r>
              <a:rPr lang="en-US" sz="2200" dirty="0"/>
              <a:t>June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002088"/>
            <a:ext cx="10515600" cy="4351338"/>
          </a:xfrm>
        </p:spPr>
        <p:txBody>
          <a:bodyPr>
            <a:normAutofit fontScale="85000" lnSpcReduction="20000"/>
          </a:bodyPr>
          <a:lstStyle/>
          <a:p>
            <a:r>
              <a:rPr lang="en-US" dirty="0"/>
              <a:t>Main Contribution – Addressing Blur Pixels and Low-contrast regions</a:t>
            </a:r>
          </a:p>
          <a:p>
            <a:endParaRPr lang="en-US" dirty="0"/>
          </a:p>
          <a:p>
            <a:pPr lvl="1"/>
            <a:r>
              <a:rPr lang="en-US" dirty="0"/>
              <a:t>Pixel-level Smoothness: This concept is about making sure that the model's predictions don't change too much for small changes in the input image. The authors use a technique called adversarial training to achieve this. They introduce small changes (or perturbations) to the input image and make sure that the model's predictions remain consistent. This is done by comparing the prediction for the original image and the slightly perturbed image, and then adjusting the model to minimize the difference between these predictions. This process helps the model to be more robust and less sensitive to small changes in the input, which is important for tasks like image segmentation.</a:t>
            </a:r>
          </a:p>
          <a:p>
            <a:pPr lvl="1"/>
            <a:endParaRPr lang="en-US" dirty="0"/>
          </a:p>
          <a:p>
            <a:pPr lvl="1"/>
            <a:r>
              <a:rPr lang="en-US" dirty="0"/>
              <a:t>Inter-class Separation: This concept is about making sure that the model can clearly distinguish between different classes (or categories) in the image. The authors use a prototype-based strategy for this. They first select a subset of features from the labeled data as prototypes for each class. Then, they encourage the features of each class to be close to their corresponding prototype. This helps to make each class distribution compact and separate from other classes. In other words, it helps the model to clearly distinguish between different classes in the image.</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5</a:t>
            </a:fld>
            <a:endParaRPr lang="en-US"/>
          </a:p>
        </p:txBody>
      </p:sp>
    </p:spTree>
    <p:extLst>
      <p:ext uri="{BB962C8B-B14F-4D97-AF65-F5344CB8AC3E}">
        <p14:creationId xmlns:p14="http://schemas.microsoft.com/office/powerpoint/2010/main" val="83699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sz="3600" dirty="0"/>
            </a:br>
            <a:r>
              <a:rPr lang="en-US" sz="2200" dirty="0"/>
              <a:t>MICCAI – 2022</a:t>
            </a:r>
            <a:br>
              <a:rPr lang="en-US" sz="2200" dirty="0"/>
            </a:br>
            <a:r>
              <a:rPr lang="en-US" sz="2200" dirty="0"/>
              <a:t>June 2022</a:t>
            </a:r>
          </a:p>
        </p:txBody>
      </p:sp>
      <p:pic>
        <p:nvPicPr>
          <p:cNvPr id="7" name="Picture 6">
            <a:extLst>
              <a:ext uri="{FF2B5EF4-FFF2-40B4-BE49-F238E27FC236}">
                <a16:creationId xmlns:a16="http://schemas.microsoft.com/office/drawing/2014/main" id="{945FE72D-1906-FB47-689B-7C5490A0CFB4}"/>
              </a:ext>
            </a:extLst>
          </p:cNvPr>
          <p:cNvPicPr>
            <a:picLocks noChangeAspect="1"/>
          </p:cNvPicPr>
          <p:nvPr/>
        </p:nvPicPr>
        <p:blipFill>
          <a:blip r:embed="rId2"/>
          <a:stretch>
            <a:fillRect/>
          </a:stretch>
        </p:blipFill>
        <p:spPr>
          <a:xfrm>
            <a:off x="1365894" y="1979697"/>
            <a:ext cx="9460211" cy="4661734"/>
          </a:xfrm>
          <a:prstGeom prst="rect">
            <a:avLst/>
          </a:prstGeom>
        </p:spPr>
      </p:pic>
      <p:sp>
        <p:nvSpPr>
          <p:cNvPr id="8" name="TextBox 7">
            <a:extLst>
              <a:ext uri="{FF2B5EF4-FFF2-40B4-BE49-F238E27FC236}">
                <a16:creationId xmlns:a16="http://schemas.microsoft.com/office/drawing/2014/main" id="{CB2452A0-4DDF-0336-8CD8-AFC0E3ADF386}"/>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6</a:t>
            </a:fld>
            <a:endParaRPr lang="en-US"/>
          </a:p>
        </p:txBody>
      </p:sp>
    </p:spTree>
    <p:extLst>
      <p:ext uri="{BB962C8B-B14F-4D97-AF65-F5344CB8AC3E}">
        <p14:creationId xmlns:p14="http://schemas.microsoft.com/office/powerpoint/2010/main" val="80477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Exploring Smoothness and Class-Separation for Semi-supervised Medical Image Segmentation</a:t>
            </a:r>
            <a:br>
              <a:rPr lang="en-US" sz="3600" dirty="0"/>
            </a:br>
            <a:r>
              <a:rPr lang="en-US" sz="2200" dirty="0"/>
              <a:t>MICCAI – 2022</a:t>
            </a:r>
            <a:br>
              <a:rPr lang="en-US" sz="2200" dirty="0"/>
            </a:br>
            <a:r>
              <a:rPr lang="en-US" sz="2200" dirty="0"/>
              <a:t>June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p:txBody>
          <a:bodyPr/>
          <a:lstStyle/>
          <a:p>
            <a:r>
              <a:rPr lang="en-US" dirty="0"/>
              <a:t>Results</a:t>
            </a:r>
          </a:p>
        </p:txBody>
      </p:sp>
      <p:sp>
        <p:nvSpPr>
          <p:cNvPr id="8" name="TextBox 7">
            <a:extLst>
              <a:ext uri="{FF2B5EF4-FFF2-40B4-BE49-F238E27FC236}">
                <a16:creationId xmlns:a16="http://schemas.microsoft.com/office/drawing/2014/main" id="{39D9DE34-1C62-9AB2-1AEC-36DE9DC7C3A9}"/>
              </a:ext>
            </a:extLst>
          </p:cNvPr>
          <p:cNvSpPr txBox="1"/>
          <p:nvPr/>
        </p:nvSpPr>
        <p:spPr>
          <a:xfrm>
            <a:off x="421105" y="3050217"/>
            <a:ext cx="3870419" cy="923330"/>
          </a:xfrm>
          <a:prstGeom prst="rect">
            <a:avLst/>
          </a:prstGeom>
          <a:noFill/>
        </p:spPr>
        <p:txBody>
          <a:bodyPr wrap="none" rtlCol="0">
            <a:spAutoFit/>
          </a:bodyPr>
          <a:lstStyle/>
          <a:p>
            <a:r>
              <a:rPr lang="en-US" dirty="0" err="1"/>
              <a:t>SASSNet</a:t>
            </a:r>
            <a:r>
              <a:rPr lang="en-US" dirty="0"/>
              <a:t> accuracy – 81.60 (MICCAI 20)</a:t>
            </a:r>
          </a:p>
          <a:p>
            <a:r>
              <a:rPr lang="en-US" dirty="0"/>
              <a:t>MC-Net accuracy – 83.59% (MICCAI 21)</a:t>
            </a:r>
          </a:p>
          <a:p>
            <a:r>
              <a:rPr lang="en-US" dirty="0"/>
              <a:t>Paper accuracy – 86.33% (MICCAI 22)</a:t>
            </a:r>
          </a:p>
        </p:txBody>
      </p:sp>
      <p:pic>
        <p:nvPicPr>
          <p:cNvPr id="5" name="Picture 4">
            <a:extLst>
              <a:ext uri="{FF2B5EF4-FFF2-40B4-BE49-F238E27FC236}">
                <a16:creationId xmlns:a16="http://schemas.microsoft.com/office/drawing/2014/main" id="{35AC3086-3E05-5AE1-339F-CC41431CFC94}"/>
              </a:ext>
            </a:extLst>
          </p:cNvPr>
          <p:cNvPicPr>
            <a:picLocks noChangeAspect="1"/>
          </p:cNvPicPr>
          <p:nvPr/>
        </p:nvPicPr>
        <p:blipFill>
          <a:blip r:embed="rId2"/>
          <a:stretch>
            <a:fillRect/>
          </a:stretch>
        </p:blipFill>
        <p:spPr>
          <a:xfrm>
            <a:off x="4140600" y="1825625"/>
            <a:ext cx="7440063" cy="3781953"/>
          </a:xfrm>
          <a:prstGeom prst="rect">
            <a:avLst/>
          </a:prstGeom>
        </p:spPr>
      </p:pic>
      <p:sp>
        <p:nvSpPr>
          <p:cNvPr id="6" name="TextBox 5">
            <a:extLst>
              <a:ext uri="{FF2B5EF4-FFF2-40B4-BE49-F238E27FC236}">
                <a16:creationId xmlns:a16="http://schemas.microsoft.com/office/drawing/2014/main" id="{B3287842-E7AE-F4F7-957D-8D0AF9FADC22}"/>
              </a:ext>
            </a:extLst>
          </p:cNvPr>
          <p:cNvSpPr txBox="1"/>
          <p:nvPr/>
        </p:nvSpPr>
        <p:spPr>
          <a:xfrm>
            <a:off x="6741231" y="1369482"/>
            <a:ext cx="1155957" cy="369332"/>
          </a:xfrm>
          <a:prstGeom prst="rect">
            <a:avLst/>
          </a:prstGeom>
          <a:noFill/>
        </p:spPr>
        <p:txBody>
          <a:bodyPr wrap="none" rtlCol="0">
            <a:spAutoFit/>
          </a:bodyPr>
          <a:lstStyle/>
          <a:p>
            <a:r>
              <a:rPr lang="en-US" u="sng" dirty="0">
                <a:hlinkClick r:id="rId3"/>
              </a:rPr>
              <a:t>Paper Link</a:t>
            </a:r>
            <a:endParaRPr lang="en-US" u="sng" dirty="0"/>
          </a:p>
        </p:txBody>
      </p:sp>
      <p:sp>
        <p:nvSpPr>
          <p:cNvPr id="9" name="Slide Number Placeholder 8">
            <a:extLst>
              <a:ext uri="{FF2B5EF4-FFF2-40B4-BE49-F238E27FC236}">
                <a16:creationId xmlns:a16="http://schemas.microsoft.com/office/drawing/2014/main" id="{A594C463-6E5C-B774-177F-AB0852C2F1BA}"/>
              </a:ext>
            </a:extLst>
          </p:cNvPr>
          <p:cNvSpPr>
            <a:spLocks noGrp="1"/>
          </p:cNvSpPr>
          <p:nvPr>
            <p:ph type="sldNum" sz="quarter" idx="12"/>
          </p:nvPr>
        </p:nvSpPr>
        <p:spPr/>
        <p:txBody>
          <a:bodyPr/>
          <a:lstStyle/>
          <a:p>
            <a:fld id="{8675CED3-2DE4-4D00-9C8D-51B9A2902944}" type="slidenum">
              <a:rPr lang="en-US" smtClean="0"/>
              <a:t>7</a:t>
            </a:fld>
            <a:endParaRPr lang="en-US"/>
          </a:p>
        </p:txBody>
      </p:sp>
    </p:spTree>
    <p:extLst>
      <p:ext uri="{BB962C8B-B14F-4D97-AF65-F5344CB8AC3E}">
        <p14:creationId xmlns:p14="http://schemas.microsoft.com/office/powerpoint/2010/main" val="421607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dirty="0"/>
            </a:br>
            <a:r>
              <a:rPr lang="en-US" sz="2200" dirty="0"/>
              <a:t>MICCAI – 2022</a:t>
            </a:r>
            <a:br>
              <a:rPr lang="en-US" sz="2200" dirty="0"/>
            </a:br>
            <a:r>
              <a:rPr lang="en-US" sz="2200" dirty="0"/>
              <a:t>Sept 2022</a:t>
            </a:r>
          </a:p>
        </p:txBody>
      </p:sp>
      <p:sp>
        <p:nvSpPr>
          <p:cNvPr id="3" name="Content Placeholder 2">
            <a:extLst>
              <a:ext uri="{FF2B5EF4-FFF2-40B4-BE49-F238E27FC236}">
                <a16:creationId xmlns:a16="http://schemas.microsoft.com/office/drawing/2014/main" id="{26E4F456-85EC-303C-EBA4-D1A22FBDE13B}"/>
              </a:ext>
            </a:extLst>
          </p:cNvPr>
          <p:cNvSpPr>
            <a:spLocks noGrp="1"/>
          </p:cNvSpPr>
          <p:nvPr>
            <p:ph idx="1"/>
          </p:nvPr>
        </p:nvSpPr>
        <p:spPr>
          <a:xfrm>
            <a:off x="838200" y="2002088"/>
            <a:ext cx="10515600" cy="4351338"/>
          </a:xfrm>
        </p:spPr>
        <p:txBody>
          <a:bodyPr>
            <a:normAutofit lnSpcReduction="10000"/>
          </a:bodyPr>
          <a:lstStyle/>
          <a:p>
            <a:r>
              <a:rPr lang="en-US" dirty="0"/>
              <a:t>Main Contribution – Distilled transfer learning using contrastive learning</a:t>
            </a:r>
          </a:p>
          <a:p>
            <a:endParaRPr lang="en-US" dirty="0"/>
          </a:p>
          <a:p>
            <a:pPr lvl="1"/>
            <a:r>
              <a:rPr lang="en-US" dirty="0"/>
              <a:t>Semantic-Preserving Training – Preserve the learnt features from MoCov2 model and learn via contrastive learning</a:t>
            </a:r>
          </a:p>
          <a:p>
            <a:pPr lvl="2"/>
            <a:r>
              <a:rPr lang="en-US" dirty="0"/>
              <a:t>Given an input, two transformations are made and passed through MLP layers to obtain final representations. Contrastive loss (</a:t>
            </a:r>
            <a:r>
              <a:rPr lang="en-US" dirty="0" err="1"/>
              <a:t>InfoNCE</a:t>
            </a:r>
            <a:r>
              <a:rPr lang="en-US" dirty="0"/>
              <a:t> loss) is used to measure the </a:t>
            </a:r>
            <a:r>
              <a:rPr lang="en-US" dirty="0" err="1"/>
              <a:t>mililarity</a:t>
            </a:r>
            <a:r>
              <a:rPr lang="en-US" dirty="0"/>
              <a:t> and compute loss.</a:t>
            </a:r>
          </a:p>
          <a:p>
            <a:pPr lvl="1"/>
            <a:r>
              <a:rPr lang="en-US" dirty="0"/>
              <a:t>The distillation loss is used to measure the difference between the similarity matrices of the teacher model and the student model. The teacher model is the model that has been trained using a semantic-preserving training scheme, and the student model is the model that is being trained on the surgical data.</a:t>
            </a:r>
          </a:p>
        </p:txBody>
      </p:sp>
      <p:sp>
        <p:nvSpPr>
          <p:cNvPr id="4" name="TextBox 3">
            <a:extLst>
              <a:ext uri="{FF2B5EF4-FFF2-40B4-BE49-F238E27FC236}">
                <a16:creationId xmlns:a16="http://schemas.microsoft.com/office/drawing/2014/main" id="{32434F6E-7FE6-8A51-754B-0FCB91379D63}"/>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sp>
        <p:nvSpPr>
          <p:cNvPr id="6" name="Slide Number Placeholder 5">
            <a:extLst>
              <a:ext uri="{FF2B5EF4-FFF2-40B4-BE49-F238E27FC236}">
                <a16:creationId xmlns:a16="http://schemas.microsoft.com/office/drawing/2014/main" id="{C58F4DBE-E902-6F48-505F-97718A640024}"/>
              </a:ext>
            </a:extLst>
          </p:cNvPr>
          <p:cNvSpPr>
            <a:spLocks noGrp="1"/>
          </p:cNvSpPr>
          <p:nvPr>
            <p:ph type="sldNum" sz="quarter" idx="12"/>
          </p:nvPr>
        </p:nvSpPr>
        <p:spPr/>
        <p:txBody>
          <a:bodyPr/>
          <a:lstStyle/>
          <a:p>
            <a:fld id="{8675CED3-2DE4-4D00-9C8D-51B9A2902944}" type="slidenum">
              <a:rPr lang="en-US" smtClean="0"/>
              <a:t>8</a:t>
            </a:fld>
            <a:endParaRPr lang="en-US"/>
          </a:p>
        </p:txBody>
      </p:sp>
    </p:spTree>
    <p:extLst>
      <p:ext uri="{BB962C8B-B14F-4D97-AF65-F5344CB8AC3E}">
        <p14:creationId xmlns:p14="http://schemas.microsoft.com/office/powerpoint/2010/main" val="110241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21-D85E-4200-BF64-A166C80B4A5F}"/>
              </a:ext>
            </a:extLst>
          </p:cNvPr>
          <p:cNvSpPr>
            <a:spLocks noGrp="1"/>
          </p:cNvSpPr>
          <p:nvPr>
            <p:ph type="title"/>
          </p:nvPr>
        </p:nvSpPr>
        <p:spPr/>
        <p:txBody>
          <a:bodyPr>
            <a:normAutofit fontScale="90000"/>
          </a:bodyPr>
          <a:lstStyle/>
          <a:p>
            <a:pPr algn="ctr"/>
            <a:r>
              <a:rPr lang="en-US" sz="3300" dirty="0"/>
              <a:t>Free Lunch for Surgical Video Understanding by Distilling Self-Supervisions</a:t>
            </a:r>
            <a:br>
              <a:rPr lang="en-US" sz="3600" dirty="0"/>
            </a:br>
            <a:r>
              <a:rPr lang="en-US" sz="2200" dirty="0"/>
              <a:t>MICCAI – 2022</a:t>
            </a:r>
            <a:br>
              <a:rPr lang="en-US" sz="2200" dirty="0"/>
            </a:br>
            <a:r>
              <a:rPr lang="en-US" sz="2200" dirty="0"/>
              <a:t>Sept 2022</a:t>
            </a:r>
          </a:p>
        </p:txBody>
      </p:sp>
      <p:sp>
        <p:nvSpPr>
          <p:cNvPr id="9" name="Slide Number Placeholder 8">
            <a:extLst>
              <a:ext uri="{FF2B5EF4-FFF2-40B4-BE49-F238E27FC236}">
                <a16:creationId xmlns:a16="http://schemas.microsoft.com/office/drawing/2014/main" id="{44A65774-2304-39B1-2BAC-23F7AEB918A1}"/>
              </a:ext>
            </a:extLst>
          </p:cNvPr>
          <p:cNvSpPr>
            <a:spLocks noGrp="1"/>
          </p:cNvSpPr>
          <p:nvPr>
            <p:ph type="sldNum" sz="quarter" idx="12"/>
          </p:nvPr>
        </p:nvSpPr>
        <p:spPr/>
        <p:txBody>
          <a:bodyPr/>
          <a:lstStyle/>
          <a:p>
            <a:fld id="{8675CED3-2DE4-4D00-9C8D-51B9A2902944}" type="slidenum">
              <a:rPr lang="en-US" smtClean="0"/>
              <a:t>9</a:t>
            </a:fld>
            <a:endParaRPr lang="en-US"/>
          </a:p>
        </p:txBody>
      </p:sp>
      <p:sp>
        <p:nvSpPr>
          <p:cNvPr id="3" name="TextBox 2">
            <a:extLst>
              <a:ext uri="{FF2B5EF4-FFF2-40B4-BE49-F238E27FC236}">
                <a16:creationId xmlns:a16="http://schemas.microsoft.com/office/drawing/2014/main" id="{874FC5B4-CB1B-8725-DFB1-EBB7643E7C4A}"/>
              </a:ext>
            </a:extLst>
          </p:cNvPr>
          <p:cNvSpPr txBox="1"/>
          <p:nvPr/>
        </p:nvSpPr>
        <p:spPr>
          <a:xfrm>
            <a:off x="6741231" y="1369482"/>
            <a:ext cx="1155957" cy="369332"/>
          </a:xfrm>
          <a:prstGeom prst="rect">
            <a:avLst/>
          </a:prstGeom>
          <a:noFill/>
        </p:spPr>
        <p:txBody>
          <a:bodyPr wrap="none" rtlCol="0">
            <a:spAutoFit/>
          </a:bodyPr>
          <a:lstStyle/>
          <a:p>
            <a:r>
              <a:rPr lang="en-US" u="sng" dirty="0">
                <a:hlinkClick r:id="rId2"/>
              </a:rPr>
              <a:t>Paper Link</a:t>
            </a:r>
            <a:endParaRPr lang="en-US" u="sng" dirty="0"/>
          </a:p>
        </p:txBody>
      </p:sp>
      <p:pic>
        <p:nvPicPr>
          <p:cNvPr id="5" name="Picture 4">
            <a:extLst>
              <a:ext uri="{FF2B5EF4-FFF2-40B4-BE49-F238E27FC236}">
                <a16:creationId xmlns:a16="http://schemas.microsoft.com/office/drawing/2014/main" id="{F0C6D422-81DE-4D41-5FDA-1837F85849D6}"/>
              </a:ext>
            </a:extLst>
          </p:cNvPr>
          <p:cNvPicPr>
            <a:picLocks noChangeAspect="1"/>
          </p:cNvPicPr>
          <p:nvPr/>
        </p:nvPicPr>
        <p:blipFill>
          <a:blip r:embed="rId3"/>
          <a:stretch>
            <a:fillRect/>
          </a:stretch>
        </p:blipFill>
        <p:spPr>
          <a:xfrm>
            <a:off x="2652232" y="1983765"/>
            <a:ext cx="6887536" cy="4372585"/>
          </a:xfrm>
          <a:prstGeom prst="rect">
            <a:avLst/>
          </a:prstGeom>
        </p:spPr>
      </p:pic>
    </p:spTree>
    <p:extLst>
      <p:ext uri="{BB962C8B-B14F-4D97-AF65-F5344CB8AC3E}">
        <p14:creationId xmlns:p14="http://schemas.microsoft.com/office/powerpoint/2010/main" val="305528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691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MICCAI Paper Reviews</vt:lpstr>
      <vt:lpstr>Calibrating Label Distribution for Class-Imbalanced Barely-Supervised Knee Segmentation MICCAI – 2022 May 2022</vt:lpstr>
      <vt:lpstr>Calibrating Label Distribution for Class-Imbalanced Barely-Supervised Knee Segmentation MICCAI – 2022 May 2022</vt:lpstr>
      <vt:lpstr>Calibrating Label Distribution for Class-Imbalanced Barely-Supervised Knee Segmentation MICCAI – 2022 May 2022</vt:lpstr>
      <vt:lpstr>Exploring Smoothness and Class-Separation for Semi-supervised Medical Image Segmentation MICCAI – 2022 June 2022</vt:lpstr>
      <vt:lpstr>Exploring Smoothness and Class-Separation for Semi-supervised Medical Image Segmentation MICCAI – 2022 June 2022</vt:lpstr>
      <vt:lpstr>Exploring Smoothness and Class-Separation for Semi-supervised Medical Image Segmentation MICCAI – 2022 June 2022</vt:lpstr>
      <vt:lpstr>Free Lunch for Surgical Video Understanding by Distilling Self-Supervisions MICCAI – 2022 Sept 2022</vt:lpstr>
      <vt:lpstr>Free Lunch for Surgical Video Understanding by Distilling Self-Supervisions MICCAI – 2022 Sept 2022</vt:lpstr>
      <vt:lpstr>Free Lunch for Surgical Video Understanding by Distilling Self-Supervisions MICCAI – 2022 Sept 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MICCAI Paper Reviews</dc:title>
  <dc:creator>Bishal Blue</dc:creator>
  <cp:lastModifiedBy>Bishal Blue</cp:lastModifiedBy>
  <cp:revision>2</cp:revision>
  <dcterms:created xsi:type="dcterms:W3CDTF">2023-07-19T10:26:55Z</dcterms:created>
  <dcterms:modified xsi:type="dcterms:W3CDTF">2023-07-19T11:30:14Z</dcterms:modified>
</cp:coreProperties>
</file>