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6" r:id="rId3"/>
    <p:sldId id="282" r:id="rId4"/>
    <p:sldId id="283" r:id="rId5"/>
    <p:sldId id="281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80" r:id="rId19"/>
    <p:sldId id="277" r:id="rId20"/>
    <p:sldId id="278" r:id="rId21"/>
    <p:sldId id="279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00FF00"/>
    <a:srgbClr val="FFFF66"/>
    <a:srgbClr val="A6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>
        <p:scale>
          <a:sx n="100" d="100"/>
          <a:sy n="100" d="100"/>
        </p:scale>
        <p:origin x="27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743" y="2192775"/>
            <a:ext cx="8376514" cy="10864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8836" y="4688426"/>
            <a:ext cx="6074328" cy="7490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2166" y="5437492"/>
            <a:ext cx="2647667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1F9259A-1FE3-4FF9-8A07-BDD8177164ED}" type="datetime4">
              <a:rPr lang="en-US" smtClean="0"/>
              <a:pPr/>
              <a:t>June 24,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777" y="6277971"/>
            <a:ext cx="545911" cy="580029"/>
          </a:xfrm>
          <a:prstGeom prst="rect">
            <a:avLst/>
          </a:prstGeo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45E8EC-D587-FEDA-F7BC-7546EB7C87A9}"/>
              </a:ext>
            </a:extLst>
          </p:cNvPr>
          <p:cNvGrpSpPr/>
          <p:nvPr userDrawn="1"/>
        </p:nvGrpSpPr>
        <p:grpSpPr>
          <a:xfrm>
            <a:off x="4979068" y="5937230"/>
            <a:ext cx="2233863" cy="954505"/>
            <a:chOff x="4819232" y="5935028"/>
            <a:chExt cx="2233863" cy="954505"/>
          </a:xfrm>
        </p:grpSpPr>
        <p:pic>
          <p:nvPicPr>
            <p:cNvPr id="8" name="Picture 7" descr="A black and grey logo&#10;&#10;Description automatically generated">
              <a:extLst>
                <a:ext uri="{FF2B5EF4-FFF2-40B4-BE49-F238E27FC236}">
                  <a16:creationId xmlns:a16="http://schemas.microsoft.com/office/drawing/2014/main" id="{DF6CE4C5-78DD-5126-CCB1-FBFC496C7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3737" y="6092442"/>
              <a:ext cx="1279358" cy="639679"/>
            </a:xfrm>
            <a:prstGeom prst="rect">
              <a:avLst/>
            </a:prstGeom>
          </p:spPr>
        </p:pic>
        <p:pic>
          <p:nvPicPr>
            <p:cNvPr id="9" name="Picture 8" descr="A blue and white logo&#10;&#10;Description automatically generated">
              <a:extLst>
                <a:ext uri="{FF2B5EF4-FFF2-40B4-BE49-F238E27FC236}">
                  <a16:creationId xmlns:a16="http://schemas.microsoft.com/office/drawing/2014/main" id="{E6A6EADF-7597-7EF6-1049-2E4E37B00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232" y="5935028"/>
              <a:ext cx="954505" cy="954505"/>
            </a:xfrm>
            <a:prstGeom prst="rect">
              <a:avLst/>
            </a:prstGeom>
          </p:spPr>
        </p:pic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769B1C35-3427-3DE5-F151-43BA4B6DCD26}"/>
              </a:ext>
            </a:extLst>
          </p:cNvPr>
          <p:cNvSpPr txBox="1">
            <a:spLocks/>
          </p:cNvSpPr>
          <p:nvPr userDrawn="1"/>
        </p:nvSpPr>
        <p:spPr>
          <a:xfrm>
            <a:off x="3058836" y="1443709"/>
            <a:ext cx="6074328" cy="749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bg1">
                    <a:lumMod val="6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53198A1-992F-7E00-7C24-A5BFECEA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777" y="6277971"/>
            <a:ext cx="545911" cy="580029"/>
          </a:xfrm>
          <a:prstGeom prst="rect">
            <a:avLst/>
          </a:prstGeo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FA79CC-0460-3D67-E627-DAB648D55E08}"/>
              </a:ext>
            </a:extLst>
          </p:cNvPr>
          <p:cNvSpPr/>
          <p:nvPr userDrawn="1"/>
        </p:nvSpPr>
        <p:spPr>
          <a:xfrm>
            <a:off x="0" y="0"/>
            <a:ext cx="12192000" cy="827075"/>
          </a:xfrm>
          <a:prstGeom prst="rect">
            <a:avLst/>
          </a:prstGeom>
          <a:gradFill>
            <a:gsLst>
              <a:gs pos="46000">
                <a:schemeClr val="bg1"/>
              </a:gs>
              <a:gs pos="99000">
                <a:srgbClr val="50505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3486D-094A-CDB2-6A65-E8A989E64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14936"/>
            <a:ext cx="11434354" cy="6121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Bembo (Headings)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6B864C-6041-8D5C-6040-51890D67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777" y="6277971"/>
            <a:ext cx="545911" cy="580029"/>
          </a:xfrm>
          <a:prstGeom prst="rect">
            <a:avLst/>
          </a:prstGeo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537B9E-3E5C-0C3E-4C00-30120B49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676" y="2820988"/>
            <a:ext cx="3340647" cy="1216024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theme" Target="../theme/theme1.xml"/><Relationship Id="rId15" Type="http://schemas.openxmlformats.org/officeDocument/2006/relationships/image" Target="../../theme/media/image10.png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207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89BBB6-BBF1-AC5A-567B-1844D8EB4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9777" y="6277971"/>
            <a:ext cx="545911" cy="580029"/>
          </a:xfrm>
          <a:prstGeom prst="rect">
            <a:avLst/>
          </a:prstGeo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5F5B61C-6783-A1E3-24EB-E6411CB40797}"/>
              </a:ext>
            </a:extLst>
          </p:cNvPr>
          <p:cNvSpPr txBox="1">
            <a:spLocks/>
          </p:cNvSpPr>
          <p:nvPr/>
        </p:nvSpPr>
        <p:spPr>
          <a:xfrm>
            <a:off x="1907742" y="2227172"/>
            <a:ext cx="8376514" cy="1377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sz="2400" cap="none" spc="0" dirty="0">
                <a:solidFill>
                  <a:schemeClr val="tx1"/>
                </a:solidFill>
              </a:rPr>
              <a:t> Graph-based Hybrid Recommendation System with</a:t>
            </a:r>
          </a:p>
          <a:p>
            <a:pPr algn="ctr"/>
            <a:r>
              <a:rPr lang="en-US" sz="2400" cap="none" spc="0" dirty="0">
                <a:solidFill>
                  <a:schemeClr val="tx1"/>
                </a:solidFill>
              </a:rPr>
              <a:t> Application to Movie Recommendation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89BFAC4-E2A0-23E2-28A1-7B5BAB8C726D}"/>
              </a:ext>
            </a:extLst>
          </p:cNvPr>
          <p:cNvSpPr txBox="1">
            <a:spLocks/>
          </p:cNvSpPr>
          <p:nvPr/>
        </p:nvSpPr>
        <p:spPr>
          <a:xfrm>
            <a:off x="2908039" y="4442385"/>
            <a:ext cx="6074328" cy="984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Bishal,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Salohidin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Hyunjin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2024-06-24</a:t>
            </a:r>
          </a:p>
        </p:txBody>
      </p:sp>
      <p:pic>
        <p:nvPicPr>
          <p:cNvPr id="8" name="Picture 7" descr="A black and grey logo&#10;&#10;Description automatically generated">
            <a:extLst>
              <a:ext uri="{FF2B5EF4-FFF2-40B4-BE49-F238E27FC236}">
                <a16:creationId xmlns:a16="http://schemas.microsoft.com/office/drawing/2014/main" id="{6CCC660B-5C45-B655-6D19-BDF11350D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320" y="6128537"/>
            <a:ext cx="1279358" cy="639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77A33A-6105-68E7-4B65-7F10A54177FC}"/>
              </a:ext>
            </a:extLst>
          </p:cNvPr>
          <p:cNvSpPr txBox="1"/>
          <p:nvPr/>
        </p:nvSpPr>
        <p:spPr>
          <a:xfrm>
            <a:off x="4945010" y="1623545"/>
            <a:ext cx="230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presentation 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5D6DC-361B-A27B-B5F6-A5B7C12AC512}"/>
              </a:ext>
            </a:extLst>
          </p:cNvPr>
          <p:cNvSpPr txBox="1"/>
          <p:nvPr/>
        </p:nvSpPr>
        <p:spPr>
          <a:xfrm>
            <a:off x="5344308" y="359748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6499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FCA0B-B707-049F-46E4-E17A7FAA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D3885-13E8-4DFC-0B55-EA3867089CC5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D5DBF7-9500-5B0A-84B6-4672E7417A31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8E78F4B-B2CE-DAA8-1116-78BA3333A6A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Dataset Analysis – Movie Lens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0F7ED83-6D22-55AF-85DC-319ED41003F6}"/>
              </a:ext>
            </a:extLst>
          </p:cNvPr>
          <p:cNvSpPr txBox="1"/>
          <p:nvPr/>
        </p:nvSpPr>
        <p:spPr>
          <a:xfrm>
            <a:off x="322347" y="982801"/>
            <a:ext cx="6145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Sparsity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9F7D6B-CF47-F2B8-54D7-A8DDF27E7F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70" b="2909"/>
          <a:stretch/>
        </p:blipFill>
        <p:spPr>
          <a:xfrm>
            <a:off x="1826514" y="1483207"/>
            <a:ext cx="8538972" cy="50847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4C0418-1D8A-70A1-A79D-5F15C5BB21B7}"/>
              </a:ext>
            </a:extLst>
          </p:cNvPr>
          <p:cNvSpPr txBox="1"/>
          <p:nvPr/>
        </p:nvSpPr>
        <p:spPr>
          <a:xfrm>
            <a:off x="11026964" y="22167"/>
            <a:ext cx="123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100K ML</a:t>
            </a:r>
          </a:p>
        </p:txBody>
      </p:sp>
    </p:spTree>
    <p:extLst>
      <p:ext uri="{BB962C8B-B14F-4D97-AF65-F5344CB8AC3E}">
        <p14:creationId xmlns:p14="http://schemas.microsoft.com/office/powerpoint/2010/main" val="25138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FCA0B-B707-049F-46E4-E17A7FAA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D3885-13E8-4DFC-0B55-EA3867089CC5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D5DBF7-9500-5B0A-84B6-4672E7417A31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8E78F4B-B2CE-DAA8-1116-78BA3333A6A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Model Pipeline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34D70A9-1F39-CDF4-645D-6889B27E3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6" y="904062"/>
            <a:ext cx="6645911" cy="55866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4D1BE3-E868-B4C1-4C72-A59B637ABAFC}"/>
              </a:ext>
            </a:extLst>
          </p:cNvPr>
          <p:cNvSpPr/>
          <p:nvPr/>
        </p:nvSpPr>
        <p:spPr>
          <a:xfrm>
            <a:off x="2652962" y="904062"/>
            <a:ext cx="4217069" cy="2097817"/>
          </a:xfrm>
          <a:prstGeom prst="rect">
            <a:avLst/>
          </a:prstGeom>
          <a:solidFill>
            <a:srgbClr val="A65E5E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A66A7-CBEB-6F66-D9A9-A671346393A8}"/>
              </a:ext>
            </a:extLst>
          </p:cNvPr>
          <p:cNvSpPr txBox="1"/>
          <p:nvPr/>
        </p:nvSpPr>
        <p:spPr>
          <a:xfrm>
            <a:off x="6702552" y="827074"/>
            <a:ext cx="99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D91C64-1450-97D0-6DF1-9966FF87D88C}"/>
                  </a:ext>
                </a:extLst>
              </p:cNvPr>
              <p:cNvSpPr txBox="1"/>
              <p:nvPr/>
            </p:nvSpPr>
            <p:spPr>
              <a:xfrm>
                <a:off x="7032457" y="3777622"/>
                <a:ext cx="48865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1600" dirty="0"/>
                  <a:t>Partition-based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K-means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1600" dirty="0"/>
                  <a:t>Density-based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600" dirty="0"/>
                  <a:t>DBSCAN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D91C64-1450-97D0-6DF1-9966FF87D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457" y="3777622"/>
                <a:ext cx="4886588" cy="584775"/>
              </a:xfrm>
              <a:prstGeom prst="rect">
                <a:avLst/>
              </a:prstGeom>
              <a:blipFill>
                <a:blip r:embed="rId3"/>
                <a:stretch>
                  <a:fillRect l="-4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FCA0B-B707-049F-46E4-E17A7FAA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D3885-13E8-4DFC-0B55-EA3867089CC5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D5DBF7-9500-5B0A-84B6-4672E7417A31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8E78F4B-B2CE-DAA8-1116-78BA3333A6A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Code Walkthrough - Structure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AE239A0-4BCB-B754-7903-13FF864EF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6" y="1146647"/>
            <a:ext cx="4115374" cy="50584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017983-513E-1605-F947-9AE66F58D2FA}"/>
              </a:ext>
            </a:extLst>
          </p:cNvPr>
          <p:cNvSpPr txBox="1"/>
          <p:nvPr/>
        </p:nvSpPr>
        <p:spPr>
          <a:xfrm>
            <a:off x="7013448" y="1677961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2D9C86-2260-CFA2-020F-813A9C1B0608}"/>
              </a:ext>
            </a:extLst>
          </p:cNvPr>
          <p:cNvSpPr/>
          <p:nvPr/>
        </p:nvSpPr>
        <p:spPr>
          <a:xfrm>
            <a:off x="2011680" y="1146647"/>
            <a:ext cx="2596896" cy="1431961"/>
          </a:xfrm>
          <a:prstGeom prst="rect">
            <a:avLst/>
          </a:prstGeom>
          <a:solidFill>
            <a:srgbClr val="A65E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CADEF3-B85A-C938-46DC-2951EAA01C62}"/>
              </a:ext>
            </a:extLst>
          </p:cNvPr>
          <p:cNvCxnSpPr>
            <a:endCxn id="12" idx="1"/>
          </p:cNvCxnSpPr>
          <p:nvPr/>
        </p:nvCxnSpPr>
        <p:spPr>
          <a:xfrm>
            <a:off x="4608576" y="1862627"/>
            <a:ext cx="2404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F8894F4-F585-BB7C-DB2C-3A65A070A5BD}"/>
              </a:ext>
            </a:extLst>
          </p:cNvPr>
          <p:cNvSpPr/>
          <p:nvPr/>
        </p:nvSpPr>
        <p:spPr>
          <a:xfrm>
            <a:off x="1980626" y="3429000"/>
            <a:ext cx="2596896" cy="402336"/>
          </a:xfrm>
          <a:prstGeom prst="rect">
            <a:avLst/>
          </a:prstGeom>
          <a:solidFill>
            <a:srgbClr val="A65E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157E20-6C94-708B-E219-D5DAC4FDB6B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4577522" y="3613666"/>
            <a:ext cx="2404872" cy="1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5A611C-189B-63E4-9B0D-3C17B80A6285}"/>
              </a:ext>
            </a:extLst>
          </p:cNvPr>
          <p:cNvSpPr txBox="1"/>
          <p:nvPr/>
        </p:nvSpPr>
        <p:spPr>
          <a:xfrm>
            <a:off x="6982394" y="342900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Auto Encoder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A66C4C-2C58-C04E-8408-2164FD5FE005}"/>
              </a:ext>
            </a:extLst>
          </p:cNvPr>
          <p:cNvSpPr/>
          <p:nvPr/>
        </p:nvSpPr>
        <p:spPr>
          <a:xfrm>
            <a:off x="1980626" y="3868660"/>
            <a:ext cx="2596896" cy="238314"/>
          </a:xfrm>
          <a:prstGeom prst="rect">
            <a:avLst/>
          </a:prstGeom>
          <a:solidFill>
            <a:srgbClr val="A65E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4DD43A-11D3-AB93-6FF3-D23C0255A2C2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4577522" y="3982998"/>
            <a:ext cx="2404872" cy="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69FCC1-7AA9-DD56-6BF5-F505D44FFEAF}"/>
              </a:ext>
            </a:extLst>
          </p:cNvPr>
          <p:cNvSpPr txBox="1"/>
          <p:nvPr/>
        </p:nvSpPr>
        <p:spPr>
          <a:xfrm>
            <a:off x="6982394" y="3798332"/>
            <a:ext cx="326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Feature Extraction (Given)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3615B3-EA4D-5572-8B92-7FACCBFBF4A1}"/>
              </a:ext>
            </a:extLst>
          </p:cNvPr>
          <p:cNvSpPr txBox="1"/>
          <p:nvPr/>
        </p:nvSpPr>
        <p:spPr>
          <a:xfrm>
            <a:off x="5796125" y="401635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Loader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AEB490-7FE5-46EF-783F-DC3ED3EE8437}"/>
              </a:ext>
            </a:extLst>
          </p:cNvPr>
          <p:cNvCxnSpPr>
            <a:cxnSpLocks/>
          </p:cNvCxnSpPr>
          <p:nvPr/>
        </p:nvCxnSpPr>
        <p:spPr>
          <a:xfrm flipV="1">
            <a:off x="3375086" y="4201024"/>
            <a:ext cx="2404872" cy="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29BA16-4B0F-145C-DFD6-E2ADB46E0474}"/>
              </a:ext>
            </a:extLst>
          </p:cNvPr>
          <p:cNvSpPr txBox="1"/>
          <p:nvPr/>
        </p:nvSpPr>
        <p:spPr>
          <a:xfrm>
            <a:off x="7944015" y="4201024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Prediction Model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F3531D-AB73-E429-05F4-59AA71FE9431}"/>
              </a:ext>
            </a:extLst>
          </p:cNvPr>
          <p:cNvCxnSpPr>
            <a:cxnSpLocks/>
          </p:cNvCxnSpPr>
          <p:nvPr/>
        </p:nvCxnSpPr>
        <p:spPr>
          <a:xfrm>
            <a:off x="4027668" y="4385690"/>
            <a:ext cx="3900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F8BF881-BF23-278A-3468-EDC25F4E4B82}"/>
              </a:ext>
            </a:extLst>
          </p:cNvPr>
          <p:cNvSpPr/>
          <p:nvPr/>
        </p:nvSpPr>
        <p:spPr>
          <a:xfrm>
            <a:off x="1980626" y="4696367"/>
            <a:ext cx="2596896" cy="402336"/>
          </a:xfrm>
          <a:prstGeom prst="rect">
            <a:avLst/>
          </a:prstGeom>
          <a:solidFill>
            <a:srgbClr val="A65E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9BF859-CB18-DC58-2631-2107F0A6DFCF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4577522" y="4881033"/>
            <a:ext cx="2404872" cy="1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0AEC6E-2400-6462-8A17-D6A4EF6AB1D7}"/>
              </a:ext>
            </a:extLst>
          </p:cNvPr>
          <p:cNvSpPr txBox="1"/>
          <p:nvPr/>
        </p:nvSpPr>
        <p:spPr>
          <a:xfrm>
            <a:off x="7101290" y="4665506"/>
            <a:ext cx="138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C66B26-77DC-8660-95B4-2647410ADCA4}"/>
              </a:ext>
            </a:extLst>
          </p:cNvPr>
          <p:cNvSpPr/>
          <p:nvPr/>
        </p:nvSpPr>
        <p:spPr>
          <a:xfrm>
            <a:off x="1996793" y="5348202"/>
            <a:ext cx="2596896" cy="402336"/>
          </a:xfrm>
          <a:prstGeom prst="rect">
            <a:avLst/>
          </a:prstGeom>
          <a:solidFill>
            <a:srgbClr val="A65E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FDAE0D-E06C-C3DB-3B2A-7D0A337EE48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4593689" y="5532868"/>
            <a:ext cx="2404872" cy="1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8E827-E30F-5AE6-7F86-996AEEA65622}"/>
              </a:ext>
            </a:extLst>
          </p:cNvPr>
          <p:cNvSpPr txBox="1"/>
          <p:nvPr/>
        </p:nvSpPr>
        <p:spPr>
          <a:xfrm>
            <a:off x="7079408" y="5348202"/>
            <a:ext cx="196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Main execution file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411FD0-6347-4721-A1B0-D261CB10DF7F}"/>
              </a:ext>
            </a:extLst>
          </p:cNvPr>
          <p:cNvSpPr txBox="1"/>
          <p:nvPr/>
        </p:nvSpPr>
        <p:spPr>
          <a:xfrm>
            <a:off x="5674181" y="5875035"/>
            <a:ext cx="263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 requirements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E187350-1D00-24C2-AD9D-B21457F4FE89}"/>
              </a:ext>
            </a:extLst>
          </p:cNvPr>
          <p:cNvCxnSpPr>
            <a:cxnSpLocks/>
          </p:cNvCxnSpPr>
          <p:nvPr/>
        </p:nvCxnSpPr>
        <p:spPr>
          <a:xfrm flipV="1">
            <a:off x="3253142" y="6059701"/>
            <a:ext cx="2404872" cy="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66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FCA0B-B707-049F-46E4-E17A7FAA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D3885-13E8-4DFC-0B55-EA3867089CC5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D5DBF7-9500-5B0A-84B6-4672E7417A31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8E78F4B-B2CE-DAA8-1116-78BA3333A6A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Code Walkthrough – Auto Encoder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1935795-F7CF-2AE3-33E4-C1F51C3BB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413"/>
          <a:stretch/>
        </p:blipFill>
        <p:spPr>
          <a:xfrm>
            <a:off x="473445" y="968071"/>
            <a:ext cx="7108996" cy="5373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277F26-5B62-AC77-A145-8AC1C125686E}"/>
              </a:ext>
            </a:extLst>
          </p:cNvPr>
          <p:cNvSpPr txBox="1"/>
          <p:nvPr/>
        </p:nvSpPr>
        <p:spPr>
          <a:xfrm>
            <a:off x="6574536" y="1847088"/>
            <a:ext cx="475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2-Layer Auto Encoder as described in the paper</a:t>
            </a:r>
          </a:p>
        </p:txBody>
      </p:sp>
    </p:spTree>
    <p:extLst>
      <p:ext uri="{BB962C8B-B14F-4D97-AF65-F5344CB8AC3E}">
        <p14:creationId xmlns:p14="http://schemas.microsoft.com/office/powerpoint/2010/main" val="256030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FCA0B-B707-049F-46E4-E17A7FAA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D3885-13E8-4DFC-0B55-EA3867089CC5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D5DBF7-9500-5B0A-84B6-4672E7417A31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8E78F4B-B2CE-DAA8-1116-78BA3333A6A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Code Walkthrough – Prediction System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8423FA5-0CB2-829A-590D-FFF95979C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43" y="970227"/>
            <a:ext cx="6119938" cy="58107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53FED4-7316-09CD-B47F-4CFA92278E8A}"/>
              </a:ext>
            </a:extLst>
          </p:cNvPr>
          <p:cNvSpPr/>
          <p:nvPr/>
        </p:nvSpPr>
        <p:spPr>
          <a:xfrm>
            <a:off x="612648" y="1850735"/>
            <a:ext cx="4123944" cy="1139353"/>
          </a:xfrm>
          <a:prstGeom prst="rect">
            <a:avLst/>
          </a:prstGeom>
          <a:solidFill>
            <a:srgbClr val="A65E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431636-B687-B745-95D9-B45F803923AD}"/>
              </a:ext>
            </a:extLst>
          </p:cNvPr>
          <p:cNvSpPr/>
          <p:nvPr/>
        </p:nvSpPr>
        <p:spPr>
          <a:xfrm>
            <a:off x="612648" y="2990088"/>
            <a:ext cx="4123944" cy="1139353"/>
          </a:xfrm>
          <a:prstGeom prst="rect">
            <a:avLst/>
          </a:prstGeom>
          <a:solidFill>
            <a:srgbClr val="FFFF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A65EA3-CE97-5F8B-DDDB-B0254D09668B}"/>
              </a:ext>
            </a:extLst>
          </p:cNvPr>
          <p:cNvSpPr/>
          <p:nvPr/>
        </p:nvSpPr>
        <p:spPr>
          <a:xfrm>
            <a:off x="612648" y="4129441"/>
            <a:ext cx="6318504" cy="1338671"/>
          </a:xfrm>
          <a:prstGeom prst="rect">
            <a:avLst/>
          </a:prstGeom>
          <a:solidFill>
            <a:srgbClr val="00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9AEED3-1FDF-39BF-5EB0-7B9A8073734B}"/>
              </a:ext>
            </a:extLst>
          </p:cNvPr>
          <p:cNvSpPr/>
          <p:nvPr/>
        </p:nvSpPr>
        <p:spPr>
          <a:xfrm>
            <a:off x="612648" y="5468112"/>
            <a:ext cx="3822192" cy="1338671"/>
          </a:xfrm>
          <a:prstGeom prst="rect">
            <a:avLst/>
          </a:prstGeom>
          <a:solidFill>
            <a:srgbClr val="6666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C6774-5D26-B121-3977-7AA7923453B7}"/>
              </a:ext>
            </a:extLst>
          </p:cNvPr>
          <p:cNvSpPr txBox="1"/>
          <p:nvPr/>
        </p:nvSpPr>
        <p:spPr>
          <a:xfrm>
            <a:off x="6096000" y="2235745"/>
            <a:ext cx="489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K-Means</a:t>
            </a:r>
            <a:r>
              <a:rPr lang="en-US" dirty="0"/>
              <a:t> to cluster users and encoded features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4CD6C3-85E5-CA56-B9B6-01A6354735CD}"/>
              </a:ext>
            </a:extLst>
          </p:cNvPr>
          <p:cNvCxnSpPr>
            <a:stCxn id="8" idx="3"/>
            <a:endCxn id="19" idx="1"/>
          </p:cNvCxnSpPr>
          <p:nvPr/>
        </p:nvCxnSpPr>
        <p:spPr>
          <a:xfrm flipV="1">
            <a:off x="4736592" y="2420411"/>
            <a:ext cx="13594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4DDC645-1638-0461-4E35-750014355253}"/>
              </a:ext>
            </a:extLst>
          </p:cNvPr>
          <p:cNvSpPr txBox="1"/>
          <p:nvPr/>
        </p:nvSpPr>
        <p:spPr>
          <a:xfrm>
            <a:off x="6403848" y="3367857"/>
            <a:ext cx="489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DBSCAN</a:t>
            </a:r>
            <a:r>
              <a:rPr lang="en-US" dirty="0"/>
              <a:t> to cluster users and encoded features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DAFA16-E759-53A9-DF89-380D0FC38194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 flipV="1">
            <a:off x="4736592" y="3552523"/>
            <a:ext cx="1667256" cy="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745A0AA-4A27-762C-38CC-6FE559DFF939}"/>
              </a:ext>
            </a:extLst>
          </p:cNvPr>
          <p:cNvSpPr txBox="1"/>
          <p:nvPr/>
        </p:nvSpPr>
        <p:spPr>
          <a:xfrm>
            <a:off x="7566099" y="4614110"/>
            <a:ext cx="363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rating for a given user/item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FC94B3-D582-CD2E-735B-109654F84FB1}"/>
              </a:ext>
            </a:extLst>
          </p:cNvPr>
          <p:cNvCxnSpPr>
            <a:cxnSpLocks/>
            <a:stCxn id="11" idx="3"/>
            <a:endCxn id="34" idx="1"/>
          </p:cNvCxnSpPr>
          <p:nvPr/>
        </p:nvCxnSpPr>
        <p:spPr>
          <a:xfrm flipV="1">
            <a:off x="6931152" y="4798776"/>
            <a:ext cx="6349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B0CCB1F-FCE6-08C0-59BB-ADC63B925F6D}"/>
              </a:ext>
            </a:extLst>
          </p:cNvPr>
          <p:cNvSpPr txBox="1"/>
          <p:nvPr/>
        </p:nvSpPr>
        <p:spPr>
          <a:xfrm>
            <a:off x="5522978" y="5952781"/>
            <a:ext cx="363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run evaluation on Test set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E151BE-8F65-E83C-F481-7BA4F8D7EAB8}"/>
              </a:ext>
            </a:extLst>
          </p:cNvPr>
          <p:cNvCxnSpPr>
            <a:cxnSpLocks/>
            <a:stCxn id="14" idx="3"/>
            <a:endCxn id="47" idx="1"/>
          </p:cNvCxnSpPr>
          <p:nvPr/>
        </p:nvCxnSpPr>
        <p:spPr>
          <a:xfrm flipV="1">
            <a:off x="4434840" y="6137447"/>
            <a:ext cx="1088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45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B77FA8C-B182-CBE8-A817-65921286E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8" y="856353"/>
            <a:ext cx="6318505" cy="576167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FCA0B-B707-049F-46E4-E17A7FAA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D3885-13E8-4DFC-0B55-EA3867089CC5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D5DBF7-9500-5B0A-84B6-4672E7417A31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8E78F4B-B2CE-DAA8-1116-78BA3333A6A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Code Walkthrough – Execution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553FED4-7316-09CD-B47F-4CFA92278E8A}"/>
              </a:ext>
            </a:extLst>
          </p:cNvPr>
          <p:cNvSpPr/>
          <p:nvPr/>
        </p:nvSpPr>
        <p:spPr>
          <a:xfrm>
            <a:off x="68578" y="878270"/>
            <a:ext cx="4123944" cy="1531555"/>
          </a:xfrm>
          <a:prstGeom prst="rect">
            <a:avLst/>
          </a:prstGeom>
          <a:solidFill>
            <a:srgbClr val="A65E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431636-B687-B745-95D9-B45F803923AD}"/>
              </a:ext>
            </a:extLst>
          </p:cNvPr>
          <p:cNvSpPr/>
          <p:nvPr/>
        </p:nvSpPr>
        <p:spPr>
          <a:xfrm>
            <a:off x="83054" y="2466408"/>
            <a:ext cx="6184396" cy="1264389"/>
          </a:xfrm>
          <a:prstGeom prst="rect">
            <a:avLst/>
          </a:prstGeom>
          <a:solidFill>
            <a:srgbClr val="FFFF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A65EA3-CE97-5F8B-DDDB-B0254D09668B}"/>
              </a:ext>
            </a:extLst>
          </p:cNvPr>
          <p:cNvSpPr/>
          <p:nvPr/>
        </p:nvSpPr>
        <p:spPr>
          <a:xfrm>
            <a:off x="83054" y="5464020"/>
            <a:ext cx="6318504" cy="1338671"/>
          </a:xfrm>
          <a:prstGeom prst="rect">
            <a:avLst/>
          </a:prstGeom>
          <a:solidFill>
            <a:srgbClr val="00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C6774-5D26-B121-3977-7AA7923453B7}"/>
              </a:ext>
            </a:extLst>
          </p:cNvPr>
          <p:cNvSpPr txBox="1"/>
          <p:nvPr/>
        </p:nvSpPr>
        <p:spPr>
          <a:xfrm>
            <a:off x="6096000" y="1465774"/>
            <a:ext cx="271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seeds for reproducibility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4CD6C3-85E5-CA56-B9B6-01A6354735CD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4192522" y="1644048"/>
            <a:ext cx="1903478" cy="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4DDC645-1638-0461-4E35-750014355253}"/>
              </a:ext>
            </a:extLst>
          </p:cNvPr>
          <p:cNvSpPr txBox="1"/>
          <p:nvPr/>
        </p:nvSpPr>
        <p:spPr>
          <a:xfrm>
            <a:off x="6568640" y="2913936"/>
            <a:ext cx="489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Setup experiment parameters using a config file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DAFA16-E759-53A9-DF89-380D0FC38194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 flipV="1">
            <a:off x="6267450" y="3098602"/>
            <a:ext cx="301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745A0AA-4A27-762C-38CC-6FE559DFF939}"/>
              </a:ext>
            </a:extLst>
          </p:cNvPr>
          <p:cNvSpPr txBox="1"/>
          <p:nvPr/>
        </p:nvSpPr>
        <p:spPr>
          <a:xfrm>
            <a:off x="7385124" y="5948689"/>
            <a:ext cx="363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 data parameters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FC94B3-D582-CD2E-735B-109654F84FB1}"/>
              </a:ext>
            </a:extLst>
          </p:cNvPr>
          <p:cNvCxnSpPr>
            <a:cxnSpLocks/>
            <a:stCxn id="11" idx="3"/>
            <a:endCxn id="34" idx="1"/>
          </p:cNvCxnSpPr>
          <p:nvPr/>
        </p:nvCxnSpPr>
        <p:spPr>
          <a:xfrm flipV="1">
            <a:off x="6401558" y="6133355"/>
            <a:ext cx="983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30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F9D5C0-DB1C-51C5-53CB-F0610EFC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1" y="877758"/>
            <a:ext cx="7524231" cy="598024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FCA0B-B707-049F-46E4-E17A7FAA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D3885-13E8-4DFC-0B55-EA3867089CC5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D5DBF7-9500-5B0A-84B6-4672E7417A31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8E78F4B-B2CE-DAA8-1116-78BA3333A6A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Code Walkthrough – Execution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553FED4-7316-09CD-B47F-4CFA92278E8A}"/>
              </a:ext>
            </a:extLst>
          </p:cNvPr>
          <p:cNvSpPr/>
          <p:nvPr/>
        </p:nvSpPr>
        <p:spPr>
          <a:xfrm>
            <a:off x="68578" y="878271"/>
            <a:ext cx="4312922" cy="587504"/>
          </a:xfrm>
          <a:prstGeom prst="rect">
            <a:avLst/>
          </a:prstGeom>
          <a:solidFill>
            <a:srgbClr val="A65E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431636-B687-B745-95D9-B45F803923AD}"/>
              </a:ext>
            </a:extLst>
          </p:cNvPr>
          <p:cNvSpPr/>
          <p:nvPr/>
        </p:nvSpPr>
        <p:spPr>
          <a:xfrm>
            <a:off x="68578" y="1484821"/>
            <a:ext cx="5065397" cy="877380"/>
          </a:xfrm>
          <a:prstGeom prst="rect">
            <a:avLst/>
          </a:prstGeom>
          <a:solidFill>
            <a:srgbClr val="FFFF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A65EA3-CE97-5F8B-DDDB-B0254D09668B}"/>
              </a:ext>
            </a:extLst>
          </p:cNvPr>
          <p:cNvSpPr/>
          <p:nvPr/>
        </p:nvSpPr>
        <p:spPr>
          <a:xfrm>
            <a:off x="83054" y="2883187"/>
            <a:ext cx="6131915" cy="603181"/>
          </a:xfrm>
          <a:prstGeom prst="rect">
            <a:avLst/>
          </a:prstGeom>
          <a:solidFill>
            <a:srgbClr val="00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C6774-5D26-B121-3977-7AA7923453B7}"/>
              </a:ext>
            </a:extLst>
          </p:cNvPr>
          <p:cNvSpPr txBox="1"/>
          <p:nvPr/>
        </p:nvSpPr>
        <p:spPr>
          <a:xfrm>
            <a:off x="6214969" y="1004879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Loader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4CD6C3-85E5-CA56-B9B6-01A6354735CD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4381500" y="1172023"/>
            <a:ext cx="1833469" cy="1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4DDC645-1638-0461-4E35-750014355253}"/>
              </a:ext>
            </a:extLst>
          </p:cNvPr>
          <p:cNvSpPr txBox="1"/>
          <p:nvPr/>
        </p:nvSpPr>
        <p:spPr>
          <a:xfrm>
            <a:off x="6568640" y="1738845"/>
            <a:ext cx="489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Graph features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DAFA16-E759-53A9-DF89-380D0FC38194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5133975" y="1923511"/>
            <a:ext cx="1434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745A0AA-4A27-762C-38CC-6FE559DFF939}"/>
              </a:ext>
            </a:extLst>
          </p:cNvPr>
          <p:cNvSpPr txBox="1"/>
          <p:nvPr/>
        </p:nvSpPr>
        <p:spPr>
          <a:xfrm>
            <a:off x="7700186" y="2883187"/>
            <a:ext cx="363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 user side info with graph features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FC94B3-D582-CD2E-735B-109654F84FB1}"/>
              </a:ext>
            </a:extLst>
          </p:cNvPr>
          <p:cNvCxnSpPr>
            <a:cxnSpLocks/>
            <a:stCxn id="11" idx="3"/>
            <a:endCxn id="34" idx="1"/>
          </p:cNvCxnSpPr>
          <p:nvPr/>
        </p:nvCxnSpPr>
        <p:spPr>
          <a:xfrm>
            <a:off x="6214969" y="3184778"/>
            <a:ext cx="1485217" cy="2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26AD060-9243-5218-E1DC-FD195C94CE94}"/>
              </a:ext>
            </a:extLst>
          </p:cNvPr>
          <p:cNvSpPr/>
          <p:nvPr/>
        </p:nvSpPr>
        <p:spPr>
          <a:xfrm>
            <a:off x="83054" y="2417086"/>
            <a:ext cx="5065397" cy="383805"/>
          </a:xfrm>
          <a:prstGeom prst="rect">
            <a:avLst/>
          </a:prstGeom>
          <a:solidFill>
            <a:srgbClr val="FFFF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E0B010-7CA4-4272-0432-79FE1832D2EA}"/>
              </a:ext>
            </a:extLst>
          </p:cNvPr>
          <p:cNvSpPr txBox="1"/>
          <p:nvPr/>
        </p:nvSpPr>
        <p:spPr>
          <a:xfrm>
            <a:off x="6568640" y="2431559"/>
            <a:ext cx="489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data into Train, Val and Test sets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E9C002-5CB5-BC0C-1CEB-5DE902F9E4F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148451" y="2608989"/>
            <a:ext cx="1420189" cy="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7B1F385-375E-C6EB-84FD-76772E106B64}"/>
              </a:ext>
            </a:extLst>
          </p:cNvPr>
          <p:cNvSpPr/>
          <p:nvPr/>
        </p:nvSpPr>
        <p:spPr>
          <a:xfrm>
            <a:off x="83054" y="4362841"/>
            <a:ext cx="7437080" cy="2418172"/>
          </a:xfrm>
          <a:prstGeom prst="rect">
            <a:avLst/>
          </a:prstGeom>
          <a:solidFill>
            <a:srgbClr val="6666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B6D7C4-9651-9EA2-0C60-2D98D07EFD50}"/>
              </a:ext>
            </a:extLst>
          </p:cNvPr>
          <p:cNvSpPr txBox="1"/>
          <p:nvPr/>
        </p:nvSpPr>
        <p:spPr>
          <a:xfrm>
            <a:off x="8464535" y="5248761"/>
            <a:ext cx="287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encoder training initialization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49262E-B265-6341-F979-52C4EDE42F2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520134" y="5571927"/>
            <a:ext cx="94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754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8655D41-A0DC-9DEE-B303-B7CE82BC3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7074"/>
            <a:ext cx="6214969" cy="601727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FCA0B-B707-049F-46E4-E17A7FAA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D3885-13E8-4DFC-0B55-EA3867089CC5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D5DBF7-9500-5B0A-84B6-4672E7417A31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8E78F4B-B2CE-DAA8-1116-78BA3333A6A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Code Walkthrough – Execution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553FED4-7316-09CD-B47F-4CFA92278E8A}"/>
              </a:ext>
            </a:extLst>
          </p:cNvPr>
          <p:cNvSpPr/>
          <p:nvPr/>
        </p:nvSpPr>
        <p:spPr>
          <a:xfrm>
            <a:off x="68577" y="878271"/>
            <a:ext cx="4893947" cy="2418172"/>
          </a:xfrm>
          <a:prstGeom prst="rect">
            <a:avLst/>
          </a:prstGeom>
          <a:solidFill>
            <a:srgbClr val="A65E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C6774-5D26-B121-3977-7AA7923453B7}"/>
              </a:ext>
            </a:extLst>
          </p:cNvPr>
          <p:cNvSpPr txBox="1"/>
          <p:nvPr/>
        </p:nvSpPr>
        <p:spPr>
          <a:xfrm>
            <a:off x="6867551" y="1902691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 encoder training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4CD6C3-85E5-CA56-B9B6-01A6354735CD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4962524" y="2087357"/>
            <a:ext cx="190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7B1F385-375E-C6EB-84FD-76772E106B64}"/>
              </a:ext>
            </a:extLst>
          </p:cNvPr>
          <p:cNvSpPr/>
          <p:nvPr/>
        </p:nvSpPr>
        <p:spPr>
          <a:xfrm>
            <a:off x="83054" y="5362575"/>
            <a:ext cx="7437080" cy="1418437"/>
          </a:xfrm>
          <a:prstGeom prst="rect">
            <a:avLst/>
          </a:prstGeom>
          <a:solidFill>
            <a:srgbClr val="6666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B6D7C4-9651-9EA2-0C60-2D98D07EFD50}"/>
              </a:ext>
            </a:extLst>
          </p:cNvPr>
          <p:cNvSpPr txBox="1"/>
          <p:nvPr/>
        </p:nvSpPr>
        <p:spPr>
          <a:xfrm>
            <a:off x="8464535" y="5908639"/>
            <a:ext cx="287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evaluation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49262E-B265-6341-F979-52C4EDE42F2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520134" y="6071794"/>
            <a:ext cx="944401" cy="2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393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FCA0B-B707-049F-46E4-E17A7FAA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D3885-13E8-4DFC-0B55-EA3867089CC5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D5DBF7-9500-5B0A-84B6-4672E7417A31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8E78F4B-B2CE-DAA8-1116-78BA3333A6A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RMSE Comparison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5327F0D-24C5-B4CF-0645-C4041641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736" y="1311211"/>
            <a:ext cx="7042133" cy="39594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2929F7-2C61-3529-668C-F432B9829C21}"/>
              </a:ext>
            </a:extLst>
          </p:cNvPr>
          <p:cNvSpPr txBox="1"/>
          <p:nvPr/>
        </p:nvSpPr>
        <p:spPr>
          <a:xfrm>
            <a:off x="2490536" y="5270614"/>
            <a:ext cx="18710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GHRS (Our implementation)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83C06-03E4-0137-7CF2-71824F3A8976}"/>
              </a:ext>
            </a:extLst>
          </p:cNvPr>
          <p:cNvSpPr txBox="1"/>
          <p:nvPr/>
        </p:nvSpPr>
        <p:spPr>
          <a:xfrm>
            <a:off x="6751720" y="5270614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0.913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5F601-46C4-0D5E-D650-461DC4B3E3CB}"/>
              </a:ext>
            </a:extLst>
          </p:cNvPr>
          <p:cNvSpPr txBox="1"/>
          <p:nvPr/>
        </p:nvSpPr>
        <p:spPr>
          <a:xfrm>
            <a:off x="7818409" y="5270613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0.862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61A92-2C18-2CC1-5230-5A9B6FE37C0C}"/>
              </a:ext>
            </a:extLst>
          </p:cNvPr>
          <p:cNvSpPr txBox="1"/>
          <p:nvPr/>
        </p:nvSpPr>
        <p:spPr>
          <a:xfrm>
            <a:off x="2490536" y="5532225"/>
            <a:ext cx="26324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GHRS (Our implementation) w DBSCAN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37D33-DF24-2DC6-5C5A-87FF63567208}"/>
              </a:ext>
            </a:extLst>
          </p:cNvPr>
          <p:cNvSpPr txBox="1"/>
          <p:nvPr/>
        </p:nvSpPr>
        <p:spPr>
          <a:xfrm>
            <a:off x="6751720" y="5532225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0.904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F483D-B4F4-7E0E-03E1-915296CDE4A4}"/>
              </a:ext>
            </a:extLst>
          </p:cNvPr>
          <p:cNvSpPr txBox="1"/>
          <p:nvPr/>
        </p:nvSpPr>
        <p:spPr>
          <a:xfrm>
            <a:off x="7818409" y="5532224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0.848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CCEAB3-5564-640C-8D15-AD54D7D45BEC}"/>
                  </a:ext>
                </a:extLst>
              </p:cNvPr>
              <p:cNvSpPr txBox="1"/>
              <p:nvPr/>
            </p:nvSpPr>
            <p:spPr>
              <a:xfrm>
                <a:off x="7154362" y="5539919"/>
                <a:ext cx="5521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0.9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CCEAB3-5564-640C-8D15-AD54D7D45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362" y="5539919"/>
                <a:ext cx="552139" cy="246221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624B13-FC4C-29ED-539A-430D113B81DC}"/>
                  </a:ext>
                </a:extLst>
              </p:cNvPr>
              <p:cNvSpPr txBox="1"/>
              <p:nvPr/>
            </p:nvSpPr>
            <p:spPr>
              <a:xfrm>
                <a:off x="8203115" y="5532223"/>
                <a:ext cx="5521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1.4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624B13-FC4C-29ED-539A-430D113B8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115" y="5532223"/>
                <a:ext cx="552139" cy="246221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851CF0F-9567-694F-66E6-7B83D2D1ABB1}"/>
              </a:ext>
            </a:extLst>
          </p:cNvPr>
          <p:cNvSpPr txBox="1"/>
          <p:nvPr/>
        </p:nvSpPr>
        <p:spPr>
          <a:xfrm>
            <a:off x="10628288" y="339796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Batch 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32D417-016B-57DD-A6E5-FD68EE52424E}"/>
              </a:ext>
            </a:extLst>
          </p:cNvPr>
          <p:cNvSpPr txBox="1"/>
          <p:nvPr/>
        </p:nvSpPr>
        <p:spPr>
          <a:xfrm>
            <a:off x="11231761" y="339797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256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4DC81F-1E25-2A8F-41A9-54B7CB70A263}"/>
              </a:ext>
            </a:extLst>
          </p:cNvPr>
          <p:cNvSpPr txBox="1"/>
          <p:nvPr/>
        </p:nvSpPr>
        <p:spPr>
          <a:xfrm>
            <a:off x="10628288" y="586017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# Epochs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EFE48A-817F-953E-C246-64C67FC16EE7}"/>
              </a:ext>
            </a:extLst>
          </p:cNvPr>
          <p:cNvSpPr txBox="1"/>
          <p:nvPr/>
        </p:nvSpPr>
        <p:spPr>
          <a:xfrm>
            <a:off x="11231761" y="586018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200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A9A14-C8AF-29C4-0C92-78DA592C6F51}"/>
              </a:ext>
            </a:extLst>
          </p:cNvPr>
          <p:cNvSpPr txBox="1"/>
          <p:nvPr/>
        </p:nvSpPr>
        <p:spPr>
          <a:xfrm>
            <a:off x="10628288" y="832237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Clustering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F68D61-8B11-27DC-3DD7-E22F83C387AF}"/>
              </a:ext>
            </a:extLst>
          </p:cNvPr>
          <p:cNvSpPr txBox="1"/>
          <p:nvPr/>
        </p:nvSpPr>
        <p:spPr>
          <a:xfrm>
            <a:off x="11231761" y="832238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K-Means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489AC1-3A2F-8094-EF75-6BAE450B4F4F}"/>
              </a:ext>
            </a:extLst>
          </p:cNvPr>
          <p:cNvSpPr txBox="1"/>
          <p:nvPr/>
        </p:nvSpPr>
        <p:spPr>
          <a:xfrm>
            <a:off x="10666760" y="955348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#clusters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166926-4313-C22B-782E-B49BF7E81CB3}"/>
              </a:ext>
            </a:extLst>
          </p:cNvPr>
          <p:cNvSpPr txBox="1"/>
          <p:nvPr/>
        </p:nvSpPr>
        <p:spPr>
          <a:xfrm>
            <a:off x="11241963" y="955346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98D37A-DBA8-CD21-9F05-CF181D423B31}"/>
              </a:ext>
            </a:extLst>
          </p:cNvPr>
          <p:cNvSpPr txBox="1"/>
          <p:nvPr/>
        </p:nvSpPr>
        <p:spPr>
          <a:xfrm>
            <a:off x="10687600" y="1760299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95124E-67E4-7D74-FFA0-BF34FF71B6CD}"/>
              </a:ext>
            </a:extLst>
          </p:cNvPr>
          <p:cNvSpPr txBox="1"/>
          <p:nvPr/>
        </p:nvSpPr>
        <p:spPr>
          <a:xfrm>
            <a:off x="11247283" y="17602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MSE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ED4F07-9B71-FE2B-C381-BDDD97CDCD46}"/>
              </a:ext>
            </a:extLst>
          </p:cNvPr>
          <p:cNvSpPr txBox="1"/>
          <p:nvPr/>
        </p:nvSpPr>
        <p:spPr>
          <a:xfrm>
            <a:off x="10628288" y="1977218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Optimizer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A562A4-B708-4AC2-E303-341CC1A0D683}"/>
              </a:ext>
            </a:extLst>
          </p:cNvPr>
          <p:cNvSpPr txBox="1"/>
          <p:nvPr/>
        </p:nvSpPr>
        <p:spPr>
          <a:xfrm>
            <a:off x="11245330" y="197721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Adam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5531D5-AB3D-B7B0-C337-D36E2694B62F}"/>
              </a:ext>
            </a:extLst>
          </p:cNvPr>
          <p:cNvSpPr txBox="1"/>
          <p:nvPr/>
        </p:nvSpPr>
        <p:spPr>
          <a:xfrm>
            <a:off x="10437765" y="2217014"/>
            <a:ext cx="1506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PyTorch/ TensorFlow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0E67AE-4BA7-E2CA-667B-ECAB6BA67CB6}"/>
                  </a:ext>
                </a:extLst>
              </p:cNvPr>
              <p:cNvSpPr txBox="1"/>
              <p:nvPr/>
            </p:nvSpPr>
            <p:spPr>
              <a:xfrm>
                <a:off x="10510351" y="2400205"/>
                <a:ext cx="137310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200" dirty="0"/>
                  <a:t> 0.07~0.12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0E67AE-4BA7-E2CA-667B-ECAB6BA6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351" y="2400205"/>
                <a:ext cx="1373104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5BE546E-3D96-CE0D-6D48-41C69FF13267}"/>
              </a:ext>
            </a:extLst>
          </p:cNvPr>
          <p:cNvSpPr txBox="1"/>
          <p:nvPr/>
        </p:nvSpPr>
        <p:spPr>
          <a:xfrm>
            <a:off x="10626685" y="1158504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Clustering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826977-4591-A71C-E10B-86CFF593B18B}"/>
              </a:ext>
            </a:extLst>
          </p:cNvPr>
          <p:cNvSpPr txBox="1"/>
          <p:nvPr/>
        </p:nvSpPr>
        <p:spPr>
          <a:xfrm>
            <a:off x="11230158" y="1158505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DBSCAN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E6C20B-B10E-35C3-8DBF-70AEBF139E4B}"/>
              </a:ext>
            </a:extLst>
          </p:cNvPr>
          <p:cNvSpPr txBox="1"/>
          <p:nvPr/>
        </p:nvSpPr>
        <p:spPr>
          <a:xfrm>
            <a:off x="10665157" y="1281615"/>
            <a:ext cx="343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90FA1B-672D-EAD5-3975-F297883DEE71}"/>
              </a:ext>
            </a:extLst>
          </p:cNvPr>
          <p:cNvSpPr txBox="1"/>
          <p:nvPr/>
        </p:nvSpPr>
        <p:spPr>
          <a:xfrm>
            <a:off x="11240360" y="1281613"/>
            <a:ext cx="343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0.4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A89947-EFBF-3D21-A92E-813A53C6E43F}"/>
              </a:ext>
            </a:extLst>
          </p:cNvPr>
          <p:cNvSpPr txBox="1"/>
          <p:nvPr/>
        </p:nvSpPr>
        <p:spPr>
          <a:xfrm>
            <a:off x="10484017" y="1401516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 samples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5DA06F-0005-0598-9318-E20044EC165D}"/>
              </a:ext>
            </a:extLst>
          </p:cNvPr>
          <p:cNvSpPr txBox="1"/>
          <p:nvPr/>
        </p:nvSpPr>
        <p:spPr>
          <a:xfrm>
            <a:off x="11241963" y="141508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325978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FCA0B-B707-049F-46E4-E17A7FAA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D3885-13E8-4DFC-0B55-EA3867089CC5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D5DBF7-9500-5B0A-84B6-4672E7417A31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8E78F4B-B2CE-DAA8-1116-78BA3333A6A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Ablation Studies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7A83C06-03E4-0137-7CF2-71824F3A8976}"/>
              </a:ext>
            </a:extLst>
          </p:cNvPr>
          <p:cNvSpPr txBox="1"/>
          <p:nvPr/>
        </p:nvSpPr>
        <p:spPr>
          <a:xfrm>
            <a:off x="10628288" y="339796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Batch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5F601-46C4-0D5E-D650-461DC4B3E3CB}"/>
              </a:ext>
            </a:extLst>
          </p:cNvPr>
          <p:cNvSpPr txBox="1"/>
          <p:nvPr/>
        </p:nvSpPr>
        <p:spPr>
          <a:xfrm>
            <a:off x="11231761" y="339797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256</a:t>
            </a:r>
          </a:p>
        </p:txBody>
      </p:sp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AB0ACE74-5DC1-EA72-C539-DC8F872D5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365939"/>
              </p:ext>
            </p:extLst>
          </p:nvPr>
        </p:nvGraphicFramePr>
        <p:xfrm>
          <a:off x="1831450" y="1418489"/>
          <a:ext cx="812799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601175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84848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1166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Learning Rate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MovieLens</a:t>
                      </a:r>
                      <a:r>
                        <a:rPr lang="en-US" sz="1600" dirty="0"/>
                        <a:t> 100K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MovieLens</a:t>
                      </a:r>
                      <a:r>
                        <a:rPr lang="en-US" sz="1600" dirty="0"/>
                        <a:t> 1M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64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0.939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492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0.862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7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33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0.0001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0.926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0.884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40220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140E7E5-3AB1-7068-7908-87685DB46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077377"/>
              </p:ext>
            </p:extLst>
          </p:nvPr>
        </p:nvGraphicFramePr>
        <p:xfrm>
          <a:off x="1831449" y="4103537"/>
          <a:ext cx="812799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601175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84848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1166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Weight Decay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MovieLens</a:t>
                      </a:r>
                      <a:r>
                        <a:rPr lang="en-US" sz="1600" dirty="0"/>
                        <a:t> 100K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MovieLens</a:t>
                      </a:r>
                      <a:r>
                        <a:rPr lang="en-US" sz="1600" dirty="0"/>
                        <a:t> 1M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64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0.865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492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0.862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7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33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40220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319BD30-8377-AA86-F6DA-CFC045DC898F}"/>
              </a:ext>
            </a:extLst>
          </p:cNvPr>
          <p:cNvSpPr txBox="1"/>
          <p:nvPr/>
        </p:nvSpPr>
        <p:spPr>
          <a:xfrm>
            <a:off x="10628288" y="586017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# Epochs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BECE50-B1E7-EC75-F090-F44318FBFB42}"/>
              </a:ext>
            </a:extLst>
          </p:cNvPr>
          <p:cNvSpPr txBox="1"/>
          <p:nvPr/>
        </p:nvSpPr>
        <p:spPr>
          <a:xfrm>
            <a:off x="11231761" y="586018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200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7D50D9-EC10-0E8B-711B-51E545E4B484}"/>
              </a:ext>
            </a:extLst>
          </p:cNvPr>
          <p:cNvSpPr txBox="1"/>
          <p:nvPr/>
        </p:nvSpPr>
        <p:spPr>
          <a:xfrm>
            <a:off x="10628288" y="832237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Clustering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0E951E-D8C3-954D-89E9-12323B792483}"/>
              </a:ext>
            </a:extLst>
          </p:cNvPr>
          <p:cNvSpPr txBox="1"/>
          <p:nvPr/>
        </p:nvSpPr>
        <p:spPr>
          <a:xfrm>
            <a:off x="11231761" y="832238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K-Means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6772FC-5E1A-434F-04A9-5F48F5F2E3B7}"/>
              </a:ext>
            </a:extLst>
          </p:cNvPr>
          <p:cNvSpPr txBox="1"/>
          <p:nvPr/>
        </p:nvSpPr>
        <p:spPr>
          <a:xfrm>
            <a:off x="10666760" y="955348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#clusters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8F4399-9192-95CF-F624-CE3BEA7F1FA5}"/>
              </a:ext>
            </a:extLst>
          </p:cNvPr>
          <p:cNvSpPr txBox="1"/>
          <p:nvPr/>
        </p:nvSpPr>
        <p:spPr>
          <a:xfrm>
            <a:off x="11241963" y="955346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D47AA7-585F-B0D0-14C7-7584912B02ED}"/>
              </a:ext>
            </a:extLst>
          </p:cNvPr>
          <p:cNvSpPr txBox="1"/>
          <p:nvPr/>
        </p:nvSpPr>
        <p:spPr>
          <a:xfrm>
            <a:off x="10687600" y="1172268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5BE2DA-F333-D526-526E-A4A62441891E}"/>
              </a:ext>
            </a:extLst>
          </p:cNvPr>
          <p:cNvSpPr txBox="1"/>
          <p:nvPr/>
        </p:nvSpPr>
        <p:spPr>
          <a:xfrm>
            <a:off x="11247283" y="11722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MSE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C79532-3E30-C7D9-F36E-9F843FBD52A4}"/>
              </a:ext>
            </a:extLst>
          </p:cNvPr>
          <p:cNvSpPr txBox="1"/>
          <p:nvPr/>
        </p:nvSpPr>
        <p:spPr>
          <a:xfrm>
            <a:off x="10628288" y="1389187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Optimizer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E9F28-00D7-F26B-CA11-4BFA3C7E5BFD}"/>
              </a:ext>
            </a:extLst>
          </p:cNvPr>
          <p:cNvSpPr txBox="1"/>
          <p:nvPr/>
        </p:nvSpPr>
        <p:spPr>
          <a:xfrm>
            <a:off x="11245330" y="1389185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Adam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DF3F11-1E58-31D1-E1C1-63603D2F0C66}"/>
              </a:ext>
            </a:extLst>
          </p:cNvPr>
          <p:cNvSpPr txBox="1"/>
          <p:nvPr/>
        </p:nvSpPr>
        <p:spPr>
          <a:xfrm>
            <a:off x="10437765" y="1669132"/>
            <a:ext cx="1506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PyTorch/ TensorFlow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961E2F-1ABB-FE63-72DA-8BA57274FC5D}"/>
                  </a:ext>
                </a:extLst>
              </p:cNvPr>
              <p:cNvSpPr txBox="1"/>
              <p:nvPr/>
            </p:nvSpPr>
            <p:spPr>
              <a:xfrm>
                <a:off x="10510351" y="1852323"/>
                <a:ext cx="137310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200" dirty="0"/>
                  <a:t> 0.07~0.12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961E2F-1ABB-FE63-72DA-8BA57274F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351" y="1852323"/>
                <a:ext cx="1373104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720FBB2-DA2B-1D2C-E3CA-4F674370797D}"/>
              </a:ext>
            </a:extLst>
          </p:cNvPr>
          <p:cNvSpPr txBox="1"/>
          <p:nvPr/>
        </p:nvSpPr>
        <p:spPr>
          <a:xfrm>
            <a:off x="3881984" y="6093305"/>
            <a:ext cx="485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Weight Decay </a:t>
            </a:r>
            <a:r>
              <a:rPr lang="en-US" dirty="0"/>
              <a:t>of </a:t>
            </a:r>
            <a:r>
              <a:rPr lang="en-US" dirty="0">
                <a:solidFill>
                  <a:schemeClr val="accent1"/>
                </a:solidFill>
              </a:rPr>
              <a:t>0.2</a:t>
            </a:r>
            <a:r>
              <a:rPr lang="en-US" dirty="0"/>
              <a:t> was found out to be optimal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AD4490-FD1A-ED6C-92B7-AE4DF2AE801E}"/>
              </a:ext>
            </a:extLst>
          </p:cNvPr>
          <p:cNvSpPr txBox="1"/>
          <p:nvPr/>
        </p:nvSpPr>
        <p:spPr>
          <a:xfrm>
            <a:off x="3661405" y="3408257"/>
            <a:ext cx="499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Learning Rate </a:t>
            </a:r>
            <a:r>
              <a:rPr lang="en-US" dirty="0"/>
              <a:t>of </a:t>
            </a:r>
            <a:r>
              <a:rPr lang="en-US" dirty="0">
                <a:solidFill>
                  <a:schemeClr val="accent1"/>
                </a:solidFill>
              </a:rPr>
              <a:t>0.01</a:t>
            </a:r>
            <a:r>
              <a:rPr lang="en-US" dirty="0"/>
              <a:t> was found out to be optimal  </a:t>
            </a:r>
          </a:p>
        </p:txBody>
      </p:sp>
    </p:spTree>
    <p:extLst>
      <p:ext uri="{BB962C8B-B14F-4D97-AF65-F5344CB8AC3E}">
        <p14:creationId xmlns:p14="http://schemas.microsoft.com/office/powerpoint/2010/main" val="38883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FCA0B-B707-049F-46E4-E17A7FAA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D3885-13E8-4DFC-0B55-EA3867089CC5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D5DBF7-9500-5B0A-84B6-4672E7417A31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8E78F4B-B2CE-DAA8-1116-78BA3333A6A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Dataset Analysis</a:t>
              </a:r>
            </a:p>
          </p:txBody>
        </p: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6147899-F93E-442D-F22D-61C460B91D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581240"/>
              </p:ext>
            </p:extLst>
          </p:nvPr>
        </p:nvGraphicFramePr>
        <p:xfrm>
          <a:off x="2489808" y="1798210"/>
          <a:ext cx="6900840" cy="23587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1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8520"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 dirty="0"/>
                        <a:t>Dataset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 dirty="0"/>
                        <a:t>Users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 dirty="0"/>
                        <a:t>Items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 dirty="0"/>
                        <a:t>Ratings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 dirty="0"/>
                        <a:t>Rating scale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 dirty="0"/>
                        <a:t>Density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1000" b="0" strike="noStrike" spc="-1" dirty="0"/>
                        <a:t>Side info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080"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 dirty="0"/>
                        <a:t>ML 100k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943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1682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100,000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[1-5]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6.3%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1000" b="0" strike="noStrike" spc="-1"/>
                        <a:t>Job, gender, age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080"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ML 1M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6040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3900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1,000,209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[1-5]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1.4%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1000" b="0" strike="noStrike" spc="-1" dirty="0"/>
                        <a:t>Job, gender, age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21"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 dirty="0"/>
                        <a:t>Book-crossing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 dirty="0"/>
                        <a:t>278,858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 dirty="0"/>
                        <a:t>271,379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 dirty="0"/>
                        <a:t>1,149,780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 dirty="0"/>
                        <a:t>[1-10]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 dirty="0"/>
                        <a:t>0.0015%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1000" b="0" strike="noStrike" spc="-1" dirty="0"/>
                        <a:t>Age, location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310E2A5-4988-54D5-DA3B-3E9BD7E696DD}"/>
              </a:ext>
            </a:extLst>
          </p:cNvPr>
          <p:cNvSpPr txBox="1"/>
          <p:nvPr/>
        </p:nvSpPr>
        <p:spPr>
          <a:xfrm>
            <a:off x="1822784" y="4656222"/>
            <a:ext cx="877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Due to lack of time and dataset quality, we only performed experiments on </a:t>
            </a:r>
            <a:r>
              <a:rPr lang="en-US" dirty="0" err="1"/>
              <a:t>MovieLens</a:t>
            </a:r>
            <a:r>
              <a:rPr lang="en-US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8365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FCA0B-B707-049F-46E4-E17A7FAA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D3885-13E8-4DFC-0B55-EA3867089CC5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D5DBF7-9500-5B0A-84B6-4672E7417A31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8E78F4B-B2CE-DAA8-1116-78BA3333A6A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Ablation Studies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7A83C06-03E4-0137-7CF2-71824F3A8976}"/>
              </a:ext>
            </a:extLst>
          </p:cNvPr>
          <p:cNvSpPr txBox="1"/>
          <p:nvPr/>
        </p:nvSpPr>
        <p:spPr>
          <a:xfrm>
            <a:off x="10804618" y="339796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5F601-46C4-0D5E-D650-461DC4B3E3CB}"/>
              </a:ext>
            </a:extLst>
          </p:cNvPr>
          <p:cNvSpPr txBox="1"/>
          <p:nvPr/>
        </p:nvSpPr>
        <p:spPr>
          <a:xfrm>
            <a:off x="11231761" y="339797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0.01</a:t>
            </a:r>
          </a:p>
        </p:txBody>
      </p:sp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AB0ACE74-5DC1-EA72-C539-DC8F872D5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934722"/>
              </p:ext>
            </p:extLst>
          </p:nvPr>
        </p:nvGraphicFramePr>
        <p:xfrm>
          <a:off x="1843481" y="2129322"/>
          <a:ext cx="812799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601175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84848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1166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Batch Size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MovieLens</a:t>
                      </a:r>
                      <a:r>
                        <a:rPr lang="en-US" sz="1600" dirty="0"/>
                        <a:t> 100K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MovieLens</a:t>
                      </a:r>
                      <a:r>
                        <a:rPr lang="en-US" sz="1600" dirty="0"/>
                        <a:t> 1M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64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0.992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0.986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492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0.946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0.941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7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0.862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33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512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40220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319BD30-8377-AA86-F6DA-CFC045DC898F}"/>
              </a:ext>
            </a:extLst>
          </p:cNvPr>
          <p:cNvSpPr txBox="1"/>
          <p:nvPr/>
        </p:nvSpPr>
        <p:spPr>
          <a:xfrm>
            <a:off x="10628288" y="586017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# Epochs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BECE50-B1E7-EC75-F090-F44318FBFB42}"/>
              </a:ext>
            </a:extLst>
          </p:cNvPr>
          <p:cNvSpPr txBox="1"/>
          <p:nvPr/>
        </p:nvSpPr>
        <p:spPr>
          <a:xfrm>
            <a:off x="11231761" y="586018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200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7D50D9-EC10-0E8B-711B-51E545E4B484}"/>
              </a:ext>
            </a:extLst>
          </p:cNvPr>
          <p:cNvSpPr txBox="1"/>
          <p:nvPr/>
        </p:nvSpPr>
        <p:spPr>
          <a:xfrm>
            <a:off x="10628288" y="832237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Clustering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0E951E-D8C3-954D-89E9-12323B792483}"/>
              </a:ext>
            </a:extLst>
          </p:cNvPr>
          <p:cNvSpPr txBox="1"/>
          <p:nvPr/>
        </p:nvSpPr>
        <p:spPr>
          <a:xfrm>
            <a:off x="11231761" y="832238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K-Means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6772FC-5E1A-434F-04A9-5F48F5F2E3B7}"/>
              </a:ext>
            </a:extLst>
          </p:cNvPr>
          <p:cNvSpPr txBox="1"/>
          <p:nvPr/>
        </p:nvSpPr>
        <p:spPr>
          <a:xfrm>
            <a:off x="10666760" y="955348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#clusters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8F4399-9192-95CF-F624-CE3BEA7F1FA5}"/>
              </a:ext>
            </a:extLst>
          </p:cNvPr>
          <p:cNvSpPr txBox="1"/>
          <p:nvPr/>
        </p:nvSpPr>
        <p:spPr>
          <a:xfrm>
            <a:off x="11241963" y="955346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D47AA7-585F-B0D0-14C7-7584912B02ED}"/>
              </a:ext>
            </a:extLst>
          </p:cNvPr>
          <p:cNvSpPr txBox="1"/>
          <p:nvPr/>
        </p:nvSpPr>
        <p:spPr>
          <a:xfrm>
            <a:off x="10687600" y="1172268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5BE2DA-F333-D526-526E-A4A62441891E}"/>
              </a:ext>
            </a:extLst>
          </p:cNvPr>
          <p:cNvSpPr txBox="1"/>
          <p:nvPr/>
        </p:nvSpPr>
        <p:spPr>
          <a:xfrm>
            <a:off x="11247283" y="11722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MSE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C79532-3E30-C7D9-F36E-9F843FBD52A4}"/>
              </a:ext>
            </a:extLst>
          </p:cNvPr>
          <p:cNvSpPr txBox="1"/>
          <p:nvPr/>
        </p:nvSpPr>
        <p:spPr>
          <a:xfrm>
            <a:off x="10628288" y="1389187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Optimizer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E9F28-00D7-F26B-CA11-4BFA3C7E5BFD}"/>
              </a:ext>
            </a:extLst>
          </p:cNvPr>
          <p:cNvSpPr txBox="1"/>
          <p:nvPr/>
        </p:nvSpPr>
        <p:spPr>
          <a:xfrm>
            <a:off x="11245330" y="1389185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Adam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DF3F11-1E58-31D1-E1C1-63603D2F0C66}"/>
              </a:ext>
            </a:extLst>
          </p:cNvPr>
          <p:cNvSpPr txBox="1"/>
          <p:nvPr/>
        </p:nvSpPr>
        <p:spPr>
          <a:xfrm>
            <a:off x="10437765" y="1669132"/>
            <a:ext cx="1506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PyTorch/ TensorFlow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961E2F-1ABB-FE63-72DA-8BA57274FC5D}"/>
                  </a:ext>
                </a:extLst>
              </p:cNvPr>
              <p:cNvSpPr txBox="1"/>
              <p:nvPr/>
            </p:nvSpPr>
            <p:spPr>
              <a:xfrm>
                <a:off x="10510351" y="1852323"/>
                <a:ext cx="137310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200" dirty="0"/>
                  <a:t> 0.07~0.12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961E2F-1ABB-FE63-72DA-8BA57274F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351" y="1852323"/>
                <a:ext cx="1373104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C5ACA36-A063-C39D-5531-32D7A4D0B876}"/>
              </a:ext>
            </a:extLst>
          </p:cNvPr>
          <p:cNvSpPr txBox="1"/>
          <p:nvPr/>
        </p:nvSpPr>
        <p:spPr>
          <a:xfrm>
            <a:off x="3665416" y="4517858"/>
            <a:ext cx="471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Batch Size </a:t>
            </a:r>
            <a:r>
              <a:rPr lang="en-US" dirty="0"/>
              <a:t>of </a:t>
            </a:r>
            <a:r>
              <a:rPr lang="en-US" dirty="0">
                <a:solidFill>
                  <a:schemeClr val="accent1"/>
                </a:solidFill>
              </a:rPr>
              <a:t>256</a:t>
            </a:r>
            <a:r>
              <a:rPr lang="en-US" dirty="0"/>
              <a:t> was found out to be optimal  </a:t>
            </a:r>
          </a:p>
        </p:txBody>
      </p:sp>
    </p:spTree>
    <p:extLst>
      <p:ext uri="{BB962C8B-B14F-4D97-AF65-F5344CB8AC3E}">
        <p14:creationId xmlns:p14="http://schemas.microsoft.com/office/powerpoint/2010/main" val="889941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FCA0B-B707-049F-46E4-E17A7FAA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D3885-13E8-4DFC-0B55-EA3867089CC5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D5DBF7-9500-5B0A-84B6-4672E7417A31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8E78F4B-B2CE-DAA8-1116-78BA3333A6A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Ablation Studies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7A83C06-03E4-0137-7CF2-71824F3A8976}"/>
              </a:ext>
            </a:extLst>
          </p:cNvPr>
          <p:cNvSpPr txBox="1"/>
          <p:nvPr/>
        </p:nvSpPr>
        <p:spPr>
          <a:xfrm>
            <a:off x="10804618" y="339796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5F601-46C4-0D5E-D650-461DC4B3E3CB}"/>
              </a:ext>
            </a:extLst>
          </p:cNvPr>
          <p:cNvSpPr txBox="1"/>
          <p:nvPr/>
        </p:nvSpPr>
        <p:spPr>
          <a:xfrm>
            <a:off x="11231761" y="339797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0.01</a:t>
            </a:r>
          </a:p>
        </p:txBody>
      </p:sp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AB0ACE74-5DC1-EA72-C539-DC8F872D5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834354"/>
              </p:ext>
            </p:extLst>
          </p:nvPr>
        </p:nvGraphicFramePr>
        <p:xfrm>
          <a:off x="1780482" y="1282619"/>
          <a:ext cx="812799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601175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84848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1166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Eps.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MovieLens</a:t>
                      </a:r>
                      <a:r>
                        <a:rPr lang="en-US" sz="1600" dirty="0"/>
                        <a:t> 100K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MovieLens</a:t>
                      </a:r>
                      <a:r>
                        <a:rPr lang="en-US" sz="1600" dirty="0"/>
                        <a:t> 1M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64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0.992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0.986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492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0.851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7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0.913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33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40220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319BD30-8377-AA86-F6DA-CFC045DC898F}"/>
              </a:ext>
            </a:extLst>
          </p:cNvPr>
          <p:cNvSpPr txBox="1"/>
          <p:nvPr/>
        </p:nvSpPr>
        <p:spPr>
          <a:xfrm>
            <a:off x="10628288" y="586017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# Epochs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BECE50-B1E7-EC75-F090-F44318FBFB42}"/>
              </a:ext>
            </a:extLst>
          </p:cNvPr>
          <p:cNvSpPr txBox="1"/>
          <p:nvPr/>
        </p:nvSpPr>
        <p:spPr>
          <a:xfrm>
            <a:off x="11231761" y="586018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200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7D50D9-EC10-0E8B-711B-51E545E4B484}"/>
              </a:ext>
            </a:extLst>
          </p:cNvPr>
          <p:cNvSpPr txBox="1"/>
          <p:nvPr/>
        </p:nvSpPr>
        <p:spPr>
          <a:xfrm>
            <a:off x="10628288" y="832237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Clustering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0E951E-D8C3-954D-89E9-12323B792483}"/>
              </a:ext>
            </a:extLst>
          </p:cNvPr>
          <p:cNvSpPr txBox="1"/>
          <p:nvPr/>
        </p:nvSpPr>
        <p:spPr>
          <a:xfrm>
            <a:off x="11231761" y="832238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DBSCAN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D47AA7-585F-B0D0-14C7-7584912B02ED}"/>
              </a:ext>
            </a:extLst>
          </p:cNvPr>
          <p:cNvSpPr txBox="1"/>
          <p:nvPr/>
        </p:nvSpPr>
        <p:spPr>
          <a:xfrm>
            <a:off x="10687600" y="1239720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5BE2DA-F333-D526-526E-A4A62441891E}"/>
              </a:ext>
            </a:extLst>
          </p:cNvPr>
          <p:cNvSpPr txBox="1"/>
          <p:nvPr/>
        </p:nvSpPr>
        <p:spPr>
          <a:xfrm>
            <a:off x="11247283" y="123972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MSE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C79532-3E30-C7D9-F36E-9F843FBD52A4}"/>
              </a:ext>
            </a:extLst>
          </p:cNvPr>
          <p:cNvSpPr txBox="1"/>
          <p:nvPr/>
        </p:nvSpPr>
        <p:spPr>
          <a:xfrm>
            <a:off x="10628288" y="1389187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Optimizer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E9F28-00D7-F26B-CA11-4BFA3C7E5BFD}"/>
              </a:ext>
            </a:extLst>
          </p:cNvPr>
          <p:cNvSpPr txBox="1"/>
          <p:nvPr/>
        </p:nvSpPr>
        <p:spPr>
          <a:xfrm>
            <a:off x="11245330" y="1389185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Adam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DF3F11-1E58-31D1-E1C1-63603D2F0C66}"/>
              </a:ext>
            </a:extLst>
          </p:cNvPr>
          <p:cNvSpPr txBox="1"/>
          <p:nvPr/>
        </p:nvSpPr>
        <p:spPr>
          <a:xfrm>
            <a:off x="10437765" y="1669132"/>
            <a:ext cx="1506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PyTorch/ TensorFlow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961E2F-1ABB-FE63-72DA-8BA57274FC5D}"/>
                  </a:ext>
                </a:extLst>
              </p:cNvPr>
              <p:cNvSpPr txBox="1"/>
              <p:nvPr/>
            </p:nvSpPr>
            <p:spPr>
              <a:xfrm>
                <a:off x="10510351" y="1852323"/>
                <a:ext cx="137310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200" dirty="0"/>
                  <a:t> 0.07~0.12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961E2F-1ABB-FE63-72DA-8BA57274F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351" y="1852323"/>
                <a:ext cx="1373104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C5ACA36-A063-C39D-5531-32D7A4D0B876}"/>
              </a:ext>
            </a:extLst>
          </p:cNvPr>
          <p:cNvSpPr txBox="1"/>
          <p:nvPr/>
        </p:nvSpPr>
        <p:spPr>
          <a:xfrm>
            <a:off x="2617954" y="6172985"/>
            <a:ext cx="801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</a:t>
            </a:r>
            <a:r>
              <a:rPr lang="en-US" dirty="0">
                <a:solidFill>
                  <a:schemeClr val="accent1"/>
                </a:solidFill>
              </a:rPr>
              <a:t>Eps.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Min samples</a:t>
            </a:r>
            <a:r>
              <a:rPr lang="en-US" dirty="0"/>
              <a:t> for DBSCAN was found to be </a:t>
            </a:r>
            <a:r>
              <a:rPr lang="en-US" dirty="0">
                <a:solidFill>
                  <a:schemeClr val="accent1"/>
                </a:solidFill>
              </a:rPr>
              <a:t>0.4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15</a:t>
            </a:r>
            <a:r>
              <a:rPr lang="en-US" dirty="0"/>
              <a:t> respectively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50912-5505-4BB9-7B24-4B4AA93451BD}"/>
              </a:ext>
            </a:extLst>
          </p:cNvPr>
          <p:cNvSpPr txBox="1"/>
          <p:nvPr/>
        </p:nvSpPr>
        <p:spPr>
          <a:xfrm>
            <a:off x="10687860" y="178726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Batch Size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A9C466-27BC-CDD8-500B-14494DDF893A}"/>
              </a:ext>
            </a:extLst>
          </p:cNvPr>
          <p:cNvSpPr txBox="1"/>
          <p:nvPr/>
        </p:nvSpPr>
        <p:spPr>
          <a:xfrm>
            <a:off x="11291333" y="178727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256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B0CCC5-A070-84BB-B734-DD9CEE415C13}"/>
              </a:ext>
            </a:extLst>
          </p:cNvPr>
          <p:cNvSpPr txBox="1"/>
          <p:nvPr/>
        </p:nvSpPr>
        <p:spPr>
          <a:xfrm>
            <a:off x="2671274" y="1036398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 samples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A6F777-B18A-945F-EA77-33E65E471C02}"/>
              </a:ext>
            </a:extLst>
          </p:cNvPr>
          <p:cNvSpPr txBox="1"/>
          <p:nvPr/>
        </p:nvSpPr>
        <p:spPr>
          <a:xfrm>
            <a:off x="3339642" y="1036398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10</a:t>
            </a:r>
          </a:p>
        </p:txBody>
      </p:sp>
      <p:graphicFrame>
        <p:nvGraphicFramePr>
          <p:cNvPr id="32" name="Table 15">
            <a:extLst>
              <a:ext uri="{FF2B5EF4-FFF2-40B4-BE49-F238E27FC236}">
                <a16:creationId xmlns:a16="http://schemas.microsoft.com/office/drawing/2014/main" id="{C33B40A4-164B-383C-DF39-9D6B4CA61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7245"/>
              </p:ext>
            </p:extLst>
          </p:nvPr>
        </p:nvGraphicFramePr>
        <p:xfrm>
          <a:off x="1692251" y="3592363"/>
          <a:ext cx="8127999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601175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84848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1166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 Samples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MovieLens</a:t>
                      </a:r>
                      <a:r>
                        <a:rPr lang="en-US" sz="1600" dirty="0"/>
                        <a:t> 100K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MovieLens</a:t>
                      </a:r>
                      <a:r>
                        <a:rPr lang="en-US" sz="1600" dirty="0"/>
                        <a:t> 1M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64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0.918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0.863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492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0.856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7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33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0.866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87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0.924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40220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865C759-BEB7-11EF-4A6D-C52C9805FCFA}"/>
              </a:ext>
            </a:extLst>
          </p:cNvPr>
          <p:cNvSpPr txBox="1"/>
          <p:nvPr/>
        </p:nvSpPr>
        <p:spPr>
          <a:xfrm>
            <a:off x="2583043" y="3346142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Eps.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0611AE-7815-0710-DE2C-AADDD1880978}"/>
              </a:ext>
            </a:extLst>
          </p:cNvPr>
          <p:cNvSpPr txBox="1"/>
          <p:nvPr/>
        </p:nvSpPr>
        <p:spPr>
          <a:xfrm>
            <a:off x="2908518" y="3346142"/>
            <a:ext cx="343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3421769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FCA0B-B707-049F-46E4-E17A7FAA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D3885-13E8-4DFC-0B55-EA3867089CC5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D5DBF7-9500-5B0A-84B6-4672E7417A31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8E78F4B-B2CE-DAA8-1116-78BA3333A6A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Auto Encoder Training Graph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A9C6774-5D26-B121-3977-7AA7923453B7}"/>
              </a:ext>
            </a:extLst>
          </p:cNvPr>
          <p:cNvSpPr txBox="1"/>
          <p:nvPr/>
        </p:nvSpPr>
        <p:spPr>
          <a:xfrm>
            <a:off x="7943876" y="5361383"/>
            <a:ext cx="233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w/ Optimal Parameters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1C9D8-03C8-5DB6-1A15-9C822C9E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496615"/>
            <a:ext cx="5153025" cy="3864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AED03E-A476-867A-AD84-88D879656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96615"/>
            <a:ext cx="5153024" cy="3864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BE8A60-45D4-8ECA-B3B2-92DDFA0D8EB2}"/>
              </a:ext>
            </a:extLst>
          </p:cNvPr>
          <p:cNvSpPr txBox="1"/>
          <p:nvPr/>
        </p:nvSpPr>
        <p:spPr>
          <a:xfrm>
            <a:off x="2593549" y="543758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Run</a:t>
            </a:r>
          </a:p>
        </p:txBody>
      </p:sp>
    </p:spTree>
    <p:extLst>
      <p:ext uri="{BB962C8B-B14F-4D97-AF65-F5344CB8AC3E}">
        <p14:creationId xmlns:p14="http://schemas.microsoft.com/office/powerpoint/2010/main" val="410450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FCA0B-B707-049F-46E4-E17A7FAA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D3885-13E8-4DFC-0B55-EA3867089CC5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D5DBF7-9500-5B0A-84B6-4672E7417A31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8E78F4B-B2CE-DAA8-1116-78BA3333A6A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Dataset Analysis – Book Crossing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0421775-9E25-C59F-CA1D-C4F1CC86DE5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702828" y="2376237"/>
            <a:ext cx="4260960" cy="3200400"/>
          </a:xfrm>
          <a:prstGeom prst="rect">
            <a:avLst/>
          </a:prstGeom>
          <a:ln w="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A4C99C-B049-27D5-369D-84522368C84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045868" y="2394957"/>
            <a:ext cx="4260960" cy="3200400"/>
          </a:xfrm>
          <a:prstGeom prst="rect">
            <a:avLst/>
          </a:prstGeom>
          <a:ln w="0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26EACA-0843-1115-5364-722F282D9F11}"/>
              </a:ext>
            </a:extLst>
          </p:cNvPr>
          <p:cNvSpPr txBox="1"/>
          <p:nvPr/>
        </p:nvSpPr>
        <p:spPr>
          <a:xfrm>
            <a:off x="4285384" y="1236011"/>
            <a:ext cx="3071927" cy="5584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2000" strike="noStrike" spc="-1" dirty="0"/>
              <a:t>Age distribution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6ADEB-8005-3901-52B9-19AE24D739A3}"/>
              </a:ext>
            </a:extLst>
          </p:cNvPr>
          <p:cNvSpPr txBox="1"/>
          <p:nvPr/>
        </p:nvSpPr>
        <p:spPr>
          <a:xfrm>
            <a:off x="7569113" y="1897537"/>
            <a:ext cx="1532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0" strike="noStrike" spc="-1" dirty="0"/>
          </a:p>
          <a:p>
            <a:r>
              <a:rPr lang="en-US" sz="1800" b="0" strike="noStrike" spc="-1" dirty="0"/>
              <a:t>Preprocessed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8CC93-C098-A66D-1944-6DE039965C02}"/>
              </a:ext>
            </a:extLst>
          </p:cNvPr>
          <p:cNvSpPr txBox="1"/>
          <p:nvPr/>
        </p:nvSpPr>
        <p:spPr>
          <a:xfrm>
            <a:off x="3445543" y="2174536"/>
            <a:ext cx="115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trike="noStrike" spc="-1" dirty="0"/>
              <a:t>Original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8B3810-6048-02E8-0BAC-80DA9C36E8B8}"/>
              </a:ext>
            </a:extLst>
          </p:cNvPr>
          <p:cNvCxnSpPr/>
          <p:nvPr/>
        </p:nvCxnSpPr>
        <p:spPr>
          <a:xfrm>
            <a:off x="5895474" y="1738563"/>
            <a:ext cx="0" cy="4539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85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FCA0B-B707-049F-46E4-E17A7FAA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D3885-13E8-4DFC-0B55-EA3867089CC5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D5DBF7-9500-5B0A-84B6-4672E7417A31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8E78F4B-B2CE-DAA8-1116-78BA3333A6A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Dataset Analysis – Book Crossing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D26EACA-0843-1115-5364-722F282D9F11}"/>
              </a:ext>
            </a:extLst>
          </p:cNvPr>
          <p:cNvSpPr txBox="1"/>
          <p:nvPr/>
        </p:nvSpPr>
        <p:spPr>
          <a:xfrm>
            <a:off x="4369605" y="1025459"/>
            <a:ext cx="3071927" cy="5584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2000" strike="noStrike" spc="-1" dirty="0"/>
              <a:t>Location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ACA7CE-48D2-7A50-2DFA-B8C5536E075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026000" y="2141621"/>
            <a:ext cx="4140000" cy="3506400"/>
          </a:xfrm>
          <a:prstGeom prst="rect">
            <a:avLst/>
          </a:prstGeom>
          <a:ln w="0"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639B28-E3C1-1727-FA83-1FA1961585D3}"/>
              </a:ext>
            </a:extLst>
          </p:cNvPr>
          <p:cNvSpPr txBox="1"/>
          <p:nvPr/>
        </p:nvSpPr>
        <p:spPr>
          <a:xfrm>
            <a:off x="3680159" y="5836401"/>
            <a:ext cx="6145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Sample from unique values in location after preprocessing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55052-8AE2-A95F-DF37-70F6BA7633CB}"/>
              </a:ext>
            </a:extLst>
          </p:cNvPr>
          <p:cNvSpPr txBox="1"/>
          <p:nvPr/>
        </p:nvSpPr>
        <p:spPr>
          <a:xfrm>
            <a:off x="2942989" y="1354934"/>
            <a:ext cx="6145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# of unique locations after preprocessing: 709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9D148A-8426-2342-31F3-CAB1D3A68775}"/>
              </a:ext>
            </a:extLst>
          </p:cNvPr>
          <p:cNvSpPr txBox="1"/>
          <p:nvPr/>
        </p:nvSpPr>
        <p:spPr>
          <a:xfrm>
            <a:off x="7889706" y="3592256"/>
            <a:ext cx="387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So many inaccurate inputs.</a:t>
            </a:r>
          </a:p>
        </p:txBody>
      </p:sp>
    </p:spTree>
    <p:extLst>
      <p:ext uri="{BB962C8B-B14F-4D97-AF65-F5344CB8AC3E}">
        <p14:creationId xmlns:p14="http://schemas.microsoft.com/office/powerpoint/2010/main" val="152136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FCA0B-B707-049F-46E4-E17A7FAA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D3885-13E8-4DFC-0B55-EA3867089CC5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D5DBF7-9500-5B0A-84B6-4672E7417A31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8E78F4B-B2CE-DAA8-1116-78BA3333A6A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Dataset Analysis</a:t>
              </a:r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6A89423-1998-F5F1-2894-85928F120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7263559"/>
              </p:ext>
            </p:extLst>
          </p:nvPr>
        </p:nvGraphicFramePr>
        <p:xfrm>
          <a:off x="616320" y="1576004"/>
          <a:ext cx="4346705" cy="4106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67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520"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 dirty="0"/>
                        <a:t>Information Type</a:t>
                      </a:r>
                      <a:endParaRPr lang="en-US" sz="1000" b="0" strike="noStrike" spc="-1" dirty="0">
                        <a:latin typeface="+mj-lt"/>
                      </a:endParaRPr>
                    </a:p>
                  </a:txBody>
                  <a:tcPr marL="90000" marR="90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 dirty="0" err="1"/>
                        <a:t>MovieLens</a:t>
                      </a:r>
                      <a:r>
                        <a:rPr lang="en-US" sz="1000" b="0" strike="noStrike" spc="-1" dirty="0"/>
                        <a:t> 100K Missing Values</a:t>
                      </a:r>
                      <a:endParaRPr lang="en-US" sz="1000" b="0" strike="noStrike" spc="-1" dirty="0">
                        <a:latin typeface="+mj-lt"/>
                      </a:endParaRPr>
                    </a:p>
                  </a:txBody>
                  <a:tcPr marL="90000" marR="90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 dirty="0" err="1"/>
                        <a:t>MovieLens</a:t>
                      </a:r>
                      <a:r>
                        <a:rPr lang="en-US" sz="1000" b="0" strike="noStrike" spc="-1" dirty="0"/>
                        <a:t> 1M Missing Values</a:t>
                      </a:r>
                      <a:endParaRPr lang="en-US" sz="1000" b="0" strike="noStrike" spc="-1" dirty="0">
                        <a:latin typeface="+mj-lt"/>
                      </a:endParaRPr>
                    </a:p>
                  </a:txBody>
                  <a:tcPr marL="90000" marR="90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 dirty="0"/>
                        <a:t>Book-Crossing Missing Values</a:t>
                      </a:r>
                      <a:endParaRPr lang="en-US" sz="1000" b="0" strike="noStrike" spc="-1" dirty="0">
                        <a:latin typeface="+mj-lt"/>
                      </a:endParaRPr>
                    </a:p>
                  </a:txBody>
                  <a:tcPr marL="90000" marR="90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080"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User ID</a:t>
                      </a:r>
                      <a:endParaRPr lang="en-US" sz="1000" b="0" strike="noStrike" spc="-1">
                        <a:latin typeface="+mn-lt"/>
                      </a:endParaRPr>
                    </a:p>
                  </a:txBody>
                  <a:tcPr marL="90000" marR="90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None</a:t>
                      </a:r>
                      <a:endParaRPr lang="en-US" sz="1000" b="0" strike="noStrike" spc="-1">
                        <a:latin typeface="+mn-lt"/>
                      </a:endParaRPr>
                    </a:p>
                  </a:txBody>
                  <a:tcPr marL="90000" marR="90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None</a:t>
                      </a:r>
                      <a:endParaRPr lang="en-US" sz="1000" b="0" strike="noStrike" spc="-1">
                        <a:latin typeface="+mn-lt"/>
                      </a:endParaRPr>
                    </a:p>
                  </a:txBody>
                  <a:tcPr marL="90000" marR="90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 dirty="0"/>
                        <a:t>None</a:t>
                      </a:r>
                      <a:endParaRPr lang="en-US" sz="1000" b="0" strike="noStrike" spc="-1" dirty="0">
                        <a:latin typeface="+mn-lt"/>
                      </a:endParaRPr>
                    </a:p>
                  </a:txBody>
                  <a:tcPr marL="90000" marR="90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080"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Age</a:t>
                      </a:r>
                      <a:endParaRPr lang="en-US" sz="1000" b="0" strike="noStrike" spc="-1">
                        <a:latin typeface="+mn-lt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 dirty="0"/>
                        <a:t>None</a:t>
                      </a:r>
                      <a:endParaRPr lang="en-US" sz="1000" b="0" strike="noStrike" spc="-1" dirty="0">
                        <a:latin typeface="+mn-lt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 dirty="0"/>
                        <a:t>Some missing/outliers</a:t>
                      </a:r>
                      <a:endParaRPr lang="en-US" sz="1000" b="0" strike="noStrike" spc="-1" dirty="0">
                        <a:latin typeface="+mn-lt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strike="noStrike" spc="-1"/>
                        <a:t>Many missing/invalid values</a:t>
                      </a:r>
                      <a:endParaRPr lang="en-US" sz="1000" b="1" strike="noStrike" spc="-1">
                        <a:latin typeface="+mn-lt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800"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Gender</a:t>
                      </a:r>
                      <a:endParaRPr lang="en-US" sz="1000" b="0" strike="noStrike" spc="-1">
                        <a:latin typeface="+mn-lt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None</a:t>
                      </a:r>
                      <a:endParaRPr lang="en-US" sz="1000" b="0" strike="noStrike" spc="-1">
                        <a:latin typeface="+mn-lt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None</a:t>
                      </a:r>
                      <a:endParaRPr lang="en-US" sz="1000" b="0" strike="noStrike" spc="-1">
                        <a:latin typeface="+mn-lt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Not provided</a:t>
                      </a:r>
                      <a:endParaRPr lang="en-US" sz="1000" b="0" strike="noStrike" spc="-1">
                        <a:latin typeface="+mn-lt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800"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Occupation</a:t>
                      </a:r>
                      <a:endParaRPr lang="en-US" sz="1000" b="0" strike="noStrike" spc="-1">
                        <a:latin typeface="+mn-lt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None</a:t>
                      </a:r>
                      <a:endParaRPr lang="en-US" sz="1000" b="0" strike="noStrike" spc="-1">
                        <a:latin typeface="+mn-lt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None</a:t>
                      </a:r>
                      <a:endParaRPr lang="en-US" sz="1000" b="0" strike="noStrike" spc="-1">
                        <a:latin typeface="+mn-lt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Not provided</a:t>
                      </a:r>
                      <a:endParaRPr lang="en-US" sz="1000" b="0" strike="noStrike" spc="-1">
                        <a:latin typeface="+mn-lt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800"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Zip-code</a:t>
                      </a:r>
                      <a:endParaRPr lang="en-US" sz="1000" b="0" strike="noStrike" spc="-1">
                        <a:latin typeface="+mn-lt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None</a:t>
                      </a:r>
                      <a:endParaRPr lang="en-US" sz="1000" b="0" strike="noStrike" spc="-1">
                        <a:latin typeface="+mn-lt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 dirty="0"/>
                        <a:t>Some missing/incomplete</a:t>
                      </a:r>
                      <a:endParaRPr lang="en-US" sz="1000" b="0" strike="noStrike" spc="-1" dirty="0">
                        <a:latin typeface="+mn-lt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 dirty="0"/>
                        <a:t>Not provided</a:t>
                      </a:r>
                      <a:endParaRPr lang="en-US" sz="1000" b="0" strike="noStrike" spc="-1" dirty="0">
                        <a:latin typeface="+mn-lt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800"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Location</a:t>
                      </a:r>
                      <a:endParaRPr lang="en-US" sz="1000" b="0" strike="noStrike" spc="-1">
                        <a:latin typeface="+mn-lt"/>
                      </a:endParaRPr>
                    </a:p>
                  </a:txBody>
                  <a:tcPr marL="90000" marR="90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Not provided</a:t>
                      </a:r>
                      <a:endParaRPr lang="en-US" sz="1000" b="0" strike="noStrike" spc="-1">
                        <a:latin typeface="+mn-lt"/>
                      </a:endParaRPr>
                    </a:p>
                  </a:txBody>
                  <a:tcPr marL="90000" marR="90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/>
                        <a:t>Not provided</a:t>
                      </a:r>
                      <a:endParaRPr lang="en-US" sz="1000" b="0" strike="noStrike" spc="-1">
                        <a:latin typeface="+mn-lt"/>
                      </a:endParaRPr>
                    </a:p>
                  </a:txBody>
                  <a:tcPr marL="90000" marR="90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strike="noStrike" spc="-1" dirty="0"/>
                        <a:t>Some missing/unspecified</a:t>
                      </a:r>
                      <a:endParaRPr lang="en-US" sz="1000" b="1" strike="noStrike" spc="-1" dirty="0">
                        <a:latin typeface="+mn-lt"/>
                      </a:endParaRPr>
                    </a:p>
                  </a:txBody>
                  <a:tcPr marL="90000" marR="90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999252BD-92F5-0FBA-81C2-CDA760EA9337}"/>
              </a:ext>
            </a:extLst>
          </p:cNvPr>
          <p:cNvGrpSpPr/>
          <p:nvPr/>
        </p:nvGrpSpPr>
        <p:grpSpPr>
          <a:xfrm>
            <a:off x="7069666" y="2547742"/>
            <a:ext cx="3193081" cy="2163404"/>
            <a:chOff x="5908619" y="1756611"/>
            <a:chExt cx="3193081" cy="21634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81563C-0BC7-518B-5337-1897207AEE23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004682" y="1756611"/>
              <a:ext cx="3097018" cy="1735389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A53BB92-106A-2387-0B96-811A201C86F3}"/>
                </a:ext>
              </a:extLst>
            </p:cNvPr>
            <p:cNvPicPr/>
            <p:nvPr/>
          </p:nvPicPr>
          <p:blipFill>
            <a:blip r:embed="rId3"/>
            <a:srcRect b="75309"/>
            <a:stretch/>
          </p:blipFill>
          <p:spPr>
            <a:xfrm>
              <a:off x="5908619" y="3492000"/>
              <a:ext cx="3097018" cy="428015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0F7ED83-6D22-55AF-85DC-319ED41003F6}"/>
              </a:ext>
            </a:extLst>
          </p:cNvPr>
          <p:cNvSpPr txBox="1"/>
          <p:nvPr/>
        </p:nvSpPr>
        <p:spPr>
          <a:xfrm>
            <a:off x="3023436" y="886549"/>
            <a:ext cx="6145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Dataset info: User side information comparison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ACAC3D-0124-C476-8EE2-05663997AB81}"/>
              </a:ext>
            </a:extLst>
          </p:cNvPr>
          <p:cNvSpPr txBox="1"/>
          <p:nvPr/>
        </p:nvSpPr>
        <p:spPr>
          <a:xfrm>
            <a:off x="7128325" y="5866545"/>
            <a:ext cx="3171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% of empty values in age:  40%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27C88D-6646-3F35-DB95-A9ACB3E52DFA}"/>
              </a:ext>
            </a:extLst>
          </p:cNvPr>
          <p:cNvSpPr txBox="1"/>
          <p:nvPr/>
        </p:nvSpPr>
        <p:spPr>
          <a:xfrm>
            <a:off x="7850400" y="4800601"/>
            <a:ext cx="153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 Crossing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AFCFD8-7D36-DE32-DFEC-25B875BE2DAD}"/>
              </a:ext>
            </a:extLst>
          </p:cNvPr>
          <p:cNvSpPr txBox="1"/>
          <p:nvPr/>
        </p:nvSpPr>
        <p:spPr>
          <a:xfrm>
            <a:off x="1692237" y="5866545"/>
            <a:ext cx="125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 Lens</a:t>
            </a:r>
          </a:p>
        </p:txBody>
      </p:sp>
    </p:spTree>
    <p:extLst>
      <p:ext uri="{BB962C8B-B14F-4D97-AF65-F5344CB8AC3E}">
        <p14:creationId xmlns:p14="http://schemas.microsoft.com/office/powerpoint/2010/main" val="384975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FCA0B-B707-049F-46E4-E17A7FAA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D3885-13E8-4DFC-0B55-EA3867089CC5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D5DBF7-9500-5B0A-84B6-4672E7417A31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8E78F4B-B2CE-DAA8-1116-78BA3333A6A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Dataset Analysis – Movie Lens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0F7ED83-6D22-55AF-85DC-319ED41003F6}"/>
              </a:ext>
            </a:extLst>
          </p:cNvPr>
          <p:cNvSpPr txBox="1"/>
          <p:nvPr/>
        </p:nvSpPr>
        <p:spPr>
          <a:xfrm>
            <a:off x="322347" y="982801"/>
            <a:ext cx="6145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601D2E-27C5-0D7D-EBBC-0B5B3142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848" y="1507859"/>
            <a:ext cx="6096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CD6BF3-38FA-FA8C-8CA6-EC853A01F694}"/>
              </a:ext>
            </a:extLst>
          </p:cNvPr>
          <p:cNvSpPr txBox="1"/>
          <p:nvPr/>
        </p:nvSpPr>
        <p:spPr>
          <a:xfrm>
            <a:off x="11026964" y="22167"/>
            <a:ext cx="123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100K ML</a:t>
            </a:r>
          </a:p>
        </p:txBody>
      </p:sp>
    </p:spTree>
    <p:extLst>
      <p:ext uri="{BB962C8B-B14F-4D97-AF65-F5344CB8AC3E}">
        <p14:creationId xmlns:p14="http://schemas.microsoft.com/office/powerpoint/2010/main" val="223250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FCA0B-B707-049F-46E4-E17A7FAA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D3885-13E8-4DFC-0B55-EA3867089CC5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D5DBF7-9500-5B0A-84B6-4672E7417A31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8E78F4B-B2CE-DAA8-1116-78BA3333A6A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Dataset Analysis – Movie Lens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0F7ED83-6D22-55AF-85DC-319ED41003F6}"/>
              </a:ext>
            </a:extLst>
          </p:cNvPr>
          <p:cNvSpPr txBox="1"/>
          <p:nvPr/>
        </p:nvSpPr>
        <p:spPr>
          <a:xfrm>
            <a:off x="322347" y="982801"/>
            <a:ext cx="6145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 / Occupation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EADB9-6691-6D2A-730D-FD9382FAD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980" y="1906603"/>
            <a:ext cx="4937760" cy="3291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86DAC7-E2AC-83D9-D1E2-CBEEB5DE5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47" y="1721894"/>
            <a:ext cx="7516368" cy="40087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714F54-7C62-4D24-C5C0-7C64C376BDDC}"/>
              </a:ext>
            </a:extLst>
          </p:cNvPr>
          <p:cNvSpPr txBox="1"/>
          <p:nvPr/>
        </p:nvSpPr>
        <p:spPr>
          <a:xfrm>
            <a:off x="11026964" y="22167"/>
            <a:ext cx="123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100K ML</a:t>
            </a:r>
          </a:p>
        </p:txBody>
      </p:sp>
    </p:spTree>
    <p:extLst>
      <p:ext uri="{BB962C8B-B14F-4D97-AF65-F5344CB8AC3E}">
        <p14:creationId xmlns:p14="http://schemas.microsoft.com/office/powerpoint/2010/main" val="403794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FCA0B-B707-049F-46E4-E17A7FAA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D3885-13E8-4DFC-0B55-EA3867089CC5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D5DBF7-9500-5B0A-84B6-4672E7417A31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8E78F4B-B2CE-DAA8-1116-78BA3333A6A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Dataset Analysis – Movie Lens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0F7ED83-6D22-55AF-85DC-319ED41003F6}"/>
              </a:ext>
            </a:extLst>
          </p:cNvPr>
          <p:cNvSpPr txBox="1"/>
          <p:nvPr/>
        </p:nvSpPr>
        <p:spPr>
          <a:xfrm>
            <a:off x="322347" y="982801"/>
            <a:ext cx="6145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Rating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EFCF9A-0445-7735-B7BB-CAB942CC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40" y="1507859"/>
            <a:ext cx="7837932" cy="47027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31CBDC-6C6F-BC7A-A103-68A16520D0FB}"/>
              </a:ext>
            </a:extLst>
          </p:cNvPr>
          <p:cNvSpPr txBox="1"/>
          <p:nvPr/>
        </p:nvSpPr>
        <p:spPr>
          <a:xfrm>
            <a:off x="11026964" y="22167"/>
            <a:ext cx="123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100K ML</a:t>
            </a:r>
          </a:p>
        </p:txBody>
      </p:sp>
    </p:spTree>
    <p:extLst>
      <p:ext uri="{BB962C8B-B14F-4D97-AF65-F5344CB8AC3E}">
        <p14:creationId xmlns:p14="http://schemas.microsoft.com/office/powerpoint/2010/main" val="355058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FCA0B-B707-049F-46E4-E17A7FAA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D3885-13E8-4DFC-0B55-EA3867089CC5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D5DBF7-9500-5B0A-84B6-4672E7417A31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8E78F4B-B2CE-DAA8-1116-78BA3333A6A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Dataset Analysis – Movie Lens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0F7ED83-6D22-55AF-85DC-319ED41003F6}"/>
              </a:ext>
            </a:extLst>
          </p:cNvPr>
          <p:cNvSpPr txBox="1"/>
          <p:nvPr/>
        </p:nvSpPr>
        <p:spPr>
          <a:xfrm>
            <a:off x="322347" y="982801"/>
            <a:ext cx="6145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Rating per Movie / per User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C3FA2-8299-E68A-6839-7D0FBC583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7" y="1686154"/>
            <a:ext cx="5213604" cy="3128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2D86B2-0862-F198-BDD7-1E46036C7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643" y="1686155"/>
            <a:ext cx="5213601" cy="3128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085865-C449-719F-FDBC-014B2C20F95E}"/>
              </a:ext>
            </a:extLst>
          </p:cNvPr>
          <p:cNvSpPr txBox="1"/>
          <p:nvPr/>
        </p:nvSpPr>
        <p:spPr>
          <a:xfrm>
            <a:off x="11026964" y="22167"/>
            <a:ext cx="123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100K ML</a:t>
            </a:r>
          </a:p>
        </p:txBody>
      </p:sp>
    </p:spTree>
    <p:extLst>
      <p:ext uri="{BB962C8B-B14F-4D97-AF65-F5344CB8AC3E}">
        <p14:creationId xmlns:p14="http://schemas.microsoft.com/office/powerpoint/2010/main" val="405580241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VPR-Temp_custom" id="{505941EA-B127-4E61-BE22-5CE1D444AFDE}" vid="{0616C40F-019E-4E85-94B4-2D5ED47BBF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CVPR-Temp_custom</Template>
  <TotalTime>130</TotalTime>
  <Words>686</Words>
  <Application>Microsoft Office PowerPoint</Application>
  <PresentationFormat>Widescreen</PresentationFormat>
  <Paragraphs>312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Bembo (Headings)</vt:lpstr>
      <vt:lpstr>Arial</vt:lpstr>
      <vt:lpstr>Bembo</vt:lpstr>
      <vt:lpstr>Cambria Math</vt:lpstr>
      <vt:lpstr>Wingdings</vt:lpstr>
      <vt:lpstr>ArchiveVTI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Bishal Blue</dc:creator>
  <cp:lastModifiedBy>Bishal Blue</cp:lastModifiedBy>
  <cp:revision>5</cp:revision>
  <dcterms:created xsi:type="dcterms:W3CDTF">2024-06-24T03:55:00Z</dcterms:created>
  <dcterms:modified xsi:type="dcterms:W3CDTF">2024-06-24T06:05:18Z</dcterms:modified>
</cp:coreProperties>
</file>