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8" r:id="rId3"/>
    <p:sldId id="275" r:id="rId4"/>
    <p:sldId id="277" r:id="rId5"/>
    <p:sldId id="278" r:id="rId6"/>
    <p:sldId id="279" r:id="rId7"/>
    <p:sldId id="280" r:id="rId8"/>
    <p:sldId id="281" r:id="rId9"/>
    <p:sldId id="276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9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3,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F5B61C-6783-A1E3-24EB-E6411CB40797}"/>
              </a:ext>
            </a:extLst>
          </p:cNvPr>
          <p:cNvSpPr txBox="1">
            <a:spLocks/>
          </p:cNvSpPr>
          <p:nvPr/>
        </p:nvSpPr>
        <p:spPr>
          <a:xfrm>
            <a:off x="1907742" y="2227172"/>
            <a:ext cx="8376514" cy="1377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2400" cap="none" spc="0" dirty="0">
                <a:solidFill>
                  <a:schemeClr val="tx1"/>
                </a:solidFill>
              </a:rPr>
              <a:t>Implementation of </a:t>
            </a:r>
          </a:p>
          <a:p>
            <a:pPr algn="ctr"/>
            <a:r>
              <a:rPr lang="en-US" sz="2400" cap="none" spc="0" dirty="0">
                <a:solidFill>
                  <a:schemeClr val="tx1"/>
                </a:solidFill>
              </a:rPr>
              <a:t>GHRS: Graph-based Hybrid Recommendation System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89BFAC4-E2A0-23E2-28A1-7B5BAB8C726D}"/>
              </a:ext>
            </a:extLst>
          </p:cNvPr>
          <p:cNvSpPr txBox="1">
            <a:spLocks/>
          </p:cNvSpPr>
          <p:nvPr/>
        </p:nvSpPr>
        <p:spPr>
          <a:xfrm>
            <a:off x="2908039" y="4442385"/>
            <a:ext cx="6074328" cy="98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Bishal,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Salohidin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Hyunjin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06-03-2024</a:t>
            </a:r>
          </a:p>
        </p:txBody>
      </p:sp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6CCC660B-5C45-B655-6D19-BDF11350D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15" y="5944491"/>
            <a:ext cx="1279358" cy="639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77A33A-6105-68E7-4B65-7F10A54177FC}"/>
              </a:ext>
            </a:extLst>
          </p:cNvPr>
          <p:cNvSpPr txBox="1"/>
          <p:nvPr/>
        </p:nvSpPr>
        <p:spPr>
          <a:xfrm>
            <a:off x="5300058" y="124692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96499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97CF7BE-A705-2E0D-4D55-5891B1E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092DF-9356-B8B5-2325-0917DA6572C2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B34117-AC4F-6CF5-D5A1-9CD953FAACB6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E362277-4A45-7CB2-FCFA-9B580720A25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Productivity Association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A6BEC0-B561-5231-9743-2FF5F4353695}"/>
              </a:ext>
            </a:extLst>
          </p:cNvPr>
          <p:cNvSpPr txBox="1"/>
          <p:nvPr/>
        </p:nvSpPr>
        <p:spPr>
          <a:xfrm>
            <a:off x="625642" y="104674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1EB94-32FF-9B41-1CBE-B443C6E92DE5}"/>
              </a:ext>
            </a:extLst>
          </p:cNvPr>
          <p:cNvSpPr txBox="1"/>
          <p:nvPr/>
        </p:nvSpPr>
        <p:spPr>
          <a:xfrm>
            <a:off x="1115565" y="1416079"/>
            <a:ext cx="959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 have created a notion page, and all workflow management will be performed there.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38A29-EED7-6677-0DBE-443316059DB9}"/>
              </a:ext>
            </a:extLst>
          </p:cNvPr>
          <p:cNvSpPr txBox="1"/>
          <p:nvPr/>
        </p:nvSpPr>
        <p:spPr>
          <a:xfrm>
            <a:off x="625642" y="200508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Meetings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182B0-A78A-C7C6-96E4-4AD661608296}"/>
              </a:ext>
            </a:extLst>
          </p:cNvPr>
          <p:cNvSpPr txBox="1"/>
          <p:nvPr/>
        </p:nvSpPr>
        <p:spPr>
          <a:xfrm>
            <a:off x="1115565" y="2374415"/>
            <a:ext cx="959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 have set up a weekly meeting every Wednesday to post status update and fill in knowledge void.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CC074-0B5C-ABB7-A571-DB7314BECBA0}"/>
              </a:ext>
            </a:extLst>
          </p:cNvPr>
          <p:cNvSpPr txBox="1"/>
          <p:nvPr/>
        </p:nvSpPr>
        <p:spPr>
          <a:xfrm>
            <a:off x="625642" y="3183191"/>
            <a:ext cx="11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Kakao Talk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F351D-32EF-B0FD-7FE0-9BA41AD6B1BE}"/>
              </a:ext>
            </a:extLst>
          </p:cNvPr>
          <p:cNvSpPr txBox="1"/>
          <p:nvPr/>
        </p:nvSpPr>
        <p:spPr>
          <a:xfrm>
            <a:off x="1115565" y="3552523"/>
            <a:ext cx="959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 also have a Kakaotalk group for immediate assistance.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48748-C85E-6649-38EE-D56B7E9529D4}"/>
              </a:ext>
            </a:extLst>
          </p:cNvPr>
          <p:cNvSpPr txBox="1"/>
          <p:nvPr/>
        </p:nvSpPr>
        <p:spPr>
          <a:xfrm>
            <a:off x="625642" y="429118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825B9A-8700-5C02-6F72-E32316636C08}"/>
              </a:ext>
            </a:extLst>
          </p:cNvPr>
          <p:cNvSpPr txBox="1"/>
          <p:nvPr/>
        </p:nvSpPr>
        <p:spPr>
          <a:xfrm>
            <a:off x="1115565" y="4660519"/>
            <a:ext cx="959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codebase will be managed through private GitHub repository and will be made public after final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012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97CF7BE-A705-2E0D-4D55-5891B1E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092DF-9356-B8B5-2325-0917DA6572C2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B34117-AC4F-6CF5-D5A1-9CD953FAACB6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E362277-4A45-7CB2-FCFA-9B580720A25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Why GHRS?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F8AD75A-3D32-E2D2-AE80-887A93709CF7}"/>
              </a:ext>
            </a:extLst>
          </p:cNvPr>
          <p:cNvSpPr txBox="1"/>
          <p:nvPr/>
        </p:nvSpPr>
        <p:spPr>
          <a:xfrm>
            <a:off x="279693" y="1502983"/>
            <a:ext cx="11806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 Survey of Collaborative Filtering-Based Recommender Systems - From Traditional Methods to Hybrid Methods Based on Social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D749A-7C9D-9213-DA71-47A3C7F1DE2B}"/>
              </a:ext>
            </a:extLst>
          </p:cNvPr>
          <p:cNvSpPr txBox="1"/>
          <p:nvPr/>
        </p:nvSpPr>
        <p:spPr>
          <a:xfrm>
            <a:off x="279693" y="1962188"/>
            <a:ext cx="11806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Evaluating Collaborative Filtering Recommender Algorithms - A Survey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7DC817-526F-B2AF-5CAD-E41645857226}"/>
              </a:ext>
            </a:extLst>
          </p:cNvPr>
          <p:cNvSpPr txBox="1"/>
          <p:nvPr/>
        </p:nvSpPr>
        <p:spPr>
          <a:xfrm>
            <a:off x="279692" y="2421393"/>
            <a:ext cx="11806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 Deep Learning Based Trust- and Tag-Aware Recommender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8222E5-3265-80D3-D068-F53AE5155B0C}"/>
              </a:ext>
            </a:extLst>
          </p:cNvPr>
          <p:cNvSpPr txBox="1"/>
          <p:nvPr/>
        </p:nvSpPr>
        <p:spPr>
          <a:xfrm>
            <a:off x="279692" y="2880598"/>
            <a:ext cx="11806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Robust Collaborative Filtering Recommendation With User-Item-Trust Records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8FC9EC-BB3E-EB98-8552-BCC6818717C3}"/>
              </a:ext>
            </a:extLst>
          </p:cNvPr>
          <p:cNvSpPr txBox="1"/>
          <p:nvPr/>
        </p:nvSpPr>
        <p:spPr>
          <a:xfrm>
            <a:off x="279692" y="3331073"/>
            <a:ext cx="11806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IntegrateCF: Integrating Explicit and Implicit Feedback Based on Deep Learning Collaborative Filtering 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B40AC8-CEED-B2A0-226C-C0B9603EEEDC}"/>
              </a:ext>
            </a:extLst>
          </p:cNvPr>
          <p:cNvSpPr txBox="1"/>
          <p:nvPr/>
        </p:nvSpPr>
        <p:spPr>
          <a:xfrm>
            <a:off x="279692" y="3781548"/>
            <a:ext cx="11806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Semantic-Enhanced Neural Collaborative Filtering Models in Recommender Systems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61D6B2-59B9-8F78-9895-47BC3C3E7CA6}"/>
              </a:ext>
            </a:extLst>
          </p:cNvPr>
          <p:cNvSpPr txBox="1"/>
          <p:nvPr/>
        </p:nvSpPr>
        <p:spPr>
          <a:xfrm>
            <a:off x="279692" y="4232023"/>
            <a:ext cx="11806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GHRS - Graph-Based Hybrid Recommendation System with Application to Movie Recommendation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03C0E2-43B3-A15F-009F-2EF1E61531AB}"/>
              </a:ext>
            </a:extLst>
          </p:cNvPr>
          <p:cNvSpPr txBox="1"/>
          <p:nvPr/>
        </p:nvSpPr>
        <p:spPr>
          <a:xfrm>
            <a:off x="279692" y="4682498"/>
            <a:ext cx="11806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Personalized Recommendation System Based on Knowledge Embedding and Historical Behavior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B40F60-8A79-BBE4-24D8-A7DAA61BB8F7}"/>
              </a:ext>
            </a:extLst>
          </p:cNvPr>
          <p:cNvSpPr txBox="1"/>
          <p:nvPr/>
        </p:nvSpPr>
        <p:spPr>
          <a:xfrm>
            <a:off x="9010421" y="4278189"/>
            <a:ext cx="566716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Partial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329699-CE08-A299-D318-907008F605CE}"/>
              </a:ext>
            </a:extLst>
          </p:cNvPr>
          <p:cNvSpPr txBox="1"/>
          <p:nvPr/>
        </p:nvSpPr>
        <p:spPr>
          <a:xfrm>
            <a:off x="8561243" y="4682498"/>
            <a:ext cx="566716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021CB-93A6-0EA5-279A-3824129637FE}"/>
              </a:ext>
            </a:extLst>
          </p:cNvPr>
          <p:cNvSpPr txBox="1"/>
          <p:nvPr/>
        </p:nvSpPr>
        <p:spPr>
          <a:xfrm>
            <a:off x="7757132" y="3827714"/>
            <a:ext cx="566716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8F0F89-900C-9724-349F-4FFE50F7D480}"/>
              </a:ext>
            </a:extLst>
          </p:cNvPr>
          <p:cNvSpPr txBox="1"/>
          <p:nvPr/>
        </p:nvSpPr>
        <p:spPr>
          <a:xfrm>
            <a:off x="9682185" y="3339803"/>
            <a:ext cx="566716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697B9E-5627-4236-8475-C9070C497911}"/>
              </a:ext>
            </a:extLst>
          </p:cNvPr>
          <p:cNvSpPr txBox="1"/>
          <p:nvPr/>
        </p:nvSpPr>
        <p:spPr>
          <a:xfrm>
            <a:off x="7059301" y="2903680"/>
            <a:ext cx="566716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CEBF-E1A8-35F1-F33B-FC7E953AA18E}"/>
              </a:ext>
            </a:extLst>
          </p:cNvPr>
          <p:cNvSpPr txBox="1"/>
          <p:nvPr/>
        </p:nvSpPr>
        <p:spPr>
          <a:xfrm>
            <a:off x="6182705" y="2445620"/>
            <a:ext cx="566716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F169DF-ADAD-7967-D7CF-642DB8FF19CA}"/>
              </a:ext>
            </a:extLst>
          </p:cNvPr>
          <p:cNvSpPr txBox="1"/>
          <p:nvPr/>
        </p:nvSpPr>
        <p:spPr>
          <a:xfrm>
            <a:off x="6626164" y="1985270"/>
            <a:ext cx="566716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172DD8-92A3-CF2C-8A9C-C54DE902B20D}"/>
              </a:ext>
            </a:extLst>
          </p:cNvPr>
          <p:cNvSpPr txBox="1"/>
          <p:nvPr/>
        </p:nvSpPr>
        <p:spPr>
          <a:xfrm>
            <a:off x="11490930" y="1533226"/>
            <a:ext cx="566716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AFFE2F-6FD9-8ABF-3794-5234426B2C21}"/>
              </a:ext>
            </a:extLst>
          </p:cNvPr>
          <p:cNvSpPr txBox="1"/>
          <p:nvPr/>
        </p:nvSpPr>
        <p:spPr>
          <a:xfrm>
            <a:off x="3895473" y="5588668"/>
            <a:ext cx="382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 saving and robust implementation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A1378F-2DE4-87F3-2FE4-67FE7FA2985B}"/>
              </a:ext>
            </a:extLst>
          </p:cNvPr>
          <p:cNvSpPr txBox="1"/>
          <p:nvPr/>
        </p:nvSpPr>
        <p:spPr>
          <a:xfrm>
            <a:off x="4534494" y="590863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SOTA results in ML100K</a:t>
            </a:r>
          </a:p>
        </p:txBody>
      </p:sp>
    </p:spTree>
    <p:extLst>
      <p:ext uri="{BB962C8B-B14F-4D97-AF65-F5344CB8AC3E}">
        <p14:creationId xmlns:p14="http://schemas.microsoft.com/office/powerpoint/2010/main" val="7167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97CF7BE-A705-2E0D-4D55-5891B1E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092DF-9356-B8B5-2325-0917DA6572C2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B34117-AC4F-6CF5-D5A1-9CD953FAACB6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E362277-4A45-7CB2-FCFA-9B580720A25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Framework of GHRS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FF8A41-FB1D-BF88-BD8B-F8A39C87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6" y="904062"/>
            <a:ext cx="6645911" cy="558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F2DCC-B8FF-1C0C-0789-A08F104C63A5}"/>
              </a:ext>
            </a:extLst>
          </p:cNvPr>
          <p:cNvSpPr txBox="1"/>
          <p:nvPr/>
        </p:nvSpPr>
        <p:spPr>
          <a:xfrm>
            <a:off x="6870032" y="904062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Necessary Modules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91E7-9636-9837-8E73-49884834790C}"/>
              </a:ext>
            </a:extLst>
          </p:cNvPr>
          <p:cNvSpPr txBox="1"/>
          <p:nvPr/>
        </p:nvSpPr>
        <p:spPr>
          <a:xfrm>
            <a:off x="7032457" y="1273394"/>
            <a:ext cx="4613632" cy="248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Extraction of Graph 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Autoencoder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Clustering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New Feature Prediction</a:t>
            </a:r>
          </a:p>
        </p:txBody>
      </p:sp>
    </p:spTree>
    <p:extLst>
      <p:ext uri="{BB962C8B-B14F-4D97-AF65-F5344CB8AC3E}">
        <p14:creationId xmlns:p14="http://schemas.microsoft.com/office/powerpoint/2010/main" val="207431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97CF7BE-A705-2E0D-4D55-5891B1E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092DF-9356-B8B5-2325-0917DA6572C2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B34117-AC4F-6CF5-D5A1-9CD953FAACB6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E362277-4A45-7CB2-FCFA-9B580720A25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Framework of GHRS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FF8A41-FB1D-BF88-BD8B-F8A39C87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6" y="904062"/>
            <a:ext cx="6645911" cy="558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F2DCC-B8FF-1C0C-0789-A08F104C63A5}"/>
              </a:ext>
            </a:extLst>
          </p:cNvPr>
          <p:cNvSpPr txBox="1"/>
          <p:nvPr/>
        </p:nvSpPr>
        <p:spPr>
          <a:xfrm>
            <a:off x="6870032" y="904062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Necessary Modules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91E7-9636-9837-8E73-49884834790C}"/>
              </a:ext>
            </a:extLst>
          </p:cNvPr>
          <p:cNvSpPr txBox="1"/>
          <p:nvPr/>
        </p:nvSpPr>
        <p:spPr>
          <a:xfrm>
            <a:off x="7032457" y="1273394"/>
            <a:ext cx="4613632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9760F-9187-C4C5-7859-4C68A4695F19}"/>
              </a:ext>
            </a:extLst>
          </p:cNvPr>
          <p:cNvSpPr txBox="1"/>
          <p:nvPr/>
        </p:nvSpPr>
        <p:spPr>
          <a:xfrm>
            <a:off x="7032457" y="5413473"/>
            <a:ext cx="4613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Extraction of Graph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Autoencoder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New Feature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7BF2D-9F84-0A9F-DB41-2DB5E90B5CCF}"/>
              </a:ext>
            </a:extLst>
          </p:cNvPr>
          <p:cNvSpPr txBox="1"/>
          <p:nvPr/>
        </p:nvSpPr>
        <p:spPr>
          <a:xfrm>
            <a:off x="7305412" y="1691573"/>
            <a:ext cx="4886588" cy="100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Movie Lens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C00000"/>
                </a:solidFill>
              </a:rPr>
              <a:t>Other</a:t>
            </a:r>
            <a:r>
              <a:rPr lang="en-US" sz="1600" dirty="0"/>
              <a:t> (Having similar properties that of movie lens)</a:t>
            </a:r>
          </a:p>
        </p:txBody>
      </p:sp>
    </p:spTree>
    <p:extLst>
      <p:ext uri="{BB962C8B-B14F-4D97-AF65-F5344CB8AC3E}">
        <p14:creationId xmlns:p14="http://schemas.microsoft.com/office/powerpoint/2010/main" val="134303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97CF7BE-A705-2E0D-4D55-5891B1E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092DF-9356-B8B5-2325-0917DA6572C2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B34117-AC4F-6CF5-D5A1-9CD953FAACB6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E362277-4A45-7CB2-FCFA-9B580720A25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Framework of GHRS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FF8A41-FB1D-BF88-BD8B-F8A39C87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6" y="904062"/>
            <a:ext cx="6645911" cy="558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F2DCC-B8FF-1C0C-0789-A08F104C63A5}"/>
              </a:ext>
            </a:extLst>
          </p:cNvPr>
          <p:cNvSpPr txBox="1"/>
          <p:nvPr/>
        </p:nvSpPr>
        <p:spPr>
          <a:xfrm>
            <a:off x="6870032" y="904062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Necessary Modules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91E7-9636-9837-8E73-49884834790C}"/>
              </a:ext>
            </a:extLst>
          </p:cNvPr>
          <p:cNvSpPr txBox="1"/>
          <p:nvPr/>
        </p:nvSpPr>
        <p:spPr>
          <a:xfrm>
            <a:off x="7032457" y="1273394"/>
            <a:ext cx="461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Extraction of Graph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9760F-9187-C4C5-7859-4C68A4695F19}"/>
              </a:ext>
            </a:extLst>
          </p:cNvPr>
          <p:cNvSpPr txBox="1"/>
          <p:nvPr/>
        </p:nvSpPr>
        <p:spPr>
          <a:xfrm>
            <a:off x="7032457" y="5659694"/>
            <a:ext cx="461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Autoencoder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New Feature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7BF2D-9F84-0A9F-DB41-2DB5E90B5CCF}"/>
              </a:ext>
            </a:extLst>
          </p:cNvPr>
          <p:cNvSpPr txBox="1"/>
          <p:nvPr/>
        </p:nvSpPr>
        <p:spPr>
          <a:xfrm>
            <a:off x="7305412" y="2115384"/>
            <a:ext cx="4886588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Code provided </a:t>
            </a:r>
            <a:r>
              <a:rPr lang="en-US" sz="1600" dirty="0"/>
              <a:t>by the authors in GitHub.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70F66-F488-9EE4-0373-598A962E91E8}"/>
              </a:ext>
            </a:extLst>
          </p:cNvPr>
          <p:cNvSpPr/>
          <p:nvPr/>
        </p:nvSpPr>
        <p:spPr>
          <a:xfrm>
            <a:off x="2652962" y="904062"/>
            <a:ext cx="4217069" cy="2097817"/>
          </a:xfrm>
          <a:prstGeom prst="rect">
            <a:avLst/>
          </a:prstGeom>
          <a:solidFill>
            <a:srgbClr val="A65E5E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97CF7BE-A705-2E0D-4D55-5891B1E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092DF-9356-B8B5-2325-0917DA6572C2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B34117-AC4F-6CF5-D5A1-9CD953FAACB6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E362277-4A45-7CB2-FCFA-9B580720A25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Framework of GHRS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FF8A41-FB1D-BF88-BD8B-F8A39C87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6" y="904062"/>
            <a:ext cx="6645911" cy="558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F2DCC-B8FF-1C0C-0789-A08F104C63A5}"/>
              </a:ext>
            </a:extLst>
          </p:cNvPr>
          <p:cNvSpPr txBox="1"/>
          <p:nvPr/>
        </p:nvSpPr>
        <p:spPr>
          <a:xfrm>
            <a:off x="6870032" y="904062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Necessary Modules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91E7-9636-9837-8E73-49884834790C}"/>
              </a:ext>
            </a:extLst>
          </p:cNvPr>
          <p:cNvSpPr txBox="1"/>
          <p:nvPr/>
        </p:nvSpPr>
        <p:spPr>
          <a:xfrm>
            <a:off x="7032457" y="1273394"/>
            <a:ext cx="4613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Extraction of Graph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Autoencoder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9760F-9187-C4C5-7859-4C68A4695F19}"/>
              </a:ext>
            </a:extLst>
          </p:cNvPr>
          <p:cNvSpPr txBox="1"/>
          <p:nvPr/>
        </p:nvSpPr>
        <p:spPr>
          <a:xfrm>
            <a:off x="7032457" y="5905916"/>
            <a:ext cx="461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New Feature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7BF2D-9F84-0A9F-DB41-2DB5E90B5CCF}"/>
              </a:ext>
            </a:extLst>
          </p:cNvPr>
          <p:cNvSpPr txBox="1"/>
          <p:nvPr/>
        </p:nvSpPr>
        <p:spPr>
          <a:xfrm>
            <a:off x="7305412" y="2251553"/>
            <a:ext cx="4886588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Model an autoencoder for the RS.</a:t>
            </a:r>
          </a:p>
        </p:txBody>
      </p:sp>
    </p:spTree>
    <p:extLst>
      <p:ext uri="{BB962C8B-B14F-4D97-AF65-F5344CB8AC3E}">
        <p14:creationId xmlns:p14="http://schemas.microsoft.com/office/powerpoint/2010/main" val="113809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97CF7BE-A705-2E0D-4D55-5891B1E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092DF-9356-B8B5-2325-0917DA6572C2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B34117-AC4F-6CF5-D5A1-9CD953FAACB6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E362277-4A45-7CB2-FCFA-9B580720A25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Framework of GHRS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FF8A41-FB1D-BF88-BD8B-F8A39C87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6" y="904062"/>
            <a:ext cx="6645911" cy="558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F2DCC-B8FF-1C0C-0789-A08F104C63A5}"/>
              </a:ext>
            </a:extLst>
          </p:cNvPr>
          <p:cNvSpPr txBox="1"/>
          <p:nvPr/>
        </p:nvSpPr>
        <p:spPr>
          <a:xfrm>
            <a:off x="6870032" y="904062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Necessary Modules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91E7-9636-9837-8E73-49884834790C}"/>
              </a:ext>
            </a:extLst>
          </p:cNvPr>
          <p:cNvSpPr txBox="1"/>
          <p:nvPr/>
        </p:nvSpPr>
        <p:spPr>
          <a:xfrm>
            <a:off x="7032457" y="1273394"/>
            <a:ext cx="46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Extraction of Graph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Autoencoder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9760F-9187-C4C5-7859-4C68A4695F19}"/>
              </a:ext>
            </a:extLst>
          </p:cNvPr>
          <p:cNvSpPr txBox="1"/>
          <p:nvPr/>
        </p:nvSpPr>
        <p:spPr>
          <a:xfrm>
            <a:off x="7032457" y="6143905"/>
            <a:ext cx="461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New Feature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97BF2D-9F84-0A9F-DB41-2DB5E90B5CCF}"/>
                  </a:ext>
                </a:extLst>
              </p:cNvPr>
              <p:cNvSpPr txBox="1"/>
              <p:nvPr/>
            </p:nvSpPr>
            <p:spPr>
              <a:xfrm>
                <a:off x="7305412" y="2595693"/>
                <a:ext cx="48865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Partition-based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K-means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Density-based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600" dirty="0"/>
                  <a:t>DBSCAN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97BF2D-9F84-0A9F-DB41-2DB5E90B5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12" y="2595693"/>
                <a:ext cx="4886588" cy="584775"/>
              </a:xfrm>
              <a:prstGeom prst="rect">
                <a:avLst/>
              </a:prstGeom>
              <a:blipFill>
                <a:blip r:embed="rId3"/>
                <a:stretch>
                  <a:fillRect l="-4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8D4EE64-1A10-C652-6CFA-885451B2E6AA}"/>
              </a:ext>
            </a:extLst>
          </p:cNvPr>
          <p:cNvSpPr txBox="1"/>
          <p:nvPr/>
        </p:nvSpPr>
        <p:spPr>
          <a:xfrm>
            <a:off x="9964915" y="2657377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Simple and efficient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98D0-898A-197A-C3BC-4F14FD8BA71A}"/>
              </a:ext>
            </a:extLst>
          </p:cNvPr>
          <p:cNvSpPr txBox="1"/>
          <p:nvPr/>
        </p:nvSpPr>
        <p:spPr>
          <a:xfrm>
            <a:off x="9964915" y="2918922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Robust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335050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97CF7BE-A705-2E0D-4D55-5891B1E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092DF-9356-B8B5-2325-0917DA6572C2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B34117-AC4F-6CF5-D5A1-9CD953FAACB6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E362277-4A45-7CB2-FCFA-9B580720A25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Framework of GHRS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FF8A41-FB1D-BF88-BD8B-F8A39C87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6" y="904062"/>
            <a:ext cx="6645911" cy="558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F2DCC-B8FF-1C0C-0789-A08F104C63A5}"/>
              </a:ext>
            </a:extLst>
          </p:cNvPr>
          <p:cNvSpPr txBox="1"/>
          <p:nvPr/>
        </p:nvSpPr>
        <p:spPr>
          <a:xfrm>
            <a:off x="6870032" y="904062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Necessary Modules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91E7-9636-9837-8E73-49884834790C}"/>
              </a:ext>
            </a:extLst>
          </p:cNvPr>
          <p:cNvSpPr txBox="1"/>
          <p:nvPr/>
        </p:nvSpPr>
        <p:spPr>
          <a:xfrm>
            <a:off x="7032457" y="1273394"/>
            <a:ext cx="4613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Extraction of Graph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Autoencoder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Feature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7BF2D-9F84-0A9F-DB41-2DB5E90B5CCF}"/>
              </a:ext>
            </a:extLst>
          </p:cNvPr>
          <p:cNvSpPr txBox="1"/>
          <p:nvPr/>
        </p:nvSpPr>
        <p:spPr>
          <a:xfrm>
            <a:off x="7305412" y="2873832"/>
            <a:ext cx="488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Predict for new user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Predict for new item</a:t>
            </a:r>
          </a:p>
        </p:txBody>
      </p:sp>
    </p:spTree>
    <p:extLst>
      <p:ext uri="{BB962C8B-B14F-4D97-AF65-F5344CB8AC3E}">
        <p14:creationId xmlns:p14="http://schemas.microsoft.com/office/powerpoint/2010/main" val="65015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97CF7BE-A705-2E0D-4D55-5891B1E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092DF-9356-B8B5-2325-0917DA6572C2}"/>
              </a:ext>
            </a:extLst>
          </p:cNvPr>
          <p:cNvGrpSpPr/>
          <p:nvPr/>
        </p:nvGrpSpPr>
        <p:grpSpPr>
          <a:xfrm>
            <a:off x="0" y="0"/>
            <a:ext cx="12192000" cy="827075"/>
            <a:chOff x="0" y="0"/>
            <a:chExt cx="12192000" cy="8270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B34117-AC4F-6CF5-D5A1-9CD953FAACB6}"/>
                </a:ext>
              </a:extLst>
            </p:cNvPr>
            <p:cNvSpPr/>
            <p:nvPr/>
          </p:nvSpPr>
          <p:spPr>
            <a:xfrm>
              <a:off x="0" y="0"/>
              <a:ext cx="12192000" cy="827075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99000">
                  <a:srgbClr val="50505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E362277-4A45-7CB2-FCFA-9B580720A256}"/>
                </a:ext>
              </a:extLst>
            </p:cNvPr>
            <p:cNvSpPr txBox="1">
              <a:spLocks/>
            </p:cNvSpPr>
            <p:nvPr/>
          </p:nvSpPr>
          <p:spPr>
            <a:xfrm>
              <a:off x="0" y="76987"/>
              <a:ext cx="8376514" cy="6731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r>
                <a:rPr lang="en-US" sz="2400" cap="none" spc="0" dirty="0">
                  <a:solidFill>
                    <a:schemeClr val="bg1"/>
                  </a:solidFill>
                </a:rPr>
                <a:t>Task Relegation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6399A44-9D07-B31A-3AFD-743A550403D0}"/>
              </a:ext>
            </a:extLst>
          </p:cNvPr>
          <p:cNvSpPr/>
          <p:nvPr/>
        </p:nvSpPr>
        <p:spPr>
          <a:xfrm>
            <a:off x="950494" y="1335506"/>
            <a:ext cx="2376238" cy="505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Preparation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468733-EC7F-32D6-F7BD-27BE9165EBD2}"/>
              </a:ext>
            </a:extLst>
          </p:cNvPr>
          <p:cNvSpPr/>
          <p:nvPr/>
        </p:nvSpPr>
        <p:spPr>
          <a:xfrm>
            <a:off x="950494" y="2124540"/>
            <a:ext cx="2376238" cy="505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Structure and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DD25F8-F1C6-06EA-5605-659C4AFF00C3}"/>
              </a:ext>
            </a:extLst>
          </p:cNvPr>
          <p:cNvSpPr/>
          <p:nvPr/>
        </p:nvSpPr>
        <p:spPr>
          <a:xfrm>
            <a:off x="950494" y="3544498"/>
            <a:ext cx="2376238" cy="505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Initial 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A2E5B-8010-E68D-AB72-E4E25859D2AC}"/>
              </a:ext>
            </a:extLst>
          </p:cNvPr>
          <p:cNvSpPr/>
          <p:nvPr/>
        </p:nvSpPr>
        <p:spPr>
          <a:xfrm>
            <a:off x="950494" y="4340587"/>
            <a:ext cx="2376238" cy="505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51D184-6131-DAD5-6A79-2FADCE0F9F42}"/>
              </a:ext>
            </a:extLst>
          </p:cNvPr>
          <p:cNvSpPr/>
          <p:nvPr/>
        </p:nvSpPr>
        <p:spPr>
          <a:xfrm>
            <a:off x="950494" y="5041233"/>
            <a:ext cx="2376238" cy="505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FDFB9-192C-A821-B51E-1DBD239D858E}"/>
              </a:ext>
            </a:extLst>
          </p:cNvPr>
          <p:cNvSpPr/>
          <p:nvPr/>
        </p:nvSpPr>
        <p:spPr>
          <a:xfrm>
            <a:off x="950494" y="5772645"/>
            <a:ext cx="2376238" cy="505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Presentation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D2720-497C-3441-535D-A631B3F95AD3}"/>
              </a:ext>
            </a:extLst>
          </p:cNvPr>
          <p:cNvCxnSpPr>
            <a:cxnSpLocks/>
          </p:cNvCxnSpPr>
          <p:nvPr/>
        </p:nvCxnSpPr>
        <p:spPr>
          <a:xfrm>
            <a:off x="3970421" y="1564106"/>
            <a:ext cx="667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24E03C-DDF5-DFA6-F901-B99056A36EFC}"/>
              </a:ext>
            </a:extLst>
          </p:cNvPr>
          <p:cNvCxnSpPr>
            <a:cxnSpLocks/>
          </p:cNvCxnSpPr>
          <p:nvPr/>
        </p:nvCxnSpPr>
        <p:spPr>
          <a:xfrm>
            <a:off x="3970420" y="2391241"/>
            <a:ext cx="667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9448D-58CC-1D2B-B63A-8B7039E06BBD}"/>
              </a:ext>
            </a:extLst>
          </p:cNvPr>
          <p:cNvCxnSpPr>
            <a:cxnSpLocks/>
          </p:cNvCxnSpPr>
          <p:nvPr/>
        </p:nvCxnSpPr>
        <p:spPr>
          <a:xfrm>
            <a:off x="4682289" y="3781120"/>
            <a:ext cx="2031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AA0F67-7DAC-7C50-ABDD-855DF16076BD}"/>
              </a:ext>
            </a:extLst>
          </p:cNvPr>
          <p:cNvCxnSpPr>
            <a:cxnSpLocks/>
          </p:cNvCxnSpPr>
          <p:nvPr/>
        </p:nvCxnSpPr>
        <p:spPr>
          <a:xfrm>
            <a:off x="5911515" y="4529083"/>
            <a:ext cx="2636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4A9996-7C7A-7D71-BC69-8C45ECCF6106}"/>
              </a:ext>
            </a:extLst>
          </p:cNvPr>
          <p:cNvCxnSpPr>
            <a:cxnSpLocks/>
          </p:cNvCxnSpPr>
          <p:nvPr/>
        </p:nvCxnSpPr>
        <p:spPr>
          <a:xfrm>
            <a:off x="8548437" y="5127461"/>
            <a:ext cx="1365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B532AE-C6E7-87B0-2ECC-9391EDE86AC9}"/>
              </a:ext>
            </a:extLst>
          </p:cNvPr>
          <p:cNvCxnSpPr>
            <a:cxnSpLocks/>
          </p:cNvCxnSpPr>
          <p:nvPr/>
        </p:nvCxnSpPr>
        <p:spPr>
          <a:xfrm>
            <a:off x="9994232" y="5882935"/>
            <a:ext cx="1140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FDB589-4F3F-AAEE-7DE6-50E6842DD57B}"/>
              </a:ext>
            </a:extLst>
          </p:cNvPr>
          <p:cNvSpPr txBox="1"/>
          <p:nvPr/>
        </p:nvSpPr>
        <p:spPr>
          <a:xfrm>
            <a:off x="3853111" y="905389"/>
            <a:ext cx="90236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Week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C2D1D7-9BC9-5FB2-5D57-6D7EF7FD4FB0}"/>
              </a:ext>
            </a:extLst>
          </p:cNvPr>
          <p:cNvSpPr txBox="1"/>
          <p:nvPr/>
        </p:nvSpPr>
        <p:spPr>
          <a:xfrm>
            <a:off x="4755480" y="904062"/>
            <a:ext cx="379295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FBD6AD-00F6-8724-56E3-EBBB239780ED}"/>
              </a:ext>
            </a:extLst>
          </p:cNvPr>
          <p:cNvSpPr txBox="1"/>
          <p:nvPr/>
        </p:nvSpPr>
        <p:spPr>
          <a:xfrm>
            <a:off x="8548437" y="904062"/>
            <a:ext cx="25867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7E4B2-41C0-95CA-8108-2EFE22E1DCB1}"/>
              </a:ext>
            </a:extLst>
          </p:cNvPr>
          <p:cNvSpPr txBox="1"/>
          <p:nvPr/>
        </p:nvSpPr>
        <p:spPr>
          <a:xfrm>
            <a:off x="3970420" y="151661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C000"/>
                </a:solidFill>
              </a:rPr>
              <a:t>Hyunjin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51E4E0-717C-6D3C-DCE1-F0EED2E3BFFD}"/>
              </a:ext>
            </a:extLst>
          </p:cNvPr>
          <p:cNvSpPr txBox="1"/>
          <p:nvPr/>
        </p:nvSpPr>
        <p:spPr>
          <a:xfrm>
            <a:off x="4093340" y="1702332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C6F4D9-64DB-ABDA-15E7-8385B1314C0E}"/>
              </a:ext>
            </a:extLst>
          </p:cNvPr>
          <p:cNvSpPr txBox="1"/>
          <p:nvPr/>
        </p:nvSpPr>
        <p:spPr>
          <a:xfrm>
            <a:off x="4030822" y="233682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Bishal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4807B6-62C5-BA41-92EB-481357E6EC97}"/>
              </a:ext>
            </a:extLst>
          </p:cNvPr>
          <p:cNvSpPr txBox="1"/>
          <p:nvPr/>
        </p:nvSpPr>
        <p:spPr>
          <a:xfrm>
            <a:off x="5091606" y="3724699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Bishal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025EF5-1F83-E381-2ECE-E169531F79CE}"/>
              </a:ext>
            </a:extLst>
          </p:cNvPr>
          <p:cNvSpPr txBox="1"/>
          <p:nvPr/>
        </p:nvSpPr>
        <p:spPr>
          <a:xfrm>
            <a:off x="5836913" y="3739602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B9207B-443A-FD75-3086-56A6B0342041}"/>
              </a:ext>
            </a:extLst>
          </p:cNvPr>
          <p:cNvSpPr txBox="1"/>
          <p:nvPr/>
        </p:nvSpPr>
        <p:spPr>
          <a:xfrm>
            <a:off x="6392371" y="4511332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6493-B486-E1E2-516F-720C1E6FDF04}"/>
              </a:ext>
            </a:extLst>
          </p:cNvPr>
          <p:cNvSpPr txBox="1"/>
          <p:nvPr/>
        </p:nvSpPr>
        <p:spPr>
          <a:xfrm>
            <a:off x="7620243" y="451133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Bishal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0BDD2B-5CF2-75D6-E4C8-5C3AD3446E4E}"/>
              </a:ext>
            </a:extLst>
          </p:cNvPr>
          <p:cNvSpPr txBox="1"/>
          <p:nvPr/>
        </p:nvSpPr>
        <p:spPr>
          <a:xfrm>
            <a:off x="8882415" y="51134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C000"/>
                </a:solidFill>
              </a:rPr>
              <a:t>Hyunjin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51D72B-EDAA-5F25-64B6-1E149B6AEC21}"/>
              </a:ext>
            </a:extLst>
          </p:cNvPr>
          <p:cNvSpPr txBox="1"/>
          <p:nvPr/>
        </p:nvSpPr>
        <p:spPr>
          <a:xfrm>
            <a:off x="10262036" y="588293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C000"/>
                </a:solidFill>
              </a:rPr>
              <a:t>Hyunjin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8A2EC-F326-43E1-8A88-4B238EB3E5BB}"/>
              </a:ext>
            </a:extLst>
          </p:cNvPr>
          <p:cNvSpPr txBox="1"/>
          <p:nvPr/>
        </p:nvSpPr>
        <p:spPr>
          <a:xfrm>
            <a:off x="10414580" y="608869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9D5C38-4496-74A5-2186-37904257115D}"/>
              </a:ext>
            </a:extLst>
          </p:cNvPr>
          <p:cNvSpPr txBox="1"/>
          <p:nvPr/>
        </p:nvSpPr>
        <p:spPr>
          <a:xfrm>
            <a:off x="10352062" y="627797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Bishal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FFD06E-2DB5-9C8D-5D97-C0E50CCAD1BF}"/>
              </a:ext>
            </a:extLst>
          </p:cNvPr>
          <p:cNvSpPr txBox="1"/>
          <p:nvPr/>
        </p:nvSpPr>
        <p:spPr>
          <a:xfrm>
            <a:off x="1311594" y="3978364"/>
            <a:ext cx="1683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Autoencoder, Clustering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4B5D65-7EDF-F2FD-0A0A-5AF5AB40D282}"/>
              </a:ext>
            </a:extLst>
          </p:cNvPr>
          <p:cNvSpPr txBox="1"/>
          <p:nvPr/>
        </p:nvSpPr>
        <p:spPr>
          <a:xfrm>
            <a:off x="816297" y="4776595"/>
            <a:ext cx="2673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Hyperparameter and other optimizations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61B45A-7C2E-B54A-C9CB-1A319079E2DD}"/>
              </a:ext>
            </a:extLst>
          </p:cNvPr>
          <p:cNvSpPr/>
          <p:nvPr/>
        </p:nvSpPr>
        <p:spPr>
          <a:xfrm>
            <a:off x="950494" y="2889583"/>
            <a:ext cx="2376238" cy="505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Criterion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93C1AE-3C1D-05AA-B439-92EDD611434B}"/>
              </a:ext>
            </a:extLst>
          </p:cNvPr>
          <p:cNvCxnSpPr>
            <a:cxnSpLocks/>
          </p:cNvCxnSpPr>
          <p:nvPr/>
        </p:nvCxnSpPr>
        <p:spPr>
          <a:xfrm>
            <a:off x="4638173" y="3090113"/>
            <a:ext cx="3687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D119959-79D6-D421-3C96-4EE2ABA7E849}"/>
              </a:ext>
            </a:extLst>
          </p:cNvPr>
          <p:cNvSpPr txBox="1"/>
          <p:nvPr/>
        </p:nvSpPr>
        <p:spPr>
          <a:xfrm>
            <a:off x="6133199" y="30512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C000"/>
                </a:solidFill>
              </a:rPr>
              <a:t>Hyunjin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CB38B-A0FA-04B9-A703-4830BBEFE1CC}"/>
              </a:ext>
            </a:extLst>
          </p:cNvPr>
          <p:cNvSpPr txBox="1"/>
          <p:nvPr/>
        </p:nvSpPr>
        <p:spPr>
          <a:xfrm>
            <a:off x="549805" y="3295074"/>
            <a:ext cx="375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Selection and understanding of proper evaluation criterion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47E0AA-C3A4-3868-2075-F8CB3F448BE5}"/>
              </a:ext>
            </a:extLst>
          </p:cNvPr>
          <p:cNvSpPr txBox="1"/>
          <p:nvPr/>
        </p:nvSpPr>
        <p:spPr>
          <a:xfrm>
            <a:off x="494762" y="2555763"/>
            <a:ext cx="3711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Structing of codebase and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dataloaders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for both TF and PT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EB5A99-EA73-567A-D202-406EBB45566E}"/>
              </a:ext>
            </a:extLst>
          </p:cNvPr>
          <p:cNvSpPr txBox="1"/>
          <p:nvPr/>
        </p:nvSpPr>
        <p:spPr>
          <a:xfrm>
            <a:off x="1188482" y="1763095"/>
            <a:ext cx="1929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Dataset Analysis and Review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B80216-8342-DAA6-034D-055DC0725EC7}"/>
              </a:ext>
            </a:extLst>
          </p:cNvPr>
          <p:cNvSpPr txBox="1"/>
          <p:nvPr/>
        </p:nvSpPr>
        <p:spPr>
          <a:xfrm>
            <a:off x="1311594" y="5464880"/>
            <a:ext cx="1694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Perform final evaluations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4BB15A-D5BE-7F23-AF6F-97A9ADBEADB3}"/>
              </a:ext>
            </a:extLst>
          </p:cNvPr>
          <p:cNvSpPr txBox="1"/>
          <p:nvPr/>
        </p:nvSpPr>
        <p:spPr>
          <a:xfrm>
            <a:off x="816297" y="6241057"/>
            <a:ext cx="2805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Organize data and presentation preparation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41A37A-70B0-D583-39B5-885379C8E36B}"/>
              </a:ext>
            </a:extLst>
          </p:cNvPr>
          <p:cNvSpPr txBox="1"/>
          <p:nvPr/>
        </p:nvSpPr>
        <p:spPr>
          <a:xfrm>
            <a:off x="5526077" y="2838237"/>
            <a:ext cx="1911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(Status Report Presentation)</a:t>
            </a:r>
          </a:p>
        </p:txBody>
      </p:sp>
    </p:spTree>
    <p:extLst>
      <p:ext uri="{BB962C8B-B14F-4D97-AF65-F5344CB8AC3E}">
        <p14:creationId xmlns:p14="http://schemas.microsoft.com/office/powerpoint/2010/main" val="239052486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Archive</Template>
  <TotalTime>108</TotalTime>
  <Words>421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Bembo</vt:lpstr>
      <vt:lpstr>Cambria Math</vt:lpstr>
      <vt:lpstr>Wingdings</vt:lpstr>
      <vt:lpstr>ArchiveVTI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Bishal Blue</dc:creator>
  <cp:lastModifiedBy>Bishal Blue</cp:lastModifiedBy>
  <cp:revision>2</cp:revision>
  <dcterms:created xsi:type="dcterms:W3CDTF">2024-06-03T04:05:40Z</dcterms:created>
  <dcterms:modified xsi:type="dcterms:W3CDTF">2024-06-03T05:54:03Z</dcterms:modified>
</cp:coreProperties>
</file>