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FFFF"/>
    <a:srgbClr val="081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ED5F-7408-457E-B603-3260DA63D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0D7B4-35C6-46FF-BCBA-D004D75F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5A5F-B3AB-4D41-89D8-2DDC0113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9232-6047-4342-851B-14261F98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80F0D-2CDD-472C-B7C7-AE4755DC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8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9878-BF9C-4C40-8DD6-7E3E9F88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14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050F4-D769-43D2-BC53-17D6617E9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33099"/>
            <a:ext cx="10515600" cy="3743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5BD5-780B-4631-B198-CB9E012B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70EE6-C62C-449D-B097-7B2D64B1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8718-F2C2-41BA-B6FF-0B3CE528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0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2612-DA0D-4BD8-BCCF-FD3D503CA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25717"/>
            <a:ext cx="2628900" cy="515124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65B3C-4D7D-4173-B4BB-8E2A1411E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25717"/>
            <a:ext cx="7734300" cy="51512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E8A1A-49AD-40B5-87E1-865D4D16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753E-C072-4412-8E78-DFB2A808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7DA39-8544-4A8D-8B82-B8C4A0EE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8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F50-B5D2-4EA9-ADB3-8ED59F8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626"/>
            <a:ext cx="10515600" cy="100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26AD-1B6E-462F-B43A-403A0080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71"/>
            <a:ext cx="10515600" cy="421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3DA41-7115-4A52-A877-85694DB8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C14F-847E-4C82-8C70-9E94EA64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89BE-C340-4AD9-92CB-B5583097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0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CDA0-51C7-4126-91A1-F5B3742F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582B7-F02E-4B1E-B23C-A72DDD2E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11EE6-D6B1-4FEA-A977-5A3FC513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03E-76BE-4EDD-8833-2E45A6C2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4219-5EEF-4BB5-9AF6-98380DDC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9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2757-FF69-4BE0-AD40-C964A3A3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424"/>
            <a:ext cx="10515600" cy="100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33DE-312A-43C8-A29B-491A1CDFA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501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3A340-63B2-4DA1-915F-56C81862D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0501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47155-FFB7-4B05-9737-EAD94A1A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79A59-710D-44B4-85C6-EBC698BD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8A581-E7CB-4BF5-ADA1-808E6244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50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5DC4-E0BE-4D3E-BCA9-77AD0320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277"/>
            <a:ext cx="10515600" cy="1086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60638-7493-46A9-BF51-874E167F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43A62-D10F-48DE-BB84-FDCA5379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671762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3D923-CF16-4993-A4F9-4740D51AD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84785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3473D-3FA8-4D07-AA3C-B4FA62412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671762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7EDFC-4E8E-4B1F-A3DC-8D896342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C1AAD-9CC7-4BA0-87DB-CDBE76B8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2755D-5227-4834-BF0B-9884FC83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9F66-32C3-4200-991C-95BED6EF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400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7323D-AB3E-4F2F-8F54-7C425713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DF607-1800-4445-B7B6-5FC7EA5E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A579E-481C-48E8-81F6-7C2A1D5D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5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2F5CD-FB77-45D8-9A92-0EA8D299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B0B6E-B103-41F4-98EC-1D46D7D8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F53E-AE19-4BAE-9668-F50B4E98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2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02FF-595D-45D0-BCA9-B4EFBC7B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64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F6C9-587F-4E71-A4AE-2A290D2A7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24186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88DA5-06E1-4251-BE2A-13C25ADA8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31184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DD896-FFB9-4725-955F-46C47062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9265E-D098-4846-A135-7960C2FB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307EC-30DD-466B-A3D4-200EC223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5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13-6C50-4534-B144-E0EEEDCD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75139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BA4E1-0437-4C5C-A281-DA90CE83F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127512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5524D-EB32-4D1E-A016-14BBB16E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35159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1A70D-3B9F-4515-909B-3317B891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4DDBD-2C7C-401D-8D36-CFDA6DF7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8F768-9828-4398-9412-6D1F91BA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71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D5D95-F228-4E53-9183-E4453A85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4633-1D6E-469D-8AF5-1D93411A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70BD-4DF2-4BD2-9917-BC980FE0A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DBC3-F4CB-4658-A75A-3C17B076F36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6E62-58CB-4F3D-ADE5-DCA589138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3B7E-CF3A-4C35-87A1-C1E37C412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47C9EE-CE55-49F4-B72A-C61371723F3C}"/>
              </a:ext>
            </a:extLst>
          </p:cNvPr>
          <p:cNvGrpSpPr/>
          <p:nvPr userDrawn="1"/>
        </p:nvGrpSpPr>
        <p:grpSpPr>
          <a:xfrm>
            <a:off x="0" y="-329623"/>
            <a:ext cx="12101122" cy="1772428"/>
            <a:chOff x="0" y="-329623"/>
            <a:chExt cx="12101122" cy="17724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FB7DDC-8317-4C8B-8F3A-2DFDDEA1D72F}"/>
                </a:ext>
              </a:extLst>
            </p:cNvPr>
            <p:cNvSpPr/>
            <p:nvPr/>
          </p:nvSpPr>
          <p:spPr>
            <a:xfrm>
              <a:off x="10438621" y="476620"/>
              <a:ext cx="1504950" cy="3197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A07109-13A1-4FE0-B09B-383793D9F549}"/>
                </a:ext>
              </a:extLst>
            </p:cNvPr>
            <p:cNvSpPr/>
            <p:nvPr/>
          </p:nvSpPr>
          <p:spPr>
            <a:xfrm>
              <a:off x="0" y="95415"/>
              <a:ext cx="11284744" cy="211793"/>
            </a:xfrm>
            <a:prstGeom prst="rect">
              <a:avLst/>
            </a:prstGeom>
            <a:solidFill>
              <a:srgbClr val="00A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63D26F-9B27-4405-99BF-D66E1C08E011}"/>
                </a:ext>
              </a:extLst>
            </p:cNvPr>
            <p:cNvSpPr/>
            <p:nvPr/>
          </p:nvSpPr>
          <p:spPr>
            <a:xfrm>
              <a:off x="0" y="409014"/>
              <a:ext cx="11076167" cy="9541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5F5C8C-6627-4086-952B-AE5B67222788}"/>
                </a:ext>
              </a:extLst>
            </p:cNvPr>
            <p:cNvSpPr/>
            <p:nvPr/>
          </p:nvSpPr>
          <p:spPr>
            <a:xfrm>
              <a:off x="0" y="253124"/>
              <a:ext cx="11076167" cy="155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8B17B2-115C-4E44-B4FC-213F6EA43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694" y="-329623"/>
              <a:ext cx="1772428" cy="177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301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2EAF-32E8-4ED5-A555-F1C27544B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3052"/>
            <a:ext cx="9144000" cy="2387600"/>
          </a:xfrm>
        </p:spPr>
        <p:txBody>
          <a:bodyPr/>
          <a:lstStyle/>
          <a:p>
            <a:r>
              <a:rPr lang="en-US" dirty="0" err="1"/>
              <a:t>UltraViolet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88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BE42-04BA-4C9A-B6F5-5B5D235F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137"/>
            <a:ext cx="10515600" cy="1009651"/>
          </a:xfrm>
        </p:spPr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Features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769A3-1BE1-4113-A231-23254526F7FC}"/>
              </a:ext>
            </a:extLst>
          </p:cNvPr>
          <p:cNvSpPr txBox="1"/>
          <p:nvPr/>
        </p:nvSpPr>
        <p:spPr>
          <a:xfrm>
            <a:off x="669262" y="1933912"/>
            <a:ext cx="10613638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Containers can be created on hosts using Docker images.</a:t>
            </a:r>
          </a:p>
          <a:p>
            <a:pPr>
              <a:lnSpc>
                <a:spcPct val="150000"/>
              </a:lnSpc>
              <a:defRPr/>
            </a:pP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topo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.addHost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"f1"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"10.0.0.10"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dimage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ubuntu:trusty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Bell MT" panose="02020503060305020303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Links created between hosts or switches can support the following configurations –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595959"/>
              </a:solidFill>
              <a:latin typeface="Bell MT" panose="02020503060305020303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595959"/>
              </a:solidFill>
              <a:latin typeface="Bell MT" panose="02020503060305020303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595959"/>
              </a:solidFill>
              <a:latin typeface="Bell MT" panose="02020503060305020303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595959"/>
              </a:solidFill>
              <a:latin typeface="Bell MT" panose="02020503060305020303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595959"/>
              </a:solidFill>
              <a:latin typeface="Bell MT" panose="02020503060305020303" pitchFamily="18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topo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.addLink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"5m"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"50ms"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1B70B-31F3-4CDC-B91A-9F57A6CD89F5}"/>
              </a:ext>
            </a:extLst>
          </p:cNvPr>
          <p:cNvSpPr txBox="1"/>
          <p:nvPr/>
        </p:nvSpPr>
        <p:spPr>
          <a:xfrm>
            <a:off x="838200" y="3736154"/>
            <a:ext cx="3018818" cy="171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06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b="0" i="0" kern="1200" spc="0" baseline="0" dirty="0">
                <a:ln>
                  <a:noFill/>
                </a:ln>
                <a:solidFill>
                  <a:srgbClr val="595959"/>
                </a:solidFill>
                <a:effectLst/>
                <a:latin typeface="Bell MT" panose="02020503060305020303" pitchFamily="18" charset="0"/>
                <a:ea typeface="+mn-ea"/>
                <a:cs typeface="+mn-cs"/>
              </a:rPr>
              <a:t>Bandwidth</a:t>
            </a:r>
            <a:endParaRPr lang="en-IN" b="0" i="0" spc="0" baseline="0" dirty="0">
              <a:ln>
                <a:noFill/>
              </a:ln>
            </a:endParaRPr>
          </a:p>
          <a:p>
            <a:pPr marL="7406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595959"/>
                </a:solidFill>
                <a:effectLst/>
                <a:latin typeface="Bell MT" panose="02020503060305020303" pitchFamily="18" charset="0"/>
                <a:ea typeface="+mn-ea"/>
                <a:cs typeface="+mn-cs"/>
              </a:rPr>
              <a:t>Delay (transmit delay)</a:t>
            </a:r>
            <a:endParaRPr lang="en-IN" dirty="0"/>
          </a:p>
          <a:p>
            <a:pPr marL="7406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b="0" i="0" kern="1200" spc="0" baseline="0" dirty="0">
                <a:ln>
                  <a:noFill/>
                </a:ln>
                <a:solidFill>
                  <a:srgbClr val="595959"/>
                </a:solidFill>
                <a:effectLst/>
                <a:latin typeface="Bell MT" panose="02020503060305020303" pitchFamily="18" charset="0"/>
                <a:ea typeface="+mn-ea"/>
                <a:cs typeface="+mn-cs"/>
              </a:rPr>
              <a:t>Jitter</a:t>
            </a:r>
          </a:p>
          <a:p>
            <a:pPr marL="7406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595959"/>
                </a:solidFill>
                <a:effectLst/>
                <a:latin typeface="Bell MT" panose="02020503060305020303" pitchFamily="18" charset="0"/>
                <a:ea typeface="+mn-ea"/>
                <a:cs typeface="+mn-cs"/>
              </a:rPr>
              <a:t>Loss</a:t>
            </a:r>
            <a:endParaRPr lang="en-IN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82590-A1DC-477A-A1BD-5CF7AB7770A0}"/>
              </a:ext>
            </a:extLst>
          </p:cNvPr>
          <p:cNvSpPr txBox="1"/>
          <p:nvPr/>
        </p:nvSpPr>
        <p:spPr>
          <a:xfrm>
            <a:off x="4452746" y="3736154"/>
            <a:ext cx="7415889" cy="1300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06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b="0" i="0" kern="1200" spc="0" baseline="0" dirty="0">
                <a:ln>
                  <a:noFill/>
                </a:ln>
                <a:solidFill>
                  <a:srgbClr val="595959"/>
                </a:solidFill>
                <a:effectLst/>
                <a:latin typeface="Bell MT" panose="02020503060305020303" pitchFamily="18" charset="0"/>
                <a:ea typeface="+mn-ea"/>
                <a:cs typeface="+mn-cs"/>
              </a:rPr>
              <a:t>Latency</a:t>
            </a:r>
            <a:endParaRPr lang="en-IN" sz="1800" kern="1200" dirty="0">
              <a:solidFill>
                <a:srgbClr val="595959"/>
              </a:solidFill>
              <a:effectLst/>
              <a:latin typeface="Bell MT" panose="02020503060305020303" pitchFamily="18" charset="0"/>
              <a:ea typeface="+mn-ea"/>
              <a:cs typeface="+mn-cs"/>
            </a:endParaRPr>
          </a:p>
          <a:p>
            <a:pPr marL="7406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95959"/>
                </a:solidFill>
                <a:latin typeface="Bell MT" panose="02020503060305020303" pitchFamily="18" charset="0"/>
              </a:rPr>
              <a:t>Enable/Disable GRO </a:t>
            </a:r>
            <a:r>
              <a:rPr lang="en-IN" sz="1200" dirty="0">
                <a:solidFill>
                  <a:srgbClr val="595959"/>
                </a:solidFill>
                <a:latin typeface="Bell MT" panose="02020503060305020303" pitchFamily="18" charset="0"/>
              </a:rPr>
              <a:t>(A</a:t>
            </a:r>
            <a:r>
              <a:rPr lang="en-US" sz="1200" dirty="0">
                <a:solidFill>
                  <a:srgbClr val="595959"/>
                </a:solidFill>
                <a:latin typeface="Bell MT" panose="02020503060305020303" pitchFamily="18" charset="0"/>
              </a:rPr>
              <a:t>aggregate multiple incoming packets belonging to the same stream</a:t>
            </a:r>
            <a:r>
              <a:rPr lang="en-IN" sz="1200" dirty="0">
                <a:solidFill>
                  <a:srgbClr val="595959"/>
                </a:solidFill>
                <a:latin typeface="Bell MT" panose="02020503060305020303" pitchFamily="18" charset="0"/>
              </a:rPr>
              <a:t>)</a:t>
            </a:r>
            <a:endParaRPr lang="en-IN" sz="1200" dirty="0"/>
          </a:p>
          <a:p>
            <a:pPr marL="7406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95959"/>
                </a:solidFill>
                <a:latin typeface="Bell MT" panose="02020503060305020303" pitchFamily="18" charset="0"/>
              </a:rPr>
              <a:t>Enable/Disable HFSC, TBF packet scheduling</a:t>
            </a:r>
            <a:endParaRPr lang="en-IN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3FD94-4815-4673-BCAD-6F71B3919A0E}"/>
              </a:ext>
            </a:extLst>
          </p:cNvPr>
          <p:cNvSpPr txBox="1"/>
          <p:nvPr/>
        </p:nvSpPr>
        <p:spPr>
          <a:xfrm>
            <a:off x="9772154" y="1780023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ll MT" panose="02020503060305020303" pitchFamily="18" charset="0"/>
              </a:rPr>
              <a:t>*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Bell MT" panose="02020503060305020303" pitchFamily="18" charset="0"/>
              </a:rPr>
              <a:t>topo</a:t>
            </a:r>
            <a:r>
              <a:rPr lang="en-US" sz="1400" dirty="0">
                <a:latin typeface="Bell MT" panose="02020503060305020303" pitchFamily="18" charset="0"/>
              </a:rPr>
              <a:t> is the topology object</a:t>
            </a:r>
            <a:endParaRPr lang="en-IN" sz="1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4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BE42-04BA-4C9A-B6F5-5B5D235F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137"/>
            <a:ext cx="10515600" cy="1009651"/>
          </a:xfrm>
        </p:spPr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Features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769A3-1BE1-4113-A231-23254526F7FC}"/>
              </a:ext>
            </a:extLst>
          </p:cNvPr>
          <p:cNvSpPr txBox="1"/>
          <p:nvPr/>
        </p:nvSpPr>
        <p:spPr>
          <a:xfrm>
            <a:off x="669262" y="1933912"/>
            <a:ext cx="10613638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highlight>
                  <a:srgbClr val="00FFFF"/>
                </a:highlight>
                <a:uLnTx/>
                <a:uFillTx/>
                <a:latin typeface="Bell MT" panose="02020503060305020303" pitchFamily="18" charset="0"/>
              </a:rPr>
              <a:t>Multiple Network Interface Cards can be associated with a single host, but has to be reinitialized after the experiment starts.</a:t>
            </a:r>
          </a:p>
          <a:p>
            <a:pPr lvl="1">
              <a:lnSpc>
                <a:spcPct val="150000"/>
              </a:lnSpc>
              <a:defRPr/>
            </a:pP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topo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.addLink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intfName1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"f1-eth1"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'ip'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'10.0.2/8'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lvl="1">
              <a:lnSpc>
                <a:spcPct val="150000"/>
              </a:lnSpc>
              <a:defRPr/>
            </a:pP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"f1"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"ifconfig f1-eth0 10.0.0.10 netmask 255.255.255.0"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	f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 ifconfig f1-eth0 10.0.0.10 netmask 255.255.255.0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dirty="0">
              <a:solidFill>
                <a:srgbClr val="595959"/>
              </a:solidFill>
              <a:highlight>
                <a:srgbClr val="00FFFF"/>
              </a:highlight>
              <a:latin typeface="Bell MT" panose="02020503060305020303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highlight>
                  <a:srgbClr val="00FFFF"/>
                </a:highlight>
                <a:uLnTx/>
                <a:uFillTx/>
                <a:latin typeface="Bell MT" panose="02020503060305020303" pitchFamily="18" charset="0"/>
              </a:rPr>
              <a:t>New hosts, switches and links between them can be dynamically added in the runtime of the experiment.</a:t>
            </a:r>
          </a:p>
          <a:p>
            <a:pPr lvl="1">
              <a:lnSpc>
                <a:spcPct val="150000"/>
              </a:lnSpc>
              <a:defRPr/>
            </a:pP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addhost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h10 </a:t>
            </a:r>
            <a:r>
              <a:rPr lang="en-IN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wid</a:t>
            </a:r>
            <a:r>
              <a:rPr lang="en-IN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=0 </a:t>
            </a:r>
            <a:r>
              <a:rPr lang="en-IN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IN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=Docker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=10.0.0.3 </a:t>
            </a:r>
            <a:r>
              <a:rPr lang="en-IN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dimage</a:t>
            </a:r>
            <a:r>
              <a:rPr lang="en-IN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ubuntu:trusty</a:t>
            </a:r>
            <a:endParaRPr lang="en-IN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uLnTx/>
                <a:uFillTx/>
                <a:latin typeface="Consolas" panose="020B0609020204030204" pitchFamily="49" charset="0"/>
              </a:rPr>
              <a:t>	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addswitch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s10 </a:t>
            </a:r>
            <a:r>
              <a:rPr lang="en-IN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wid</a:t>
            </a:r>
            <a:r>
              <a:rPr lang="en-IN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=0</a:t>
            </a:r>
          </a:p>
          <a:p>
            <a:pPr lvl="1">
              <a:lnSpc>
                <a:spcPct val="150000"/>
              </a:lnSpc>
              <a:defRPr/>
            </a:pP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addlink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node1=f1 node2=f2 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autoconf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=true 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bw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=25 delay=50ms </a:t>
            </a:r>
            <a:r>
              <a:rPr lang="en-IN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intfname1=f1-	eth1 params={'ip':'10.0.2/8'}</a:t>
            </a:r>
          </a:p>
          <a:p>
            <a:pPr lvl="1">
              <a:lnSpc>
                <a:spcPct val="150000"/>
              </a:lnSpc>
              <a:defRPr/>
            </a:pPr>
            <a:endParaRPr lang="en-IN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23C54-7A82-4012-BBB7-B3B21696651E}"/>
              </a:ext>
            </a:extLst>
          </p:cNvPr>
          <p:cNvSpPr txBox="1"/>
          <p:nvPr/>
        </p:nvSpPr>
        <p:spPr>
          <a:xfrm>
            <a:off x="9764202" y="1315707"/>
            <a:ext cx="2348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ll MT" panose="02020503060305020303" pitchFamily="18" charset="0"/>
              </a:rPr>
              <a:t>*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Bell MT" panose="02020503060305020303" pitchFamily="18" charset="0"/>
              </a:rPr>
              <a:t>topo</a:t>
            </a:r>
            <a:r>
              <a:rPr lang="en-US" sz="1400" dirty="0">
                <a:latin typeface="Bell MT" panose="02020503060305020303" pitchFamily="18" charset="0"/>
              </a:rPr>
              <a:t> is the topology object</a:t>
            </a:r>
          </a:p>
          <a:p>
            <a:r>
              <a:rPr lang="en-US" sz="1400" dirty="0">
                <a:latin typeface="Bell MT" panose="02020503060305020303" pitchFamily="18" charset="0"/>
              </a:rPr>
              <a:t>*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Bell MT" panose="02020503060305020303" pitchFamily="18" charset="0"/>
              </a:rPr>
              <a:t>exp</a:t>
            </a:r>
            <a:r>
              <a:rPr lang="en-US" sz="1400" dirty="0">
                <a:latin typeface="Bell MT" panose="02020503060305020303" pitchFamily="18" charset="0"/>
              </a:rPr>
              <a:t> is the experiment object</a:t>
            </a:r>
            <a:endParaRPr lang="en-IN" sz="1400" dirty="0">
              <a:latin typeface="Bell MT" panose="0202050306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FCF52-E5EE-4FB9-9CE2-9C6E0D006428}"/>
              </a:ext>
            </a:extLst>
          </p:cNvPr>
          <p:cNvSpPr txBox="1"/>
          <p:nvPr/>
        </p:nvSpPr>
        <p:spPr>
          <a:xfrm>
            <a:off x="838198" y="4945846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ll MT" panose="02020503060305020303" pitchFamily="18" charset="0"/>
              </a:rPr>
              <a:t>In CLI&gt;</a:t>
            </a:r>
            <a:endParaRPr lang="en-IN" sz="1400" dirty="0">
              <a:latin typeface="Bell MT" panose="020205030603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7161F3-FA95-479E-B85F-3D315ADB2B0B}"/>
              </a:ext>
            </a:extLst>
          </p:cNvPr>
          <p:cNvSpPr txBox="1"/>
          <p:nvPr/>
        </p:nvSpPr>
        <p:spPr>
          <a:xfrm>
            <a:off x="838198" y="5382747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ll MT" panose="02020503060305020303" pitchFamily="18" charset="0"/>
              </a:rPr>
              <a:t>In CLI&gt;</a:t>
            </a:r>
            <a:endParaRPr lang="en-IN" sz="1400" dirty="0">
              <a:latin typeface="Bell MT" panose="020205030603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281C09-8486-412F-A76E-8A37FD082F52}"/>
              </a:ext>
            </a:extLst>
          </p:cNvPr>
          <p:cNvSpPr txBox="1"/>
          <p:nvPr/>
        </p:nvSpPr>
        <p:spPr>
          <a:xfrm>
            <a:off x="838199" y="5755086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ll MT" panose="02020503060305020303" pitchFamily="18" charset="0"/>
              </a:rPr>
              <a:t>In CLI&gt;</a:t>
            </a:r>
            <a:endParaRPr lang="en-IN" sz="1400" dirty="0">
              <a:latin typeface="Bell MT" panose="020205030603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E692B-D534-463F-AA5B-D3F35FB4902E}"/>
              </a:ext>
            </a:extLst>
          </p:cNvPr>
          <p:cNvSpPr txBox="1"/>
          <p:nvPr/>
        </p:nvSpPr>
        <p:spPr>
          <a:xfrm>
            <a:off x="909100" y="371055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ll MT" panose="02020503060305020303" pitchFamily="18" charset="0"/>
              </a:rPr>
              <a:t>In CLI&gt;</a:t>
            </a:r>
            <a:endParaRPr lang="en-IN" sz="1400" dirty="0">
              <a:latin typeface="Bell MT" panose="020205030603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AD49EA-049F-4BF9-BA3C-F2D4DC0B4F7F}"/>
              </a:ext>
            </a:extLst>
          </p:cNvPr>
          <p:cNvSpPr/>
          <p:nvPr/>
        </p:nvSpPr>
        <p:spPr>
          <a:xfrm>
            <a:off x="10432111" y="4945846"/>
            <a:ext cx="222637" cy="2345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2A139-0296-420B-B385-568E49847232}"/>
              </a:ext>
            </a:extLst>
          </p:cNvPr>
          <p:cNvSpPr txBox="1"/>
          <p:nvPr/>
        </p:nvSpPr>
        <p:spPr>
          <a:xfrm>
            <a:off x="10693665" y="490923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595959"/>
                </a:solidFill>
                <a:latin typeface="Bell MT" panose="02020503060305020303" pitchFamily="18" charset="0"/>
              </a:rPr>
              <a:t>Optional</a:t>
            </a:r>
            <a:endParaRPr lang="en-IN" sz="1400" dirty="0">
              <a:solidFill>
                <a:srgbClr val="595959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9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BE42-04BA-4C9A-B6F5-5B5D235F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137"/>
            <a:ext cx="10515600" cy="1009651"/>
          </a:xfrm>
        </p:spPr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Features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769A3-1BE1-4113-A231-23254526F7FC}"/>
              </a:ext>
            </a:extLst>
          </p:cNvPr>
          <p:cNvSpPr txBox="1"/>
          <p:nvPr/>
        </p:nvSpPr>
        <p:spPr>
          <a:xfrm>
            <a:off x="669262" y="1933912"/>
            <a:ext cx="10613638" cy="4624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highlight>
                  <a:srgbClr val="00FFFF"/>
                </a:highlight>
                <a:uLnTx/>
                <a:uFillTx/>
                <a:latin typeface="Bell MT" panose="02020503060305020303" pitchFamily="18" charset="0"/>
              </a:rPr>
              <a:t>A link can be reconfigured to change its properties in the runtime including Link up/down.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>
                <a:solidFill>
                  <a:srgbClr val="595959"/>
                </a:solidFill>
                <a:highlight>
                  <a:srgbClr val="00FFFF"/>
                </a:highlight>
                <a:latin typeface="Bell MT" panose="02020503060305020303" pitchFamily="18" charset="0"/>
              </a:rPr>
              <a:t>	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dirty="0">
              <a:ln>
                <a:noFill/>
              </a:ln>
              <a:solidFill>
                <a:srgbClr val="595959"/>
              </a:solidFill>
              <a:effectLst/>
              <a:highlight>
                <a:srgbClr val="00FFFF"/>
              </a:highlight>
              <a:uLnTx/>
              <a:uFillTx/>
              <a:latin typeface="Bell MT" panose="02020503060305020303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noProof="0" dirty="0">
              <a:solidFill>
                <a:srgbClr val="595959"/>
              </a:solidFill>
              <a:highlight>
                <a:srgbClr val="00FFFF"/>
              </a:highlight>
              <a:latin typeface="Bell MT" panose="02020503060305020303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dirty="0">
              <a:ln>
                <a:noFill/>
              </a:ln>
              <a:solidFill>
                <a:srgbClr val="595959"/>
              </a:solidFill>
              <a:effectLst/>
              <a:highlight>
                <a:srgbClr val="00FFFF"/>
              </a:highlight>
              <a:uLnTx/>
              <a:uFillTx/>
              <a:latin typeface="Bell MT" panose="02020503060305020303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highlight>
                <a:srgbClr val="00FFFF"/>
              </a:highlight>
              <a:uLnTx/>
              <a:uFillTx/>
              <a:latin typeface="Bell MT" panose="02020503060305020303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595959"/>
                </a:solidFill>
                <a:highlight>
                  <a:srgbClr val="00FFFF"/>
                </a:highlight>
                <a:latin typeface="Bell MT" panose="02020503060305020303" pitchFamily="18" charset="0"/>
              </a:rPr>
              <a:t>CPU/Memory limit for the hosts can be predefined before the experiment starts. They also can be modified in the runtime of the experiment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CPU quota, CPU period, CPU shares, cores (which core to use, ex – {0},{1}, {0-1})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	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"f1"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updateCpuLimit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"0-1"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updateMemoryLimit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6C2EC-D05F-41D5-8A15-A7B782EA3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533" y="2540803"/>
            <a:ext cx="3343800" cy="177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BE42-04BA-4C9A-B6F5-5B5D235F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137"/>
            <a:ext cx="10515600" cy="1009651"/>
          </a:xfrm>
        </p:spPr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Features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769A3-1BE1-4113-A231-23254526F7FC}"/>
              </a:ext>
            </a:extLst>
          </p:cNvPr>
          <p:cNvSpPr txBox="1"/>
          <p:nvPr/>
        </p:nvSpPr>
        <p:spPr>
          <a:xfrm>
            <a:off x="669262" y="1933912"/>
            <a:ext cx="10613638" cy="5041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File transfer between Frontend and the workers.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Monitoring – Logs CPU, Memory and Network usage of workers (in progress)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Static Mapping of nodes (hosts and switches) to workers.</a:t>
            </a:r>
          </a:p>
          <a:p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mapping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	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"h2"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	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"h3"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	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"s1"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	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"s2"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	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"s3"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	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maxinet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Experiment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cluster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nodemapping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Execute </a:t>
            </a:r>
            <a:r>
              <a:rPr lang="en-US" dirty="0" err="1">
                <a:solidFill>
                  <a:srgbClr val="595959"/>
                </a:solidFill>
                <a:latin typeface="Bell MT" panose="02020503060305020303" pitchFamily="18" charset="0"/>
              </a:rPr>
              <a:t>dpctl</a:t>
            </a: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 commands at switch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highlight>
                  <a:srgbClr val="00FFFF"/>
                </a:highlight>
                <a:uLnTx/>
                <a:uFillTx/>
                <a:latin typeface="Bell MT" panose="02020503060305020303" pitchFamily="18" charset="0"/>
              </a:rPr>
              <a:t>Cre</a:t>
            </a:r>
            <a:r>
              <a:rPr lang="en-US" dirty="0">
                <a:solidFill>
                  <a:srgbClr val="595959"/>
                </a:solidFill>
                <a:highlight>
                  <a:srgbClr val="00FFFF"/>
                </a:highlight>
                <a:latin typeface="Bell MT" panose="02020503060305020303" pitchFamily="18" charset="0"/>
              </a:rPr>
              <a:t>ate terminal to execute code directly inside the containers (in progress)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highlight>
                <a:srgbClr val="00FFFF"/>
              </a:highlight>
              <a:uLnTx/>
              <a:uFillTx/>
              <a:latin typeface="Bell MT" panose="02020503060305020303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highlight>
                <a:srgbClr val="00FFFF"/>
              </a:highlight>
              <a:uLnTx/>
              <a:uFillTx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3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BE42-04BA-4C9A-B6F5-5B5D235F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137"/>
            <a:ext cx="10515600" cy="1009651"/>
          </a:xfrm>
        </p:spPr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set(Violet) – set(</a:t>
            </a:r>
            <a:r>
              <a:rPr lang="en-US" dirty="0" err="1">
                <a:solidFill>
                  <a:srgbClr val="595959"/>
                </a:solidFill>
              </a:rPr>
              <a:t>UltraViolet</a:t>
            </a:r>
            <a:r>
              <a:rPr lang="en-US" dirty="0">
                <a:solidFill>
                  <a:srgbClr val="595959"/>
                </a:solidFill>
              </a:rPr>
              <a:t>)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769A3-1BE1-4113-A231-23254526F7FC}"/>
              </a:ext>
            </a:extLst>
          </p:cNvPr>
          <p:cNvSpPr txBox="1"/>
          <p:nvPr/>
        </p:nvSpPr>
        <p:spPr>
          <a:xfrm>
            <a:off x="669262" y="1933912"/>
            <a:ext cx="10613638" cy="2548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Ability to mount volume inside the container.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Disk Space usage limitation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Bell MT" panose="02020503060305020303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Mimicking device failures (recovery ?)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Bell MT" panose="02020503060305020303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Automatic cloud provisions.	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Bell MT" panose="02020503060305020303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Ability to emulate the sensor data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Bell MT" panose="02020503060305020303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highlight>
                <a:srgbClr val="00FFFF"/>
              </a:highlight>
              <a:uLnTx/>
              <a:uFillTx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10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BE42-04BA-4C9A-B6F5-5B5D235F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137"/>
            <a:ext cx="10515600" cy="1009651"/>
          </a:xfrm>
        </p:spPr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Things to do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769A3-1BE1-4113-A231-23254526F7FC}"/>
              </a:ext>
            </a:extLst>
          </p:cNvPr>
          <p:cNvSpPr txBox="1"/>
          <p:nvPr/>
        </p:nvSpPr>
        <p:spPr>
          <a:xfrm>
            <a:off x="669262" y="1933912"/>
            <a:ext cx="10613638" cy="3379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Deployment of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UltraViolet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 on Cluster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Benchmarking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Bell MT" panose="02020503060305020303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Terminal and Monitor function of </a:t>
            </a:r>
            <a:r>
              <a:rPr lang="en-US" dirty="0" err="1">
                <a:solidFill>
                  <a:srgbClr val="595959"/>
                </a:solidFill>
                <a:latin typeface="Bell MT" panose="02020503060305020303" pitchFamily="18" charset="0"/>
              </a:rPr>
              <a:t>UltraViolet</a:t>
            </a:r>
            <a:endParaRPr lang="en-US" dirty="0">
              <a:solidFill>
                <a:srgbClr val="595959"/>
              </a:solidFill>
              <a:latin typeface="Bell MT" panose="02020503060305020303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Volume Mount inside the containers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Documentation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Bell MT" panose="02020503060305020303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What else ?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Bell MT" panose="02020503060305020303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Bell MT" panose="02020503060305020303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highlight>
                <a:srgbClr val="00FFFF"/>
              </a:highlight>
              <a:uLnTx/>
              <a:uFillTx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2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F5B16-8544-43EF-9AB0-71757CC2A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8954"/>
            <a:ext cx="9144000" cy="23876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76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BE42-04BA-4C9A-B6F5-5B5D235F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B842E-6EAB-40AC-B8C6-D26EC4BF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UltraViolet</a:t>
            </a:r>
            <a:r>
              <a:rPr lang="en-US" dirty="0"/>
              <a:t> is platform for emulating large scale software defined networks with containerized capabilities.</a:t>
            </a:r>
          </a:p>
          <a:p>
            <a:r>
              <a:rPr lang="en-IN" dirty="0"/>
              <a:t>It runs on multiple physical machines and emulates the whole network.</a:t>
            </a:r>
          </a:p>
          <a:p>
            <a:r>
              <a:rPr lang="en-IN" dirty="0"/>
              <a:t>It is a combination of </a:t>
            </a:r>
          </a:p>
          <a:p>
            <a:pPr lvl="1"/>
            <a:r>
              <a:rPr lang="en-IN" dirty="0" err="1"/>
              <a:t>MaxiNet</a:t>
            </a:r>
            <a:r>
              <a:rPr lang="en-IN" dirty="0"/>
              <a:t> – distributed emulation of network</a:t>
            </a:r>
          </a:p>
          <a:p>
            <a:pPr lvl="1"/>
            <a:r>
              <a:rPr lang="en-IN" dirty="0" err="1"/>
              <a:t>ContainerNet</a:t>
            </a:r>
            <a:r>
              <a:rPr lang="en-IN" dirty="0"/>
              <a:t> – provides containerized capabilities</a:t>
            </a:r>
          </a:p>
          <a:p>
            <a:pPr lvl="1"/>
            <a:endParaRPr lang="en-IN" dirty="0"/>
          </a:p>
          <a:p>
            <a:r>
              <a:rPr lang="en-IN" dirty="0"/>
              <a:t>Requirement - </a:t>
            </a:r>
            <a:r>
              <a:rPr lang="en-US" sz="2400" dirty="0"/>
              <a:t>A minimum of two physical machines running on Ubuntu 18.04 that are able to reach each other.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10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BE42-04BA-4C9A-B6F5-5B5D235F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MiniNet</a:t>
            </a:r>
            <a:r>
              <a:rPr lang="en-US" dirty="0"/>
              <a:t>, </a:t>
            </a:r>
            <a:r>
              <a:rPr lang="en-US" dirty="0" err="1"/>
              <a:t>MaxiNet</a:t>
            </a:r>
            <a:r>
              <a:rPr lang="en-US" dirty="0"/>
              <a:t>, </a:t>
            </a:r>
            <a:r>
              <a:rPr lang="en-US" dirty="0" err="1"/>
              <a:t>ContainerNet</a:t>
            </a:r>
            <a:r>
              <a:rPr lang="en-US" dirty="0"/>
              <a:t> &amp; </a:t>
            </a:r>
            <a:r>
              <a:rPr lang="en-US" dirty="0" err="1"/>
              <a:t>UltraViolet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8BAC5F-12BD-4488-82E3-8F23D53B3312}"/>
              </a:ext>
            </a:extLst>
          </p:cNvPr>
          <p:cNvSpPr txBox="1"/>
          <p:nvPr/>
        </p:nvSpPr>
        <p:spPr>
          <a:xfrm>
            <a:off x="838200" y="2136339"/>
            <a:ext cx="6176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95959"/>
                </a:solidFill>
                <a:latin typeface="Bell MT" panose="02020503060305020303" pitchFamily="18" charset="0"/>
              </a:rPr>
              <a:t>Mininet</a:t>
            </a: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 is a tool for emulating a realistic virtual network, running real kernel, switch and application code, on a </a:t>
            </a:r>
            <a:r>
              <a:rPr lang="en-US" i="1" dirty="0">
                <a:solidFill>
                  <a:srgbClr val="595959"/>
                </a:solidFill>
                <a:latin typeface="Bell MT" panose="02020503060305020303" pitchFamily="18" charset="0"/>
              </a:rPr>
              <a:t>single machine</a:t>
            </a:r>
            <a:r>
              <a:rPr lang="en-IN" dirty="0">
                <a:solidFill>
                  <a:srgbClr val="595959"/>
                </a:solidFill>
                <a:latin typeface="Bell MT" panose="02020503060305020303" pitchFamily="18" charset="0"/>
              </a:rPr>
              <a:t>.</a:t>
            </a:r>
          </a:p>
          <a:p>
            <a:endParaRPr lang="en-US" dirty="0">
              <a:solidFill>
                <a:srgbClr val="595959"/>
              </a:solidFill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595959"/>
                </a:solidFill>
                <a:latin typeface="Bell MT" panose="02020503060305020303" pitchFamily="18" charset="0"/>
              </a:rPr>
              <a:t>MaxiNet</a:t>
            </a:r>
            <a:r>
              <a:rPr lang="en-US" b="1" dirty="0">
                <a:solidFill>
                  <a:srgbClr val="595959"/>
                </a:solidFill>
                <a:latin typeface="Bell MT" panose="02020503060305020303" pitchFamily="18" charset="0"/>
              </a:rPr>
              <a:t> </a:t>
            </a: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uses Mininet to emulate network topology on a </a:t>
            </a:r>
            <a:r>
              <a:rPr lang="en-US" i="1" dirty="0">
                <a:solidFill>
                  <a:srgbClr val="595959"/>
                </a:solidFill>
                <a:latin typeface="Bell MT" panose="02020503060305020303" pitchFamily="18" charset="0"/>
              </a:rPr>
              <a:t>cluster of machines</a:t>
            </a: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It uses Pyro4 for communicating between the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It is written in Python2.7 and doesn’t support dynamism.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595959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E35057-D0D8-442F-8635-39F5D1DDD7D4}"/>
              </a:ext>
            </a:extLst>
          </p:cNvPr>
          <p:cNvSpPr txBox="1"/>
          <p:nvPr/>
        </p:nvSpPr>
        <p:spPr>
          <a:xfrm>
            <a:off x="838200" y="4515584"/>
            <a:ext cx="6176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95959"/>
              </a:solidFill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595959"/>
                </a:solidFill>
                <a:latin typeface="Bell MT" panose="02020503060305020303" pitchFamily="18" charset="0"/>
              </a:rPr>
              <a:t>ContainerNet</a:t>
            </a: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 is a </a:t>
            </a:r>
            <a:r>
              <a:rPr lang="en-US" dirty="0" err="1">
                <a:solidFill>
                  <a:srgbClr val="595959"/>
                </a:solidFill>
                <a:latin typeface="Bell MT" panose="02020503060305020303" pitchFamily="18" charset="0"/>
              </a:rPr>
              <a:t>MiniNet</a:t>
            </a: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 fork that allows to use Docker containers as hosts in emulated network topologies on a </a:t>
            </a:r>
            <a:r>
              <a:rPr lang="en-US" i="1" dirty="0">
                <a:solidFill>
                  <a:srgbClr val="595959"/>
                </a:solidFill>
                <a:latin typeface="Bell MT" panose="02020503060305020303" pitchFamily="18" charset="0"/>
              </a:rPr>
              <a:t>single machine</a:t>
            </a: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95959"/>
              </a:solidFill>
              <a:latin typeface="Bell MT" panose="02020503060305020303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5B8FA9-1ACF-4970-AB87-A4C52AA64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406" y="2900776"/>
            <a:ext cx="2962275" cy="15335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72B48C-B242-4A78-89AA-C8233800E470}"/>
              </a:ext>
            </a:extLst>
          </p:cNvPr>
          <p:cNvSpPr txBox="1"/>
          <p:nvPr/>
        </p:nvSpPr>
        <p:spPr>
          <a:xfrm>
            <a:off x="838200" y="5613217"/>
            <a:ext cx="10396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95959"/>
              </a:solidFill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595959"/>
                </a:solidFill>
                <a:latin typeface="Bell MT" panose="02020503060305020303" pitchFamily="18" charset="0"/>
              </a:rPr>
              <a:t>UltraViolet</a:t>
            </a: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 exported </a:t>
            </a:r>
            <a:r>
              <a:rPr lang="en-US" dirty="0" err="1">
                <a:solidFill>
                  <a:srgbClr val="595959"/>
                </a:solidFill>
                <a:latin typeface="Bell MT" panose="02020503060305020303" pitchFamily="18" charset="0"/>
              </a:rPr>
              <a:t>MaxiNet</a:t>
            </a: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 to python3 and replaced </a:t>
            </a:r>
            <a:r>
              <a:rPr lang="en-US" dirty="0" err="1">
                <a:solidFill>
                  <a:srgbClr val="595959"/>
                </a:solidFill>
                <a:latin typeface="Bell MT" panose="02020503060305020303" pitchFamily="18" charset="0"/>
              </a:rPr>
              <a:t>MiniNet</a:t>
            </a: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 with </a:t>
            </a:r>
            <a:r>
              <a:rPr lang="en-US" dirty="0" err="1">
                <a:solidFill>
                  <a:srgbClr val="595959"/>
                </a:solidFill>
                <a:latin typeface="Bell MT" panose="02020503060305020303" pitchFamily="18" charset="0"/>
              </a:rPr>
              <a:t>ContainerNet</a:t>
            </a: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 and also added support for runtime changes in topology, resource utilization,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95959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11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BE42-04BA-4C9A-B6F5-5B5D235F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Operators of </a:t>
            </a:r>
            <a:r>
              <a:rPr lang="en-US" dirty="0" err="1">
                <a:solidFill>
                  <a:srgbClr val="595959"/>
                </a:solidFill>
              </a:rPr>
              <a:t>UltraViolet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1CC92C-A4DD-4C36-994C-ED23164464AF}"/>
              </a:ext>
            </a:extLst>
          </p:cNvPr>
          <p:cNvSpPr/>
          <p:nvPr/>
        </p:nvSpPr>
        <p:spPr>
          <a:xfrm>
            <a:off x="2186608" y="2043485"/>
            <a:ext cx="2329733" cy="675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73CA2-2928-42C3-8D88-F56C9DF82530}"/>
              </a:ext>
            </a:extLst>
          </p:cNvPr>
          <p:cNvSpPr/>
          <p:nvPr/>
        </p:nvSpPr>
        <p:spPr>
          <a:xfrm>
            <a:off x="7675661" y="2043485"/>
            <a:ext cx="2537791" cy="6758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793A1-C713-4FA2-8863-5AFF0D1CF0B9}"/>
              </a:ext>
            </a:extLst>
          </p:cNvPr>
          <p:cNvSpPr txBox="1"/>
          <p:nvPr/>
        </p:nvSpPr>
        <p:spPr>
          <a:xfrm>
            <a:off x="1264257" y="3116911"/>
            <a:ext cx="3299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Runs all the control logic of an experiment.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Determines when to run which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Partitions and distributes the virtual network onto the workers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Keeps a list of which node resides on which worker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Has a CLI to interact with the emulated experiment</a:t>
            </a:r>
            <a:endParaRPr lang="en-IN" dirty="0">
              <a:solidFill>
                <a:srgbClr val="595959"/>
              </a:solidFill>
              <a:latin typeface="Bell MT" panose="020205030603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2113A-F365-4E4D-9E2E-F8DFC869F26C}"/>
              </a:ext>
            </a:extLst>
          </p:cNvPr>
          <p:cNvSpPr txBox="1"/>
          <p:nvPr/>
        </p:nvSpPr>
        <p:spPr>
          <a:xfrm>
            <a:off x="6966667" y="3116911"/>
            <a:ext cx="3299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Physical machines that are used to compute the emulation.</a:t>
            </a:r>
            <a:endParaRPr lang="en-IN" dirty="0">
              <a:solidFill>
                <a:srgbClr val="595959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2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BE42-04BA-4C9A-B6F5-5B5D235F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Operators of </a:t>
            </a:r>
            <a:r>
              <a:rPr lang="en-US" dirty="0" err="1">
                <a:solidFill>
                  <a:srgbClr val="595959"/>
                </a:solidFill>
              </a:rPr>
              <a:t>UltraViolet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7A7DA0-3A5A-4B76-97BE-2510EBB4DB51}"/>
              </a:ext>
            </a:extLst>
          </p:cNvPr>
          <p:cNvSpPr/>
          <p:nvPr/>
        </p:nvSpPr>
        <p:spPr>
          <a:xfrm>
            <a:off x="838200" y="1874277"/>
            <a:ext cx="4548146" cy="44924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19EEC-60FB-4DA4-B3CC-D09CF86D610D}"/>
              </a:ext>
            </a:extLst>
          </p:cNvPr>
          <p:cNvSpPr/>
          <p:nvPr/>
        </p:nvSpPr>
        <p:spPr>
          <a:xfrm>
            <a:off x="975357" y="4446523"/>
            <a:ext cx="1819523" cy="7295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MaxiNet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3318B-8388-45F3-8EDB-577E59BA500C}"/>
              </a:ext>
            </a:extLst>
          </p:cNvPr>
          <p:cNvSpPr/>
          <p:nvPr/>
        </p:nvSpPr>
        <p:spPr>
          <a:xfrm>
            <a:off x="2202511" y="2071071"/>
            <a:ext cx="1819524" cy="860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script for the experiment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EF2B1D-D960-42A0-90A8-E9F9F0B25E96}"/>
              </a:ext>
            </a:extLst>
          </p:cNvPr>
          <p:cNvSpPr/>
          <p:nvPr/>
        </p:nvSpPr>
        <p:spPr>
          <a:xfrm>
            <a:off x="3240817" y="4446524"/>
            <a:ext cx="1819523" cy="729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Metis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C5111-377F-45D6-BE7A-D69D8939F2FD}"/>
              </a:ext>
            </a:extLst>
          </p:cNvPr>
          <p:cNvSpPr/>
          <p:nvPr/>
        </p:nvSpPr>
        <p:spPr>
          <a:xfrm>
            <a:off x="975357" y="5504046"/>
            <a:ext cx="4084983" cy="4979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 and other information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6603A3-9583-46F5-B9D2-1B1D2A0FE808}"/>
              </a:ext>
            </a:extLst>
          </p:cNvPr>
          <p:cNvSpPr/>
          <p:nvPr/>
        </p:nvSpPr>
        <p:spPr>
          <a:xfrm>
            <a:off x="6566783" y="1874278"/>
            <a:ext cx="5009986" cy="44924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AAFBE6-DCB2-429B-A3F3-46E2AACE02F5}"/>
              </a:ext>
            </a:extLst>
          </p:cNvPr>
          <p:cNvSpPr/>
          <p:nvPr/>
        </p:nvSpPr>
        <p:spPr>
          <a:xfrm>
            <a:off x="7460408" y="2987462"/>
            <a:ext cx="3193344" cy="31628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1A702-1D27-4792-A10E-3E3FC977686D}"/>
              </a:ext>
            </a:extLst>
          </p:cNvPr>
          <p:cNvSpPr txBox="1"/>
          <p:nvPr/>
        </p:nvSpPr>
        <p:spPr>
          <a:xfrm>
            <a:off x="8745382" y="2071072"/>
            <a:ext cx="87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A4B540-73EB-4DB4-9A7E-2975B2860CF6}"/>
              </a:ext>
            </a:extLst>
          </p:cNvPr>
          <p:cNvSpPr txBox="1"/>
          <p:nvPr/>
        </p:nvSpPr>
        <p:spPr>
          <a:xfrm>
            <a:off x="8319793" y="3302170"/>
            <a:ext cx="14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ContainerNet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596CFB-3E34-444E-BE9E-F8AD5FEE43FD}"/>
              </a:ext>
            </a:extLst>
          </p:cNvPr>
          <p:cNvSpPr/>
          <p:nvPr/>
        </p:nvSpPr>
        <p:spPr>
          <a:xfrm>
            <a:off x="7665057" y="3887947"/>
            <a:ext cx="2806811" cy="17499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53E911-33F5-4AA1-B106-4EB55B0FE7D1}"/>
              </a:ext>
            </a:extLst>
          </p:cNvPr>
          <p:cNvSpPr txBox="1"/>
          <p:nvPr/>
        </p:nvSpPr>
        <p:spPr>
          <a:xfrm>
            <a:off x="8259718" y="3877756"/>
            <a:ext cx="1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Mininet Instance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87F0F-81DD-43A5-BE30-5BB5CB6A8499}"/>
              </a:ext>
            </a:extLst>
          </p:cNvPr>
          <p:cNvSpPr/>
          <p:nvPr/>
        </p:nvSpPr>
        <p:spPr>
          <a:xfrm>
            <a:off x="8153819" y="4529268"/>
            <a:ext cx="1806521" cy="6528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89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BE42-04BA-4C9A-B6F5-5B5D235F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137"/>
            <a:ext cx="10515600" cy="1009651"/>
          </a:xfrm>
        </p:spPr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Working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769A3-1BE1-4113-A231-23254526F7FC}"/>
              </a:ext>
            </a:extLst>
          </p:cNvPr>
          <p:cNvSpPr txBox="1"/>
          <p:nvPr/>
        </p:nvSpPr>
        <p:spPr>
          <a:xfrm>
            <a:off x="542677" y="1717323"/>
            <a:ext cx="6094674" cy="4625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595959"/>
                </a:solidFill>
                <a:latin typeface="Bell MT" panose="02020503060305020303" pitchFamily="18" charset="0"/>
              </a:rPr>
              <a:t>UltraViolet</a:t>
            </a:r>
            <a:r>
              <a:rPr lang="en-US" b="1" dirty="0">
                <a:solidFill>
                  <a:srgbClr val="595959"/>
                </a:solidFill>
                <a:latin typeface="Bell MT" panose="02020503060305020303" pitchFamily="18" charset="0"/>
              </a:rPr>
              <a:t> </a:t>
            </a: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uses </a:t>
            </a:r>
            <a:r>
              <a:rPr lang="en-US" b="1" dirty="0" err="1">
                <a:solidFill>
                  <a:srgbClr val="595959"/>
                </a:solidFill>
                <a:latin typeface="Bell MT" panose="02020503060305020303" pitchFamily="18" charset="0"/>
              </a:rPr>
              <a:t>Maxinet</a:t>
            </a: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 to connect multiple unmodified </a:t>
            </a:r>
            <a:r>
              <a:rPr lang="en-US" b="1" dirty="0">
                <a:solidFill>
                  <a:srgbClr val="595959"/>
                </a:solidFill>
                <a:latin typeface="Bell MT" panose="02020503060305020303" pitchFamily="18" charset="0"/>
              </a:rPr>
              <a:t>Mininet instances </a:t>
            </a: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running on different workers.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effectLst/>
                <a:latin typeface="Bell MT" panose="02020503060305020303" pitchFamily="18" charset="0"/>
              </a:rPr>
              <a:t>A centralized API is </a:t>
            </a: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present for accessing this cluster of Mininet instances.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effectLst/>
                <a:latin typeface="Bell MT" panose="02020503060305020303" pitchFamily="18" charset="0"/>
              </a:rPr>
              <a:t>GRE tunnels are used to interconnect nodes emulated on different workers.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595959"/>
                </a:solidFill>
                <a:latin typeface="Bell MT" panose="02020503060305020303" pitchFamily="18" charset="0"/>
              </a:rPr>
              <a:t>UltraViolet</a:t>
            </a: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 works as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a front end for </a:t>
            </a:r>
            <a:r>
              <a:rPr lang="en-US" dirty="0" err="1">
                <a:solidFill>
                  <a:srgbClr val="595959"/>
                </a:solidFill>
                <a:latin typeface="Bell MT" panose="02020503060305020303" pitchFamily="18" charset="0"/>
              </a:rPr>
              <a:t>Containernet</a:t>
            </a: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 that sets up all the Mininet instances,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effectLst/>
                <a:latin typeface="Bell MT" panose="02020503060305020303" pitchFamily="18" charset="0"/>
              </a:rPr>
              <a:t>Invokes commands at the nodes,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Sets up tunnels required for proper connectivity.</a:t>
            </a:r>
            <a:endParaRPr lang="en-IN" dirty="0">
              <a:solidFill>
                <a:srgbClr val="595959"/>
              </a:solidFill>
              <a:effectLst/>
              <a:latin typeface="Bell MT" panose="020205030603050203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30BAE4-F6A7-4FAE-9CE2-7FD928ED5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938" y="1574357"/>
            <a:ext cx="5074054" cy="474478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01BC56-6F6D-4050-898B-F71A6F57E16C}"/>
              </a:ext>
            </a:extLst>
          </p:cNvPr>
          <p:cNvCxnSpPr/>
          <p:nvPr/>
        </p:nvCxnSpPr>
        <p:spPr>
          <a:xfrm>
            <a:off x="6573079" y="1566900"/>
            <a:ext cx="0" cy="51897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FAFD245-932E-404A-8958-AFD10335C2C5}"/>
              </a:ext>
            </a:extLst>
          </p:cNvPr>
          <p:cNvSpPr/>
          <p:nvPr/>
        </p:nvSpPr>
        <p:spPr>
          <a:xfrm>
            <a:off x="7561691" y="2584008"/>
            <a:ext cx="469127" cy="326003"/>
          </a:xfrm>
          <a:prstGeom prst="rect">
            <a:avLst/>
          </a:prstGeom>
          <a:ln>
            <a:solidFill>
              <a:srgbClr val="5959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Metis</a:t>
            </a:r>
            <a:endParaRPr lang="en-IN" sz="8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17B7F6E-E01C-4EC3-BEF4-0C0455C7F5A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030818" y="2747010"/>
            <a:ext cx="246490" cy="274486"/>
          </a:xfrm>
          <a:prstGeom prst="bentConnector2">
            <a:avLst/>
          </a:prstGeom>
          <a:ln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24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BE42-04BA-4C9A-B6F5-5B5D235F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137"/>
            <a:ext cx="10515600" cy="1009651"/>
          </a:xfrm>
        </p:spPr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Working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769A3-1BE1-4113-A231-23254526F7FC}"/>
              </a:ext>
            </a:extLst>
          </p:cNvPr>
          <p:cNvSpPr txBox="1"/>
          <p:nvPr/>
        </p:nvSpPr>
        <p:spPr>
          <a:xfrm>
            <a:off x="518188" y="1633842"/>
            <a:ext cx="5906466" cy="4625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A network experiment can use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UltraViolet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 to set up, control and shut down a virtual network by using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MaxiNet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 APIs.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MaxiNet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 APIs are very similar to the Mininet APIs.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The emulation as such happens on a pool of workers. These workers are controlled 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MaxiNet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 using the Mininet API.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Communication between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MaxiNet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 and Mininet happens through RPC calls.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For partitioning a virtual network onto several workers graph partitioning library METIS is used.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30BAE4-F6A7-4FAE-9CE2-7FD928ED5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938" y="1574357"/>
            <a:ext cx="5074054" cy="474478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01BC56-6F6D-4050-898B-F71A6F57E16C}"/>
              </a:ext>
            </a:extLst>
          </p:cNvPr>
          <p:cNvCxnSpPr/>
          <p:nvPr/>
        </p:nvCxnSpPr>
        <p:spPr>
          <a:xfrm>
            <a:off x="6573079" y="1566900"/>
            <a:ext cx="0" cy="51897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FAFD245-932E-404A-8958-AFD10335C2C5}"/>
              </a:ext>
            </a:extLst>
          </p:cNvPr>
          <p:cNvSpPr/>
          <p:nvPr/>
        </p:nvSpPr>
        <p:spPr>
          <a:xfrm>
            <a:off x="7561691" y="2584008"/>
            <a:ext cx="469127" cy="326003"/>
          </a:xfrm>
          <a:prstGeom prst="rect">
            <a:avLst/>
          </a:prstGeom>
          <a:ln>
            <a:solidFill>
              <a:srgbClr val="5959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Metis</a:t>
            </a:r>
            <a:endParaRPr lang="en-IN" sz="8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17B7F6E-E01C-4EC3-BEF4-0C0455C7F5A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030818" y="2747010"/>
            <a:ext cx="246490" cy="274486"/>
          </a:xfrm>
          <a:prstGeom prst="bentConnector2">
            <a:avLst/>
          </a:prstGeom>
          <a:ln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82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BE42-04BA-4C9A-B6F5-5B5D235F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137"/>
            <a:ext cx="10515600" cy="1009651"/>
          </a:xfrm>
        </p:spPr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Metis Partitioning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769A3-1BE1-4113-A231-23254526F7FC}"/>
              </a:ext>
            </a:extLst>
          </p:cNvPr>
          <p:cNvSpPr txBox="1"/>
          <p:nvPr/>
        </p:nvSpPr>
        <p:spPr>
          <a:xfrm>
            <a:off x="613603" y="1935991"/>
            <a:ext cx="10613638" cy="3794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For n workers, METIS computes n partitions of near equal weight.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The goal of the partitioning process is to confine most of the emulated traffic locally to the workers.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The optimization criteria that is used for partitioning is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minimal edge cut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Edge weights in the partitioning process are proportional to the bandwidth limits specified in the virtual topology.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Node weights in the partitioning process are chosen to be proportional to the corresponding node degree in the virtual topology.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This is done because a node with a higher number of links is likely to forward more traffic, thus causing more load to the worker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9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BE42-04BA-4C9A-B6F5-5B5D235F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137"/>
            <a:ext cx="10515600" cy="1009651"/>
          </a:xfrm>
        </p:spPr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Features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769A3-1BE1-4113-A231-23254526F7FC}"/>
              </a:ext>
            </a:extLst>
          </p:cNvPr>
          <p:cNvSpPr txBox="1"/>
          <p:nvPr/>
        </p:nvSpPr>
        <p:spPr>
          <a:xfrm>
            <a:off x="637456" y="1781120"/>
            <a:ext cx="11106620" cy="2548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It can emulate thousands of nodes using a handful of physical machines</a:t>
            </a:r>
            <a:r>
              <a:rPr lang="en-IN" dirty="0">
                <a:solidFill>
                  <a:srgbClr val="595959"/>
                </a:solidFill>
                <a:latin typeface="Bell MT" panose="02020503060305020303" pitchFamily="18" charset="0"/>
              </a:rPr>
              <a:t> and</a:t>
            </a:r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 l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inearly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ell MT" panose="02020503060305020303" pitchFamily="18" charset="0"/>
              </a:rPr>
              <a:t> scales the virtual network size with the number of physical machines.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highlight>
                  <a:srgbClr val="00FFFF"/>
                </a:highlight>
                <a:uLnTx/>
                <a:uFillTx/>
                <a:latin typeface="Bell MT" panose="02020503060305020303" pitchFamily="18" charset="0"/>
              </a:rPr>
              <a:t>The topology and network configuration can be written in a JSON file and provided to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highlight>
                  <a:srgbClr val="00FFFF"/>
                </a:highlight>
                <a:uLnTx/>
                <a:uFillTx/>
                <a:latin typeface="Bell MT" panose="02020503060305020303" pitchFamily="18" charset="0"/>
              </a:rPr>
              <a:t>UltraViolet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highlight>
                  <a:srgbClr val="00FFFF"/>
                </a:highlight>
                <a:uLnTx/>
                <a:uFillTx/>
                <a:latin typeface="Bell MT" panose="02020503060305020303" pitchFamily="18" charset="0"/>
              </a:rPr>
              <a:t> to emulate.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595959"/>
                </a:solidFill>
                <a:highlight>
                  <a:srgbClr val="00FFFF"/>
                </a:highlight>
                <a:latin typeface="Bell MT" panose="02020503060305020303" pitchFamily="18" charset="0"/>
              </a:rPr>
              <a:t>IP addresses can be configured from the provided JSON file or can also be automatically assigned by </a:t>
            </a:r>
            <a:r>
              <a:rPr lang="en-US" dirty="0" err="1">
                <a:solidFill>
                  <a:srgbClr val="595959"/>
                </a:solidFill>
                <a:highlight>
                  <a:srgbClr val="00FFFF"/>
                </a:highlight>
                <a:latin typeface="Bell MT" panose="02020503060305020303" pitchFamily="18" charset="0"/>
              </a:rPr>
              <a:t>UltraViolet</a:t>
            </a:r>
            <a:r>
              <a:rPr lang="en-US" dirty="0">
                <a:solidFill>
                  <a:srgbClr val="595959"/>
                </a:solidFill>
                <a:highlight>
                  <a:srgbClr val="00FFFF"/>
                </a:highlight>
                <a:latin typeface="Bell MT" panose="02020503060305020303" pitchFamily="18" charset="0"/>
              </a:rPr>
              <a:t>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highlight>
                <a:srgbClr val="00FFFF"/>
              </a:highlight>
              <a:uLnTx/>
              <a:uFillTx/>
              <a:latin typeface="Bell MT" panose="02020503060305020303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Bell MT" panose="02020503060305020303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FBE158-808B-48A2-AE26-86B2DAE927FD}"/>
              </a:ext>
            </a:extLst>
          </p:cNvPr>
          <p:cNvSpPr/>
          <p:nvPr/>
        </p:nvSpPr>
        <p:spPr>
          <a:xfrm>
            <a:off x="2568272" y="3543717"/>
            <a:ext cx="6697899" cy="3184497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B210AD-A4F3-42D5-A14B-0DA795238B29}"/>
              </a:ext>
            </a:extLst>
          </p:cNvPr>
          <p:cNvSpPr txBox="1"/>
          <p:nvPr/>
        </p:nvSpPr>
        <p:spPr>
          <a:xfrm>
            <a:off x="9197447" y="4842195"/>
            <a:ext cx="235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Bell MT" panose="02020503060305020303" pitchFamily="18" charset="0"/>
              </a:rPr>
              <a:t>JSON content example</a:t>
            </a:r>
            <a:endParaRPr lang="en-IN" dirty="0">
              <a:solidFill>
                <a:srgbClr val="595959"/>
              </a:solidFill>
              <a:latin typeface="Bell MT" panose="02020503060305020303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F728EC-5CB9-42C2-8BFC-44F664466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71" y="3732628"/>
            <a:ext cx="2002322" cy="28066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7C8726-09F4-4A83-BF51-E2763DF10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38773"/>
            <a:ext cx="1840520" cy="29943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82F87EB-86C4-40F6-8E0A-23F92A298596}"/>
              </a:ext>
            </a:extLst>
          </p:cNvPr>
          <p:cNvSpPr/>
          <p:nvPr/>
        </p:nvSpPr>
        <p:spPr>
          <a:xfrm>
            <a:off x="8690776" y="1250258"/>
            <a:ext cx="413468" cy="278296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78B814-EC66-4473-81D1-BDACFCC4140A}"/>
              </a:ext>
            </a:extLst>
          </p:cNvPr>
          <p:cNvSpPr txBox="1"/>
          <p:nvPr/>
        </p:nvSpPr>
        <p:spPr>
          <a:xfrm>
            <a:off x="9104244" y="1220777"/>
            <a:ext cx="1983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95959"/>
                </a:solidFill>
                <a:latin typeface="Bell MT" panose="02020503060305020303" pitchFamily="18" charset="0"/>
              </a:rPr>
              <a:t>Exclusive to </a:t>
            </a:r>
            <a:r>
              <a:rPr lang="en-US" sz="1400" dirty="0" err="1">
                <a:solidFill>
                  <a:srgbClr val="595959"/>
                </a:solidFill>
                <a:latin typeface="Bell MT" panose="02020503060305020303" pitchFamily="18" charset="0"/>
              </a:rPr>
              <a:t>UltraViolet</a:t>
            </a:r>
            <a:endParaRPr lang="en-IN" sz="1400" dirty="0">
              <a:solidFill>
                <a:srgbClr val="595959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53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eam Lab Powerpoint Template [light]" id="{85CF634A-E0A9-4EDC-83E6-1B65FA6932DE}" vid="{328D795D-E6C2-47F3-B744-DB64776575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1198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Bell MT</vt:lpstr>
      <vt:lpstr>Calibri</vt:lpstr>
      <vt:lpstr>Consolas</vt:lpstr>
      <vt:lpstr>Office Theme</vt:lpstr>
      <vt:lpstr>UltraViolet</vt:lpstr>
      <vt:lpstr>Introduction</vt:lpstr>
      <vt:lpstr>MiniNet, MaxiNet, ContainerNet &amp; UltraViolet</vt:lpstr>
      <vt:lpstr>Operators of UltraViolet</vt:lpstr>
      <vt:lpstr>Operators of UltraViolet</vt:lpstr>
      <vt:lpstr>Working</vt:lpstr>
      <vt:lpstr>Working</vt:lpstr>
      <vt:lpstr>Metis Partitioning</vt:lpstr>
      <vt:lpstr>Features</vt:lpstr>
      <vt:lpstr>Features</vt:lpstr>
      <vt:lpstr>Features</vt:lpstr>
      <vt:lpstr>Features</vt:lpstr>
      <vt:lpstr>Features</vt:lpstr>
      <vt:lpstr>set(Violet) – set(UltraViolet)</vt:lpstr>
      <vt:lpstr>Things to do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Bishal Blue</dc:creator>
  <cp:lastModifiedBy>Bishal Blue</cp:lastModifiedBy>
  <cp:revision>36</cp:revision>
  <dcterms:created xsi:type="dcterms:W3CDTF">2021-04-09T06:40:39Z</dcterms:created>
  <dcterms:modified xsi:type="dcterms:W3CDTF">2021-06-10T07:00:27Z</dcterms:modified>
</cp:coreProperties>
</file>