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Black"/>
      <p:bold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Roboto Medium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Black-bold.fntdata"/><Relationship Id="rId25" Type="http://schemas.openxmlformats.org/officeDocument/2006/relationships/slide" Target="slides/slide20.xml"/><Relationship Id="rId28" Type="http://schemas.openxmlformats.org/officeDocument/2006/relationships/font" Target="fonts/Roboto-regular.fntdata"/><Relationship Id="rId27" Type="http://schemas.openxmlformats.org/officeDocument/2006/relationships/font" Target="fonts/RobotoBlac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RobotoMedium-bold.fntdata"/><Relationship Id="rId10" Type="http://schemas.openxmlformats.org/officeDocument/2006/relationships/slide" Target="slides/slide5.xml"/><Relationship Id="rId32" Type="http://schemas.openxmlformats.org/officeDocument/2006/relationships/font" Target="fonts/RobotoMedium-regular.fntdata"/><Relationship Id="rId13" Type="http://schemas.openxmlformats.org/officeDocument/2006/relationships/slide" Target="slides/slide8.xml"/><Relationship Id="rId35" Type="http://schemas.openxmlformats.org/officeDocument/2006/relationships/font" Target="fonts/Roboto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edium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1be57839f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1be57839f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f599d969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af599d969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f599d969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f599d969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f599d969b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f599d969b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be57839f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be57839f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f599d969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f599d969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af599d969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af599d969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f599d969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f599d969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af599d969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af599d969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f599d969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f599d969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f599d969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f599d969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be57839f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be57839f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f599d969b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f599d969b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96a10b04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96a10b04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6a10b0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96a10b0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96a10b0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96a10b0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96a10b04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96a10b04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f599d969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f599d969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f599d969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f599d969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f599d969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af599d969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499100" y="3160075"/>
            <a:ext cx="6145800" cy="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800"/>
              <a:buFont typeface="Roboto"/>
              <a:buNone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800"/>
              <a:buFont typeface="Roboto"/>
              <a:buNone/>
              <a:defRPr sz="1800"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800"/>
              <a:buFont typeface="Roboto"/>
              <a:buNone/>
              <a:defRPr sz="1800"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800"/>
              <a:buFont typeface="Roboto"/>
              <a:buNone/>
              <a:defRPr sz="1800"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800"/>
              <a:buFont typeface="Roboto"/>
              <a:buNone/>
              <a:defRPr sz="1800"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800"/>
              <a:buFont typeface="Roboto"/>
              <a:buNone/>
              <a:defRPr sz="1800"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800"/>
              <a:buFont typeface="Roboto"/>
              <a:buNone/>
              <a:defRPr sz="1800"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800"/>
              <a:buFont typeface="Roboto"/>
              <a:buNone/>
              <a:defRPr sz="1800"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800"/>
              <a:buFont typeface="Roboto"/>
              <a:buNone/>
              <a:defRPr sz="1800"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-9075" y="4406450"/>
            <a:ext cx="9162150" cy="748400"/>
          </a:xfrm>
          <a:prstGeom prst="flowChartManualInput">
            <a:avLst/>
          </a:prstGeom>
          <a:gradFill>
            <a:gsLst>
              <a:gs pos="0">
                <a:srgbClr val="192B2E"/>
              </a:gs>
              <a:gs pos="100000">
                <a:srgbClr val="2B404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569100"/>
            <a:ext cx="8520600" cy="9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4800"/>
              <a:buFont typeface="Roboto Black"/>
              <a:buNone/>
              <a:defRPr sz="4800">
                <a:solidFill>
                  <a:srgbClr val="192B2E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5200"/>
              <a:buFont typeface="Roboto Black"/>
              <a:buNone/>
              <a:defRPr sz="5200">
                <a:solidFill>
                  <a:srgbClr val="192B2E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5200"/>
              <a:buFont typeface="Roboto Black"/>
              <a:buNone/>
              <a:defRPr sz="5200">
                <a:solidFill>
                  <a:srgbClr val="192B2E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5200"/>
              <a:buFont typeface="Roboto Black"/>
              <a:buNone/>
              <a:defRPr sz="5200">
                <a:solidFill>
                  <a:srgbClr val="192B2E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5200"/>
              <a:buFont typeface="Roboto Black"/>
              <a:buNone/>
              <a:defRPr sz="5200">
                <a:solidFill>
                  <a:srgbClr val="192B2E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5200"/>
              <a:buFont typeface="Roboto Black"/>
              <a:buNone/>
              <a:defRPr sz="5200">
                <a:solidFill>
                  <a:srgbClr val="192B2E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5200"/>
              <a:buFont typeface="Roboto Black"/>
              <a:buNone/>
              <a:defRPr sz="5200">
                <a:solidFill>
                  <a:srgbClr val="192B2E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5200"/>
              <a:buFont typeface="Roboto Black"/>
              <a:buNone/>
              <a:defRPr sz="5200">
                <a:solidFill>
                  <a:srgbClr val="192B2E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5200"/>
              <a:buFont typeface="Roboto Black"/>
              <a:buNone/>
              <a:defRPr sz="5200">
                <a:solidFill>
                  <a:srgbClr val="192B2E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9075" y="4406448"/>
            <a:ext cx="9162150" cy="748400"/>
          </a:xfrm>
          <a:prstGeom prst="flowChartManualInput">
            <a:avLst/>
          </a:prstGeom>
          <a:gradFill>
            <a:gsLst>
              <a:gs pos="0">
                <a:srgbClr val="192B2E"/>
              </a:gs>
              <a:gs pos="100000">
                <a:srgbClr val="2B404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" name="Google Shape;1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238" y="4688150"/>
            <a:ext cx="1400587" cy="26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11" y="4742007"/>
            <a:ext cx="1616500" cy="1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672125" y="2606200"/>
            <a:ext cx="1799700" cy="2682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192B2E"/>
              </a:gs>
              <a:gs pos="100000">
                <a:srgbClr val="2B404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2B2E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" name="Google Shape;19;p2"/>
          <p:cNvSpPr txBox="1"/>
          <p:nvPr>
            <p:ph idx="2" type="subTitle"/>
          </p:nvPr>
        </p:nvSpPr>
        <p:spPr>
          <a:xfrm>
            <a:off x="3236575" y="2616400"/>
            <a:ext cx="26706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 Medium"/>
              <a:buNone/>
              <a:defRPr sz="1200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1000" y="304075"/>
            <a:ext cx="782000" cy="12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48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92B2E">
              <a:alpha val="607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b="4452" l="0" r="0" t="0"/>
          <a:stretch/>
        </p:blipFill>
        <p:spPr>
          <a:xfrm>
            <a:off x="0" y="228600"/>
            <a:ext cx="9144003" cy="49149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 flipH="1" rot="10800000">
            <a:off x="2786750" y="0"/>
            <a:ext cx="6366325" cy="767450"/>
          </a:xfrm>
          <a:prstGeom prst="flowChartManualInput">
            <a:avLst/>
          </a:prstGeom>
          <a:gradFill>
            <a:gsLst>
              <a:gs pos="0">
                <a:srgbClr val="192B2E"/>
              </a:gs>
              <a:gs pos="100000">
                <a:srgbClr val="2B404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593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393D"/>
              </a:buClr>
              <a:buSzPts val="1800"/>
              <a:buFont typeface="Roboto"/>
              <a:buChar char="●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393D"/>
              </a:buClr>
              <a:buSzPts val="1400"/>
              <a:buFont typeface="Roboto"/>
              <a:buChar char="○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393D"/>
              </a:buClr>
              <a:buSzPts val="1400"/>
              <a:buFont typeface="Roboto"/>
              <a:buChar char="■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393D"/>
              </a:buClr>
              <a:buSzPts val="1400"/>
              <a:buFont typeface="Roboto"/>
              <a:buChar char="●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393D"/>
              </a:buClr>
              <a:buSzPts val="1400"/>
              <a:buFont typeface="Roboto"/>
              <a:buChar char="○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393D"/>
              </a:buClr>
              <a:buSzPts val="1400"/>
              <a:buFont typeface="Roboto"/>
              <a:buChar char="■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393D"/>
              </a:buClr>
              <a:buSzPts val="1400"/>
              <a:buFont typeface="Roboto"/>
              <a:buChar char="●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393D"/>
              </a:buClr>
              <a:buSzPts val="1400"/>
              <a:buFont typeface="Roboto"/>
              <a:buChar char="○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1393D"/>
              </a:buClr>
              <a:buSzPts val="1400"/>
              <a:buFont typeface="Roboto"/>
              <a:buChar char="■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 rot="10800000">
            <a:off x="-9075" y="-9074"/>
            <a:ext cx="9162150" cy="748400"/>
          </a:xfrm>
          <a:prstGeom prst="flowChartManualInput">
            <a:avLst/>
          </a:prstGeom>
          <a:gradFill>
            <a:gsLst>
              <a:gs pos="0">
                <a:srgbClr val="192B2E"/>
              </a:gs>
              <a:gs pos="100000">
                <a:srgbClr val="2B4043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Black"/>
              <a:buNone/>
              <a:defRPr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Black"/>
              <a:buNone/>
              <a:defRPr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Black"/>
              <a:buNone/>
              <a:defRPr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Black"/>
              <a:buNone/>
              <a:defRPr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Black"/>
              <a:buNone/>
              <a:defRPr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Black"/>
              <a:buNone/>
              <a:defRPr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Black"/>
              <a:buNone/>
              <a:defRPr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Black"/>
              <a:buNone/>
              <a:defRPr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Black"/>
              <a:buNone/>
              <a:defRPr sz="24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43" y="4820786"/>
            <a:ext cx="1525774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4452" l="0" r="0" t="0"/>
          <a:stretch/>
        </p:blipFill>
        <p:spPr>
          <a:xfrm>
            <a:off x="0" y="228600"/>
            <a:ext cx="9144003" cy="491490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/>
          <p:nvPr/>
        </p:nvSpPr>
        <p:spPr>
          <a:xfrm flipH="1" rot="10800000">
            <a:off x="2786750" y="0"/>
            <a:ext cx="6366325" cy="767450"/>
          </a:xfrm>
          <a:prstGeom prst="flowChartManualInput">
            <a:avLst/>
          </a:prstGeom>
          <a:gradFill>
            <a:gsLst>
              <a:gs pos="0">
                <a:srgbClr val="FFC800"/>
              </a:gs>
              <a:gs pos="100000">
                <a:srgbClr val="FFE215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59300" y="923875"/>
            <a:ext cx="425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"/>
              <a:buChar char="●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○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■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●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○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■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●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○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■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 rot="10800000">
            <a:off x="-9075" y="-9074"/>
            <a:ext cx="9162150" cy="748400"/>
          </a:xfrm>
          <a:prstGeom prst="flowChartManualInput">
            <a:avLst/>
          </a:prstGeom>
          <a:gradFill>
            <a:gsLst>
              <a:gs pos="0">
                <a:srgbClr val="FFC800"/>
              </a:gs>
              <a:gs pos="100000">
                <a:srgbClr val="FFDF00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 Black"/>
              <a:buNone/>
              <a:defRPr sz="24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43" y="4820786"/>
            <a:ext cx="1525774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07505" y="923875"/>
            <a:ext cx="425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800"/>
              <a:buFont typeface="Roboto"/>
              <a:buChar char="●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○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■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●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○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■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●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○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400"/>
              <a:buFont typeface="Roboto"/>
              <a:buChar char="■"/>
              <a:defRPr>
                <a:solidFill>
                  <a:srgbClr val="192B2E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119750" y="4486725"/>
            <a:ext cx="4499400" cy="552000"/>
          </a:xfrm>
          <a:prstGeom prst="rect">
            <a:avLst/>
          </a:prstGeom>
          <a:gradFill>
            <a:gsLst>
              <a:gs pos="0">
                <a:srgbClr val="FFC800"/>
              </a:gs>
              <a:gs pos="100000">
                <a:srgbClr val="FFDF00"/>
              </a:gs>
            </a:gsLst>
            <a:lin ang="2698631" scaled="0"/>
          </a:gra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200"/>
              <a:buFont typeface="Roboto Medium"/>
              <a:buNone/>
              <a:defRPr sz="1200">
                <a:solidFill>
                  <a:srgbClr val="192B2E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400"/>
              <a:buNone/>
              <a:defRPr>
                <a:solidFill>
                  <a:srgbClr val="192B2E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400"/>
              <a:buNone/>
              <a:defRPr>
                <a:solidFill>
                  <a:srgbClr val="192B2E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400"/>
              <a:buNone/>
              <a:defRPr>
                <a:solidFill>
                  <a:srgbClr val="192B2E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400"/>
              <a:buNone/>
              <a:defRPr>
                <a:solidFill>
                  <a:srgbClr val="192B2E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400"/>
              <a:buNone/>
              <a:defRPr>
                <a:solidFill>
                  <a:srgbClr val="192B2E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400"/>
              <a:buNone/>
              <a:defRPr>
                <a:solidFill>
                  <a:srgbClr val="192B2E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400"/>
              <a:buNone/>
              <a:defRPr>
                <a:solidFill>
                  <a:srgbClr val="192B2E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2B2E"/>
              </a:buClr>
              <a:buSzPts val="1400"/>
              <a:buNone/>
              <a:defRPr>
                <a:solidFill>
                  <a:srgbClr val="192B2E"/>
                </a:solidFill>
              </a:defRPr>
            </a:lvl9pPr>
          </a:lstStyle>
          <a:p/>
        </p:txBody>
      </p:sp>
      <p:pic>
        <p:nvPicPr>
          <p:cNvPr id="43" name="Google Shape;4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43" y="4820786"/>
            <a:ext cx="1525774" cy="1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192B2E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671550" y="2366075"/>
            <a:ext cx="7800900" cy="1886700"/>
          </a:xfrm>
          <a:prstGeom prst="rect">
            <a:avLst/>
          </a:prstGeom>
          <a:noFill/>
          <a:ln cap="flat" cmpd="sng" w="76200">
            <a:solidFill>
              <a:srgbClr val="21393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718450" y="2334250"/>
            <a:ext cx="7707000" cy="188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 Black"/>
              <a:buNone/>
              <a:defRPr sz="36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Black"/>
              <a:buNone/>
              <a:defRPr sz="4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28900" y="589125"/>
            <a:ext cx="1286200" cy="12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1499100" y="3160075"/>
            <a:ext cx="6145800" cy="8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Leadership Meeting</a:t>
            </a:r>
            <a:endParaRPr/>
          </a:p>
        </p:txBody>
      </p:sp>
      <p:sp>
        <p:nvSpPr>
          <p:cNvPr id="56" name="Google Shape;56;p9"/>
          <p:cNvSpPr txBox="1"/>
          <p:nvPr>
            <p:ph type="ctrTitle"/>
          </p:nvPr>
        </p:nvSpPr>
        <p:spPr>
          <a:xfrm>
            <a:off x="311700" y="1569100"/>
            <a:ext cx="8520600" cy="9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LUMA Briefing #1</a:t>
            </a:r>
            <a:endParaRPr/>
          </a:p>
        </p:txBody>
      </p:sp>
      <p:sp>
        <p:nvSpPr>
          <p:cNvPr id="57" name="Google Shape;57;p9"/>
          <p:cNvSpPr txBox="1"/>
          <p:nvPr>
            <p:ph idx="2" type="subTitle"/>
          </p:nvPr>
        </p:nvSpPr>
        <p:spPr>
          <a:xfrm>
            <a:off x="3236575" y="2616400"/>
            <a:ext cx="2670600" cy="2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January 31, 2025</a:t>
            </a:r>
            <a:endParaRPr/>
          </a:p>
        </p:txBody>
      </p:sp>
      <p:sp>
        <p:nvSpPr>
          <p:cNvPr id="58" name="Google Shape;58;p9"/>
          <p:cNvSpPr txBox="1"/>
          <p:nvPr>
            <p:ph idx="1" type="subTitle"/>
          </p:nvPr>
        </p:nvSpPr>
        <p:spPr>
          <a:xfrm>
            <a:off x="2589675" y="4595287"/>
            <a:ext cx="3964800" cy="4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lt1"/>
                </a:solidFill>
              </a:rPr>
              <a:t>ARCHIMEDES PROPRIETARY</a:t>
            </a:r>
            <a:endParaRPr i="1"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idx="1" type="body"/>
          </p:nvPr>
        </p:nvSpPr>
        <p:spPr>
          <a:xfrm>
            <a:off x="1593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agenda of interviews for the signed-in recruiter for a selected day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slot is selected, displays: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and application of applicant(s)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Options such as transfer, edit, and no-show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mode: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Google Form replacement for scoring applicants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Switches form depending on group or individual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functionality ideas: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Transfer interview slot to someone else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room and time of an interview slot</a:t>
            </a:r>
            <a:endParaRPr/>
          </a:p>
        </p:txBody>
      </p:sp>
      <p:sp>
        <p:nvSpPr>
          <p:cNvPr id="141" name="Google Shape;141;p18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Interview Page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Page</a:t>
            </a:r>
            <a:endParaRPr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1593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applicants and their scores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functionality ideas: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 status to denied, accepted, call back, etc.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list of email addresses for denied and accepted applicants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Generate roster for each team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Auto-Scheduler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Auto-Scheduler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294075" y="2818688"/>
            <a:ext cx="2483100" cy="329100"/>
          </a:xfrm>
          <a:prstGeom prst="rect">
            <a:avLst/>
          </a:prstGeom>
          <a:solidFill>
            <a:srgbClr val="FFC8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Inputs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294075" y="3147587"/>
            <a:ext cx="2483100" cy="5376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All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applicants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with their available dates and times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294075" y="3685281"/>
            <a:ext cx="2483100" cy="5376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All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recruiters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with their available dates and times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3792950" y="2818688"/>
            <a:ext cx="2483100" cy="329100"/>
          </a:xfrm>
          <a:prstGeom prst="rect">
            <a:avLst/>
          </a:prstGeom>
          <a:solidFill>
            <a:srgbClr val="FFC8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Outputs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3792950" y="3147584"/>
            <a:ext cx="2483100" cy="7152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each applicant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 time, room number, group letter, and interviewer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294075" y="4222975"/>
            <a:ext cx="2483100" cy="3726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All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available rooms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3792950" y="3862792"/>
            <a:ext cx="2483100" cy="5376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For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each interviewer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, a schedule for each day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1"/>
          <p:cNvSpPr txBox="1"/>
          <p:nvPr>
            <p:ph idx="1" type="body"/>
          </p:nvPr>
        </p:nvSpPr>
        <p:spPr>
          <a:xfrm>
            <a:off x="159300" y="862325"/>
            <a:ext cx="4178100" cy="17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</a:t>
            </a:r>
            <a:r>
              <a:rPr lang="en" sz="1200"/>
              <a:t> slot must not exceed the number of available interviewers</a:t>
            </a:r>
            <a:endParaRPr sz="1200"/>
          </a:p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An interviewer can only be in one place at a time</a:t>
            </a:r>
            <a:endParaRPr sz="1200"/>
          </a:p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room </a:t>
            </a:r>
            <a:r>
              <a:rPr lang="en" sz="1200"/>
              <a:t>can only </a:t>
            </a:r>
            <a:r>
              <a:rPr lang="en" sz="1200"/>
              <a:t>be occupied by one interview at a time</a:t>
            </a:r>
            <a:endParaRPr sz="1200"/>
          </a:p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Interview gaps, for both recruiters and applicants, should be minimized</a:t>
            </a:r>
            <a:endParaRPr sz="1200"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4451075" y="862325"/>
            <a:ext cx="4272000" cy="17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Applicants with the least availability should be prioritized</a:t>
            </a:r>
            <a:endParaRPr sz="1200"/>
          </a:p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an applicant cannot fit into the schedule at any point, the program should be able to perform a </a:t>
            </a:r>
            <a:r>
              <a:rPr b="1" lang="en" sz="1200"/>
              <a:t>valid </a:t>
            </a:r>
            <a:r>
              <a:rPr lang="en" sz="1200"/>
              <a:t>swap.</a:t>
            </a:r>
            <a:endParaRPr sz="1200"/>
          </a:p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program should be able to handle time exclusions (such as a lunch break).</a:t>
            </a:r>
            <a:endParaRPr sz="1200"/>
          </a:p>
          <a:p>
            <a:pPr indent="-1905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Recruiters should be paired with their </a:t>
            </a:r>
            <a:r>
              <a:rPr lang="en" sz="1200"/>
              <a:t>preferred</a:t>
            </a:r>
            <a:r>
              <a:rPr lang="en" sz="1200"/>
              <a:t> team</a:t>
            </a:r>
            <a:endParaRPr sz="1200"/>
          </a:p>
        </p:txBody>
      </p:sp>
      <p:sp>
        <p:nvSpPr>
          <p:cNvPr id="167" name="Google Shape;167;p21"/>
          <p:cNvSpPr/>
          <p:nvPr/>
        </p:nvSpPr>
        <p:spPr>
          <a:xfrm>
            <a:off x="3792950" y="4400617"/>
            <a:ext cx="2483100" cy="5376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Any applicants that were not scheduled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294075" y="4595575"/>
            <a:ext cx="2483100" cy="3726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Target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size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2960613" y="3707663"/>
            <a:ext cx="648900" cy="233700"/>
          </a:xfrm>
          <a:prstGeom prst="rightArrow">
            <a:avLst>
              <a:gd fmla="val 32841" name="adj1"/>
              <a:gd fmla="val 50000" name="adj2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Blocks: A Closer Look</a:t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236049" y="931575"/>
            <a:ext cx="6156600" cy="322500"/>
          </a:xfrm>
          <a:prstGeom prst="rect">
            <a:avLst/>
          </a:prstGeom>
          <a:solidFill>
            <a:srgbClr val="FFC8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Block: 2 hours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2"/>
          <p:cNvSpPr/>
          <p:nvPr/>
        </p:nvSpPr>
        <p:spPr>
          <a:xfrm>
            <a:off x="236049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1: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S1</a:t>
            </a:r>
            <a:endParaRPr b="1" sz="1200">
              <a:solidFill>
                <a:srgbClr val="0061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393D"/>
                </a:solidFill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solidFill>
                <a:srgbClr val="2139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1262214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2: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2288099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3: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3314264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4: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4340149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5: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5366314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6: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S6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1262349" y="2011875"/>
            <a:ext cx="2052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1: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G1</a:t>
            </a:r>
            <a:endParaRPr b="1" sz="12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40 min: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S1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2288199" y="2447175"/>
            <a:ext cx="2052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2: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40 min: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3314211" y="2011875"/>
            <a:ext cx="2052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3: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40 min: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S6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236050" y="1254075"/>
            <a:ext cx="3078300" cy="322500"/>
          </a:xfrm>
          <a:prstGeom prst="rect">
            <a:avLst/>
          </a:prstGeom>
          <a:solidFill>
            <a:srgbClr val="192B2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Hour 1 </a:t>
            </a:r>
            <a:r>
              <a:rPr b="1" lang="en" sz="1200">
                <a:solidFill>
                  <a:srgbClr val="00D26A"/>
                </a:solidFill>
                <a:latin typeface="Roboto"/>
                <a:ea typeface="Roboto"/>
                <a:cs typeface="Roboto"/>
                <a:sym typeface="Roboto"/>
              </a:rPr>
              <a:t>H1</a:t>
            </a:r>
            <a:endParaRPr b="1" sz="1200">
              <a:solidFill>
                <a:srgbClr val="00D2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3314150" y="1254075"/>
            <a:ext cx="3078300" cy="322500"/>
          </a:xfrm>
          <a:prstGeom prst="rect">
            <a:avLst/>
          </a:prstGeom>
          <a:solidFill>
            <a:srgbClr val="192B2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Hour 2 </a:t>
            </a:r>
            <a:r>
              <a:rPr b="1" lang="en" sz="1200">
                <a:solidFill>
                  <a:srgbClr val="00D26A"/>
                </a:solidFill>
                <a:latin typeface="Roboto"/>
                <a:ea typeface="Roboto"/>
                <a:cs typeface="Roboto"/>
                <a:sym typeface="Roboto"/>
              </a:rPr>
              <a:t>H2</a:t>
            </a:r>
            <a:endParaRPr b="1" sz="1200">
              <a:solidFill>
                <a:srgbClr val="00D2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6392200" y="1254075"/>
            <a:ext cx="2523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D26A"/>
                </a:solidFill>
                <a:latin typeface="Roboto"/>
                <a:ea typeface="Roboto"/>
                <a:cs typeface="Roboto"/>
                <a:sym typeface="Roboto"/>
              </a:rPr>
              <a:t>←  Availability Level</a:t>
            </a:r>
            <a:endParaRPr b="1" sz="1200">
              <a:solidFill>
                <a:srgbClr val="00D2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392200" y="1576575"/>
            <a:ext cx="2523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←  Slot Level</a:t>
            </a:r>
            <a:endParaRPr b="1" sz="1200">
              <a:solidFill>
                <a:srgbClr val="0061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6392200" y="2011875"/>
            <a:ext cx="25233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←  Group Level</a:t>
            </a:r>
            <a:endParaRPr b="1" sz="12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59300" y="3442425"/>
            <a:ext cx="41781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Some observations:</a:t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To assign </a:t>
            </a:r>
            <a:r>
              <a:rPr b="1" lang="en" sz="1200">
                <a:solidFill>
                  <a:srgbClr val="FF00FF"/>
                </a:solidFill>
              </a:rPr>
              <a:t>G2</a:t>
            </a:r>
            <a:r>
              <a:rPr lang="en" sz="1200"/>
              <a:t>, and therefore </a:t>
            </a:r>
            <a:r>
              <a:rPr b="1" lang="en" sz="1200">
                <a:solidFill>
                  <a:srgbClr val="0061FF"/>
                </a:solidFill>
              </a:rPr>
              <a:t>S2</a:t>
            </a:r>
            <a:r>
              <a:rPr lang="en" sz="1200"/>
              <a:t> and </a:t>
            </a:r>
            <a:r>
              <a:rPr b="1" lang="en" sz="1200">
                <a:solidFill>
                  <a:srgbClr val="0061FF"/>
                </a:solidFill>
              </a:rPr>
              <a:t>S5</a:t>
            </a:r>
            <a:r>
              <a:rPr lang="en" sz="1200"/>
              <a:t>, an applicant must have </a:t>
            </a:r>
            <a:r>
              <a:rPr i="1" lang="en" sz="1200"/>
              <a:t>both </a:t>
            </a:r>
            <a:r>
              <a:rPr b="1" lang="en" sz="1200">
                <a:solidFill>
                  <a:srgbClr val="00D26A"/>
                </a:solidFill>
              </a:rPr>
              <a:t>H1</a:t>
            </a:r>
            <a:r>
              <a:rPr lang="en" sz="1200"/>
              <a:t> and </a:t>
            </a:r>
            <a:r>
              <a:rPr b="1" lang="en" sz="1200">
                <a:solidFill>
                  <a:srgbClr val="00D26A"/>
                </a:solidFill>
              </a:rPr>
              <a:t>H2</a:t>
            </a:r>
            <a:r>
              <a:rPr lang="en" sz="1200"/>
              <a:t> available.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an applicant has only </a:t>
            </a:r>
            <a:r>
              <a:rPr b="1" lang="en" sz="1200">
                <a:solidFill>
                  <a:srgbClr val="00D26A"/>
                </a:solidFill>
              </a:rPr>
              <a:t>H1</a:t>
            </a:r>
            <a:r>
              <a:rPr lang="en" sz="1200"/>
              <a:t> available, there is only one option (</a:t>
            </a:r>
            <a:r>
              <a:rPr b="1" lang="en" sz="1200">
                <a:solidFill>
                  <a:srgbClr val="0061FF"/>
                </a:solidFill>
              </a:rPr>
              <a:t>S1</a:t>
            </a:r>
            <a:r>
              <a:rPr lang="en" sz="1200"/>
              <a:t> and </a:t>
            </a:r>
            <a:r>
              <a:rPr b="1" lang="en" sz="1200">
                <a:solidFill>
                  <a:srgbClr val="FF00FF"/>
                </a:solidFill>
              </a:rPr>
              <a:t>G1</a:t>
            </a:r>
            <a:r>
              <a:rPr lang="en" sz="1200"/>
              <a:t>), and similarly for </a:t>
            </a:r>
            <a:r>
              <a:rPr b="1" lang="en" sz="1200">
                <a:solidFill>
                  <a:srgbClr val="00D26A"/>
                </a:solidFill>
              </a:rPr>
              <a:t>H2</a:t>
            </a:r>
            <a:r>
              <a:rPr lang="en" sz="1200"/>
              <a:t>.</a:t>
            </a:r>
            <a:endParaRPr sz="1200"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515575" y="3724600"/>
            <a:ext cx="39912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Availability </a:t>
            </a:r>
            <a:r>
              <a:rPr b="1" lang="en" sz="1200">
                <a:solidFill>
                  <a:srgbClr val="00D26A"/>
                </a:solidFill>
              </a:rPr>
              <a:t>H1</a:t>
            </a:r>
            <a:r>
              <a:rPr b="1" lang="en" sz="1200">
                <a:solidFill>
                  <a:srgbClr val="000000"/>
                </a:solidFill>
              </a:rPr>
              <a:t> only</a:t>
            </a:r>
            <a:r>
              <a:rPr b="1" lang="en" sz="1200">
                <a:solidFill>
                  <a:schemeClr val="dk1"/>
                </a:solidFill>
              </a:rPr>
              <a:t>: </a:t>
            </a:r>
            <a:r>
              <a:rPr lang="en" sz="1200">
                <a:solidFill>
                  <a:schemeClr val="dk1"/>
                </a:solidFill>
              </a:rPr>
              <a:t>Prefer </a:t>
            </a:r>
            <a:r>
              <a:rPr b="1" lang="en" sz="1200">
                <a:solidFill>
                  <a:srgbClr val="FF00FF"/>
                </a:solidFill>
              </a:rPr>
              <a:t>G1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b="1" lang="en" sz="1200">
                <a:solidFill>
                  <a:srgbClr val="0061FF"/>
                </a:solidFill>
              </a:rPr>
              <a:t>S1</a:t>
            </a:r>
            <a:endParaRPr sz="1200">
              <a:solidFill>
                <a:srgbClr val="FF00FF"/>
              </a:solidFill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Availability </a:t>
            </a:r>
            <a:r>
              <a:rPr b="1" lang="en" sz="1200">
                <a:solidFill>
                  <a:srgbClr val="00D26A"/>
                </a:solidFill>
              </a:rPr>
              <a:t>H</a:t>
            </a:r>
            <a:r>
              <a:rPr b="1" lang="en" sz="1200">
                <a:solidFill>
                  <a:srgbClr val="00D26A"/>
                </a:solidFill>
              </a:rPr>
              <a:t>1</a:t>
            </a:r>
            <a:r>
              <a:rPr b="1" lang="en" sz="1200">
                <a:solidFill>
                  <a:srgbClr val="000000"/>
                </a:solidFill>
              </a:rPr>
              <a:t> and </a:t>
            </a:r>
            <a:r>
              <a:rPr b="1" lang="en" sz="1200">
                <a:solidFill>
                  <a:srgbClr val="00D26A"/>
                </a:solidFill>
              </a:rPr>
              <a:t>H2</a:t>
            </a:r>
            <a:r>
              <a:rPr b="1" lang="en" sz="1200"/>
              <a:t>:</a:t>
            </a:r>
            <a:r>
              <a:rPr lang="en" sz="1200"/>
              <a:t> Prefer </a:t>
            </a:r>
            <a:r>
              <a:rPr b="1" lang="en" sz="1200">
                <a:solidFill>
                  <a:srgbClr val="FF00FF"/>
                </a:solidFill>
              </a:rPr>
              <a:t>G2</a:t>
            </a:r>
            <a:r>
              <a:rPr lang="en" sz="1200"/>
              <a:t> and </a:t>
            </a:r>
            <a:r>
              <a:rPr b="1" lang="en" sz="1200">
                <a:solidFill>
                  <a:srgbClr val="0061FF"/>
                </a:solidFill>
              </a:rPr>
              <a:t>S2</a:t>
            </a:r>
            <a:r>
              <a:rPr lang="en" sz="1200"/>
              <a:t> or </a:t>
            </a:r>
            <a:r>
              <a:rPr b="1" lang="en" sz="1200">
                <a:solidFill>
                  <a:srgbClr val="0061FF"/>
                </a:solidFill>
              </a:rPr>
              <a:t>S5</a:t>
            </a:r>
            <a:endParaRPr sz="1200"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Availability </a:t>
            </a:r>
            <a:r>
              <a:rPr b="1" lang="en" sz="1200">
                <a:solidFill>
                  <a:srgbClr val="00D26A"/>
                </a:solidFill>
              </a:rPr>
              <a:t>H2</a:t>
            </a:r>
            <a:r>
              <a:rPr b="1" lang="en" sz="1200">
                <a:solidFill>
                  <a:srgbClr val="000000"/>
                </a:solidFill>
              </a:rPr>
              <a:t> only</a:t>
            </a:r>
            <a:r>
              <a:rPr b="1" lang="en" sz="1200">
                <a:solidFill>
                  <a:schemeClr val="dk1"/>
                </a:solidFill>
              </a:rPr>
              <a:t>:</a:t>
            </a:r>
            <a:r>
              <a:rPr lang="en" sz="1200">
                <a:solidFill>
                  <a:schemeClr val="dk1"/>
                </a:solidFill>
              </a:rPr>
              <a:t> Prefer </a:t>
            </a:r>
            <a:r>
              <a:rPr b="1" lang="en" sz="1200">
                <a:solidFill>
                  <a:srgbClr val="FF00FF"/>
                </a:solidFill>
              </a:rPr>
              <a:t>G3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b="1" lang="en" sz="1200">
                <a:solidFill>
                  <a:srgbClr val="0061FF"/>
                </a:solidFill>
              </a:rPr>
              <a:t>S6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>
                <a:solidFill>
                  <a:srgbClr val="0061FF"/>
                </a:solidFill>
              </a:rPr>
              <a:t>S3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b="1" lang="en" sz="1200">
                <a:solidFill>
                  <a:srgbClr val="0061FF"/>
                </a:solidFill>
              </a:rPr>
              <a:t>S4</a:t>
            </a:r>
            <a:r>
              <a:rPr lang="en" sz="1200">
                <a:solidFill>
                  <a:schemeClr val="dk1"/>
                </a:solidFill>
              </a:rPr>
              <a:t> become overflow slots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262225" y="3100175"/>
            <a:ext cx="1285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27478"/>
                </a:solidFill>
                <a:latin typeface="Roboto"/>
                <a:ea typeface="Roboto"/>
                <a:cs typeface="Roboto"/>
                <a:sym typeface="Roboto"/>
              </a:rPr>
              <a:t>Priority Group</a:t>
            </a:r>
            <a:endParaRPr i="1" sz="1200">
              <a:solidFill>
                <a:srgbClr val="6274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708800" y="3100175"/>
            <a:ext cx="1211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27478"/>
                </a:solidFill>
                <a:latin typeface="Roboto"/>
                <a:ea typeface="Roboto"/>
                <a:cs typeface="Roboto"/>
                <a:sym typeface="Roboto"/>
              </a:rPr>
              <a:t>Flexible </a:t>
            </a:r>
            <a:r>
              <a:rPr i="1" lang="en" sz="1200">
                <a:solidFill>
                  <a:srgbClr val="627478"/>
                </a:solidFill>
                <a:latin typeface="Roboto"/>
                <a:ea typeface="Roboto"/>
                <a:cs typeface="Roboto"/>
                <a:sym typeface="Roboto"/>
              </a:rPr>
              <a:t>Group</a:t>
            </a:r>
            <a:endParaRPr i="1" sz="1200">
              <a:solidFill>
                <a:srgbClr val="6274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4081275" y="3100175"/>
            <a:ext cx="1285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27478"/>
                </a:solidFill>
                <a:latin typeface="Roboto"/>
                <a:ea typeface="Roboto"/>
                <a:cs typeface="Roboto"/>
                <a:sym typeface="Roboto"/>
              </a:rPr>
              <a:t>Priority Group</a:t>
            </a:r>
            <a:endParaRPr i="1" sz="1200">
              <a:solidFill>
                <a:srgbClr val="6274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5" name="Google Shape;195;p22"/>
          <p:cNvCxnSpPr/>
          <p:nvPr/>
        </p:nvCxnSpPr>
        <p:spPr>
          <a:xfrm rot="10800000">
            <a:off x="1904825" y="2447075"/>
            <a:ext cx="0" cy="653100"/>
          </a:xfrm>
          <a:prstGeom prst="straightConnector1">
            <a:avLst/>
          </a:prstGeom>
          <a:noFill/>
          <a:ln cap="flat" cmpd="sng" w="9525">
            <a:solidFill>
              <a:srgbClr val="6274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2"/>
          <p:cNvCxnSpPr/>
          <p:nvPr/>
        </p:nvCxnSpPr>
        <p:spPr>
          <a:xfrm rot="10800000">
            <a:off x="4723875" y="2447075"/>
            <a:ext cx="0" cy="653100"/>
          </a:xfrm>
          <a:prstGeom prst="straightConnector1">
            <a:avLst/>
          </a:prstGeom>
          <a:noFill/>
          <a:ln cap="flat" cmpd="sng" w="9525">
            <a:solidFill>
              <a:srgbClr val="6274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2"/>
          <p:cNvCxnSpPr>
            <a:endCxn id="183" idx="2"/>
          </p:cNvCxnSpPr>
          <p:nvPr/>
        </p:nvCxnSpPr>
        <p:spPr>
          <a:xfrm rot="10800000">
            <a:off x="3314349" y="2882475"/>
            <a:ext cx="0" cy="217800"/>
          </a:xfrm>
          <a:prstGeom prst="straightConnector1">
            <a:avLst/>
          </a:prstGeom>
          <a:noFill/>
          <a:ln cap="flat" cmpd="sng" w="9525">
            <a:solidFill>
              <a:srgbClr val="627478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Grant’s Method</a:t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5612325" y="1035032"/>
            <a:ext cx="2826300" cy="1368300"/>
          </a:xfrm>
          <a:prstGeom prst="rect">
            <a:avLst/>
          </a:prstGeom>
          <a:solidFill>
            <a:srgbClr val="213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GROUP LOOP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Applicants assigned groups and slots. Achieved by checking local H1 and H2 and placing into 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preferred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slot.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7950213" y="1906238"/>
            <a:ext cx="618600" cy="532200"/>
          </a:xfrm>
          <a:prstGeom prst="bentUpArrow">
            <a:avLst>
              <a:gd fmla="val 12143" name="adj1"/>
              <a:gd fmla="val 25000" name="adj2"/>
              <a:gd fmla="val 25000" name="adj3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3"/>
          <p:cNvSpPr/>
          <p:nvPr/>
        </p:nvSpPr>
        <p:spPr>
          <a:xfrm rot="10800000">
            <a:off x="5475188" y="998985"/>
            <a:ext cx="618600" cy="532200"/>
          </a:xfrm>
          <a:prstGeom prst="bentUpArrow">
            <a:avLst>
              <a:gd fmla="val 12143" name="adj1"/>
              <a:gd fmla="val 25000" name="adj2"/>
              <a:gd fmla="val 25000" name="adj3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3009908" y="1267375"/>
            <a:ext cx="2150700" cy="903600"/>
          </a:xfrm>
          <a:prstGeom prst="rect">
            <a:avLst/>
          </a:prstGeom>
          <a:solidFill>
            <a:srgbClr val="EEF2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PRE-PROCESSING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Sorting arrays by time popularity, least availability.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Generation of helper arrays.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5612325" y="1018900"/>
            <a:ext cx="2826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800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or each block in popular time array</a:t>
            </a:r>
            <a:endParaRPr sz="800"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r>
              <a:rPr lang="en" sz="800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or each </a:t>
            </a:r>
            <a:r>
              <a:rPr lang="en" sz="800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applicant in availability array</a:t>
            </a:r>
            <a:endParaRPr sz="800"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296424" y="3251112"/>
            <a:ext cx="2826300" cy="1368300"/>
          </a:xfrm>
          <a:prstGeom prst="rect">
            <a:avLst/>
          </a:prstGeom>
          <a:solidFill>
            <a:srgbClr val="213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SCOOP LOOP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Empty or low slots take (“scoop”) from overflowing slots. Valid swaps are performed to achieve this.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2634324" y="4122339"/>
            <a:ext cx="618600" cy="532200"/>
          </a:xfrm>
          <a:prstGeom prst="bentUpArrow">
            <a:avLst>
              <a:gd fmla="val 12143" name="adj1"/>
              <a:gd fmla="val 25000" name="adj2"/>
              <a:gd fmla="val 25000" name="adj3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3"/>
          <p:cNvSpPr/>
          <p:nvPr/>
        </p:nvSpPr>
        <p:spPr>
          <a:xfrm rot="10800000">
            <a:off x="159288" y="3223135"/>
            <a:ext cx="618600" cy="532200"/>
          </a:xfrm>
          <a:prstGeom prst="bentUpArrow">
            <a:avLst>
              <a:gd fmla="val 12143" name="adj1"/>
              <a:gd fmla="val 25000" name="adj2"/>
              <a:gd fmla="val 25000" name="adj3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296425" y="3243050"/>
            <a:ext cx="2826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for each slot in popularity array</a:t>
            </a:r>
            <a:endParaRPr sz="800"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for each applicant in slot</a:t>
            </a:r>
            <a:endParaRPr sz="800"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3475086" y="3247524"/>
            <a:ext cx="2826300" cy="1368300"/>
          </a:xfrm>
          <a:prstGeom prst="rect">
            <a:avLst/>
          </a:prstGeom>
          <a:solidFill>
            <a:srgbClr val="21393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DROOP LOOP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Overflowing (“drooping”) slots are placed into free or empty slots.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812987" y="4118752"/>
            <a:ext cx="618600" cy="532200"/>
          </a:xfrm>
          <a:prstGeom prst="bentUpArrow">
            <a:avLst>
              <a:gd fmla="val 12143" name="adj1"/>
              <a:gd fmla="val 25000" name="adj2"/>
              <a:gd fmla="val 25000" name="adj3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3"/>
          <p:cNvSpPr/>
          <p:nvPr/>
        </p:nvSpPr>
        <p:spPr>
          <a:xfrm rot="10800000">
            <a:off x="3337950" y="3219547"/>
            <a:ext cx="618600" cy="532200"/>
          </a:xfrm>
          <a:prstGeom prst="bentUpArrow">
            <a:avLst>
              <a:gd fmla="val 12143" name="adj1"/>
              <a:gd fmla="val 25000" name="adj2"/>
              <a:gd fmla="val 25000" name="adj3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3475088" y="3239463"/>
            <a:ext cx="2826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for each slot in popularity array</a:t>
            </a:r>
            <a:endParaRPr sz="800"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FFC800"/>
                </a:solidFill>
                <a:latin typeface="Roboto"/>
                <a:ea typeface="Roboto"/>
                <a:cs typeface="Roboto"/>
                <a:sym typeface="Roboto"/>
              </a:rPr>
              <a:t>for each applicant in slot</a:t>
            </a:r>
            <a:endParaRPr sz="800">
              <a:solidFill>
                <a:srgbClr val="FFC8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3"/>
          <p:cNvSpPr/>
          <p:nvPr/>
        </p:nvSpPr>
        <p:spPr>
          <a:xfrm>
            <a:off x="6675925" y="3386625"/>
            <a:ext cx="2088000" cy="488100"/>
          </a:xfrm>
          <a:prstGeom prst="roundRect">
            <a:avLst>
              <a:gd fmla="val 50000" name="adj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Scheduled applicants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6675925" y="3988625"/>
            <a:ext cx="2088000" cy="488100"/>
          </a:xfrm>
          <a:prstGeom prst="roundRect">
            <a:avLst>
              <a:gd fmla="val 50000" name="adj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OUTPUT: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Unscheduled applicants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3"/>
          <p:cNvCxnSpPr>
            <a:stCxn id="203" idx="3"/>
            <a:endCxn id="211" idx="0"/>
          </p:cNvCxnSpPr>
          <p:nvPr/>
        </p:nvCxnSpPr>
        <p:spPr>
          <a:xfrm flipH="1">
            <a:off x="1709625" y="1719182"/>
            <a:ext cx="6729000" cy="1524000"/>
          </a:xfrm>
          <a:prstGeom prst="bentConnector4">
            <a:avLst>
              <a:gd fmla="val -3539" name="adj1"/>
              <a:gd fmla="val 72442" name="adj2"/>
            </a:avLst>
          </a:prstGeom>
          <a:noFill/>
          <a:ln cap="flat" cmpd="sng" w="19050">
            <a:solidFill>
              <a:srgbClr val="21393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9" name="Google Shape;219;p23"/>
          <p:cNvCxnSpPr>
            <a:stCxn id="206" idx="3"/>
            <a:endCxn id="203" idx="1"/>
          </p:cNvCxnSpPr>
          <p:nvPr/>
        </p:nvCxnSpPr>
        <p:spPr>
          <a:xfrm>
            <a:off x="5160608" y="1719175"/>
            <a:ext cx="451800" cy="0"/>
          </a:xfrm>
          <a:prstGeom prst="straightConnector1">
            <a:avLst/>
          </a:prstGeom>
          <a:noFill/>
          <a:ln cap="flat" cmpd="sng" w="19050">
            <a:solidFill>
              <a:srgbClr val="21393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3"/>
          <p:cNvCxnSpPr>
            <a:stCxn id="208" idx="3"/>
            <a:endCxn id="212" idx="1"/>
          </p:cNvCxnSpPr>
          <p:nvPr/>
        </p:nvCxnSpPr>
        <p:spPr>
          <a:xfrm flipH="1" rot="10800000">
            <a:off x="3122724" y="3931662"/>
            <a:ext cx="352500" cy="3600"/>
          </a:xfrm>
          <a:prstGeom prst="straightConnector1">
            <a:avLst/>
          </a:prstGeom>
          <a:noFill/>
          <a:ln cap="flat" cmpd="sng" w="19050">
            <a:solidFill>
              <a:srgbClr val="21393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3"/>
          <p:cNvCxnSpPr>
            <a:stCxn id="212" idx="3"/>
            <a:endCxn id="216" idx="1"/>
          </p:cNvCxnSpPr>
          <p:nvPr/>
        </p:nvCxnSpPr>
        <p:spPr>
          <a:xfrm flipH="1" rot="10800000">
            <a:off x="6301386" y="3630774"/>
            <a:ext cx="374400" cy="3009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21393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3"/>
          <p:cNvCxnSpPr>
            <a:stCxn id="212" idx="3"/>
            <a:endCxn id="217" idx="1"/>
          </p:cNvCxnSpPr>
          <p:nvPr/>
        </p:nvCxnSpPr>
        <p:spPr>
          <a:xfrm>
            <a:off x="6301386" y="3931674"/>
            <a:ext cx="374400" cy="300900"/>
          </a:xfrm>
          <a:prstGeom prst="bentConnector3">
            <a:avLst>
              <a:gd fmla="val 50019" name="adj1"/>
            </a:avLst>
          </a:prstGeom>
          <a:noFill/>
          <a:ln cap="flat" cmpd="sng" w="19050">
            <a:solidFill>
              <a:srgbClr val="21393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3" name="Google Shape;223;p23"/>
          <p:cNvSpPr/>
          <p:nvPr/>
        </p:nvSpPr>
        <p:spPr>
          <a:xfrm>
            <a:off x="296425" y="1178450"/>
            <a:ext cx="2187600" cy="488100"/>
          </a:xfrm>
          <a:prstGeom prst="roundRect">
            <a:avLst>
              <a:gd fmla="val 50000" name="adj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INPUT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Applicant availability array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296425" y="1772400"/>
            <a:ext cx="2187600" cy="488100"/>
          </a:xfrm>
          <a:prstGeom prst="roundRect">
            <a:avLst>
              <a:gd fmla="val 50000" name="adj"/>
            </a:avLst>
          </a:prstGeom>
          <a:solidFill>
            <a:srgbClr val="FFC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INPUT: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Parameters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5" name="Google Shape;225;p23"/>
          <p:cNvCxnSpPr>
            <a:stCxn id="223" idx="3"/>
            <a:endCxn id="206" idx="1"/>
          </p:cNvCxnSpPr>
          <p:nvPr/>
        </p:nvCxnSpPr>
        <p:spPr>
          <a:xfrm>
            <a:off x="2484025" y="1422500"/>
            <a:ext cx="525900" cy="296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21393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3"/>
          <p:cNvCxnSpPr>
            <a:stCxn id="224" idx="3"/>
            <a:endCxn id="206" idx="1"/>
          </p:cNvCxnSpPr>
          <p:nvPr/>
        </p:nvCxnSpPr>
        <p:spPr>
          <a:xfrm flipH="1" rot="10800000">
            <a:off x="2484025" y="1719150"/>
            <a:ext cx="525900" cy="2973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21393D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159300" y="923875"/>
            <a:ext cx="8520600" cy="3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more popular times are prioritized, unpopular slots often have few interviews, which wastes recruiters’ time (uneven distribution)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take into account recruiter schedules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factor in preferred teams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assign rooms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Slots </a:t>
            </a:r>
            <a:r>
              <a:rPr b="1" lang="en">
                <a:solidFill>
                  <a:srgbClr val="0061FF"/>
                </a:solidFill>
              </a:rPr>
              <a:t>S3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rgbClr val="0061FF"/>
                </a:solidFill>
              </a:rPr>
              <a:t>S4</a:t>
            </a:r>
            <a:r>
              <a:rPr lang="en">
                <a:solidFill>
                  <a:schemeClr val="dk1"/>
                </a:solidFill>
              </a:rPr>
              <a:t> are often disproportionately low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Group </a:t>
            </a:r>
            <a:r>
              <a:rPr b="1" lang="en">
                <a:solidFill>
                  <a:srgbClr val="FF00FF"/>
                </a:solidFill>
              </a:rPr>
              <a:t>G2</a:t>
            </a:r>
            <a:r>
              <a:rPr lang="en">
                <a:solidFill>
                  <a:schemeClr val="dk1"/>
                </a:solidFill>
              </a:rPr>
              <a:t> was often disproportionately high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Downsides to Grant’s </a:t>
            </a:r>
            <a:r>
              <a:rPr lang="en"/>
              <a:t>Method</a:t>
            </a:r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5961975" y="1832400"/>
            <a:ext cx="2601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was code for this, but most of it was manual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5706175" y="1808261"/>
            <a:ext cx="123600" cy="696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Alternative Block</a:t>
            </a:r>
            <a:endParaRPr/>
          </a:p>
        </p:txBody>
      </p:sp>
      <p:sp>
        <p:nvSpPr>
          <p:cNvPr id="240" name="Google Shape;240;p25"/>
          <p:cNvSpPr/>
          <p:nvPr/>
        </p:nvSpPr>
        <p:spPr>
          <a:xfrm>
            <a:off x="236049" y="931575"/>
            <a:ext cx="6156600" cy="322500"/>
          </a:xfrm>
          <a:prstGeom prst="rect">
            <a:avLst/>
          </a:prstGeom>
          <a:solidFill>
            <a:srgbClr val="FFC8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Block: 2 hours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236049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1: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S1</a:t>
            </a:r>
            <a:endParaRPr b="1" sz="1200">
              <a:solidFill>
                <a:srgbClr val="0061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393D"/>
                </a:solidFill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solidFill>
                <a:srgbClr val="2139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1262214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2: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2288099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3: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5"/>
          <p:cNvSpPr/>
          <p:nvPr/>
        </p:nvSpPr>
        <p:spPr>
          <a:xfrm>
            <a:off x="3314264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4: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5"/>
          <p:cNvSpPr/>
          <p:nvPr/>
        </p:nvSpPr>
        <p:spPr>
          <a:xfrm>
            <a:off x="4340149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5: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S5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5366314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6: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S6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236199" y="2011875"/>
            <a:ext cx="2052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1: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G1</a:t>
            </a:r>
            <a:endParaRPr b="1" sz="12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5"/>
          <p:cNvSpPr/>
          <p:nvPr/>
        </p:nvSpPr>
        <p:spPr>
          <a:xfrm>
            <a:off x="2288199" y="2011875"/>
            <a:ext cx="2052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2: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4340161" y="2011875"/>
            <a:ext cx="2052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3: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236050" y="1254075"/>
            <a:ext cx="3078300" cy="322500"/>
          </a:xfrm>
          <a:prstGeom prst="rect">
            <a:avLst/>
          </a:prstGeom>
          <a:solidFill>
            <a:srgbClr val="192B2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Hour 1 </a:t>
            </a:r>
            <a:r>
              <a:rPr b="1" lang="en" sz="1200">
                <a:solidFill>
                  <a:srgbClr val="00D26A"/>
                </a:solidFill>
                <a:latin typeface="Roboto"/>
                <a:ea typeface="Roboto"/>
                <a:cs typeface="Roboto"/>
                <a:sym typeface="Roboto"/>
              </a:rPr>
              <a:t>H1</a:t>
            </a:r>
            <a:endParaRPr b="1" sz="1200">
              <a:solidFill>
                <a:srgbClr val="00D2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5"/>
          <p:cNvSpPr/>
          <p:nvPr/>
        </p:nvSpPr>
        <p:spPr>
          <a:xfrm>
            <a:off x="3314150" y="1254075"/>
            <a:ext cx="3078300" cy="322500"/>
          </a:xfrm>
          <a:prstGeom prst="rect">
            <a:avLst/>
          </a:prstGeom>
          <a:solidFill>
            <a:srgbClr val="192B2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Hour 2 </a:t>
            </a:r>
            <a:r>
              <a:rPr b="1" lang="en" sz="1200">
                <a:solidFill>
                  <a:srgbClr val="00D26A"/>
                </a:solidFill>
                <a:latin typeface="Roboto"/>
                <a:ea typeface="Roboto"/>
                <a:cs typeface="Roboto"/>
                <a:sym typeface="Roboto"/>
              </a:rPr>
              <a:t>H2</a:t>
            </a:r>
            <a:endParaRPr b="1" sz="1200">
              <a:solidFill>
                <a:srgbClr val="00D2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6392200" y="1254075"/>
            <a:ext cx="2523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D26A"/>
                </a:solidFill>
                <a:latin typeface="Roboto"/>
                <a:ea typeface="Roboto"/>
                <a:cs typeface="Roboto"/>
                <a:sym typeface="Roboto"/>
              </a:rPr>
              <a:t>←  Availability Level</a:t>
            </a:r>
            <a:endParaRPr b="1" sz="1200">
              <a:solidFill>
                <a:srgbClr val="00D2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6392200" y="1576575"/>
            <a:ext cx="2523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←  Slot Level</a:t>
            </a:r>
            <a:endParaRPr b="1" sz="1200">
              <a:solidFill>
                <a:srgbClr val="0061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6392200" y="2011875"/>
            <a:ext cx="2523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←  Group Level</a:t>
            </a:r>
            <a:endParaRPr b="1" sz="12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619625" y="2882475"/>
            <a:ext cx="1285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27478"/>
                </a:solidFill>
                <a:latin typeface="Roboto"/>
                <a:ea typeface="Roboto"/>
                <a:cs typeface="Roboto"/>
                <a:sym typeface="Roboto"/>
              </a:rPr>
              <a:t>Priority Group</a:t>
            </a:r>
            <a:endParaRPr i="1" sz="1200">
              <a:solidFill>
                <a:srgbClr val="6274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2708800" y="2882475"/>
            <a:ext cx="12111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27478"/>
                </a:solidFill>
                <a:latin typeface="Roboto"/>
                <a:ea typeface="Roboto"/>
                <a:cs typeface="Roboto"/>
                <a:sym typeface="Roboto"/>
              </a:rPr>
              <a:t>Flexible Group</a:t>
            </a:r>
            <a:endParaRPr i="1" sz="1200">
              <a:solidFill>
                <a:srgbClr val="6274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4723750" y="2882475"/>
            <a:ext cx="1285200" cy="2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rgbClr val="627478"/>
                </a:solidFill>
                <a:latin typeface="Roboto"/>
                <a:ea typeface="Roboto"/>
                <a:cs typeface="Roboto"/>
                <a:sym typeface="Roboto"/>
              </a:rPr>
              <a:t>Priority Group</a:t>
            </a:r>
            <a:endParaRPr i="1" sz="1200">
              <a:solidFill>
                <a:srgbClr val="62747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8" name="Google Shape;258;p25"/>
          <p:cNvCxnSpPr>
            <a:stCxn id="255" idx="0"/>
          </p:cNvCxnSpPr>
          <p:nvPr/>
        </p:nvCxnSpPr>
        <p:spPr>
          <a:xfrm rot="10800000">
            <a:off x="1262225" y="2447175"/>
            <a:ext cx="0" cy="435300"/>
          </a:xfrm>
          <a:prstGeom prst="straightConnector1">
            <a:avLst/>
          </a:prstGeom>
          <a:noFill/>
          <a:ln cap="flat" cmpd="sng" w="9525">
            <a:solidFill>
              <a:srgbClr val="6274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" name="Google Shape;259;p25"/>
          <p:cNvCxnSpPr>
            <a:stCxn id="257" idx="0"/>
          </p:cNvCxnSpPr>
          <p:nvPr/>
        </p:nvCxnSpPr>
        <p:spPr>
          <a:xfrm rot="10800000">
            <a:off x="5366350" y="2447175"/>
            <a:ext cx="0" cy="435300"/>
          </a:xfrm>
          <a:prstGeom prst="straightConnector1">
            <a:avLst/>
          </a:prstGeom>
          <a:noFill/>
          <a:ln cap="flat" cmpd="sng" w="9525">
            <a:solidFill>
              <a:srgbClr val="62747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5"/>
          <p:cNvCxnSpPr>
            <a:stCxn id="256" idx="0"/>
            <a:endCxn id="248" idx="2"/>
          </p:cNvCxnSpPr>
          <p:nvPr/>
        </p:nvCxnSpPr>
        <p:spPr>
          <a:xfrm rot="10800000">
            <a:off x="3314350" y="2447175"/>
            <a:ext cx="0" cy="435300"/>
          </a:xfrm>
          <a:prstGeom prst="straightConnector1">
            <a:avLst/>
          </a:prstGeom>
          <a:noFill/>
          <a:ln cap="flat" cmpd="sng" w="9525">
            <a:solidFill>
              <a:srgbClr val="62747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159300" y="3442425"/>
            <a:ext cx="51675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Some observations:</a:t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Slots </a:t>
            </a:r>
            <a:r>
              <a:rPr b="1" lang="en" sz="1200">
                <a:solidFill>
                  <a:srgbClr val="0061FF"/>
                </a:solidFill>
              </a:rPr>
              <a:t>S1</a:t>
            </a:r>
            <a:r>
              <a:rPr lang="en" sz="1200"/>
              <a:t> and </a:t>
            </a:r>
            <a:r>
              <a:rPr b="1" lang="en" sz="1200">
                <a:solidFill>
                  <a:srgbClr val="0061FF"/>
                </a:solidFill>
              </a:rPr>
              <a:t>S6</a:t>
            </a:r>
            <a:r>
              <a:rPr lang="en" sz="1200"/>
              <a:t> cannot be back-to-back with a group interview and will have to wait 20 minutes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we loosen back-to-back requirement, problem becomes much more complex (even with previous block configuration)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Alternative Block</a:t>
            </a:r>
            <a:endParaRPr/>
          </a:p>
        </p:txBody>
      </p:sp>
      <p:sp>
        <p:nvSpPr>
          <p:cNvPr id="267" name="Google Shape;267;p26"/>
          <p:cNvSpPr/>
          <p:nvPr/>
        </p:nvSpPr>
        <p:spPr>
          <a:xfrm>
            <a:off x="236049" y="931575"/>
            <a:ext cx="6156600" cy="322500"/>
          </a:xfrm>
          <a:prstGeom prst="rect">
            <a:avLst/>
          </a:prstGeom>
          <a:solidFill>
            <a:srgbClr val="FFC8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Block: 2 hours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p26"/>
          <p:cNvSpPr/>
          <p:nvPr/>
        </p:nvSpPr>
        <p:spPr>
          <a:xfrm>
            <a:off x="236049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1: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200">
              <a:solidFill>
                <a:srgbClr val="0061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393D"/>
                </a:solidFill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solidFill>
                <a:srgbClr val="2139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26"/>
          <p:cNvSpPr/>
          <p:nvPr/>
        </p:nvSpPr>
        <p:spPr>
          <a:xfrm>
            <a:off x="3314264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3</a:t>
            </a: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6"/>
          <p:cNvSpPr/>
          <p:nvPr/>
        </p:nvSpPr>
        <p:spPr>
          <a:xfrm>
            <a:off x="236050" y="1254075"/>
            <a:ext cx="3078300" cy="322500"/>
          </a:xfrm>
          <a:prstGeom prst="rect">
            <a:avLst/>
          </a:prstGeom>
          <a:solidFill>
            <a:srgbClr val="192B2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Hour 1 </a:t>
            </a:r>
            <a:r>
              <a:rPr b="1" lang="en" sz="1200">
                <a:solidFill>
                  <a:srgbClr val="00D26A"/>
                </a:solidFill>
                <a:latin typeface="Roboto"/>
                <a:ea typeface="Roboto"/>
                <a:cs typeface="Roboto"/>
                <a:sym typeface="Roboto"/>
              </a:rPr>
              <a:t>H1</a:t>
            </a:r>
            <a:endParaRPr b="1" sz="1200">
              <a:solidFill>
                <a:srgbClr val="00D2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26"/>
          <p:cNvSpPr/>
          <p:nvPr/>
        </p:nvSpPr>
        <p:spPr>
          <a:xfrm>
            <a:off x="3314150" y="1254075"/>
            <a:ext cx="3078300" cy="322500"/>
          </a:xfrm>
          <a:prstGeom prst="rect">
            <a:avLst/>
          </a:prstGeom>
          <a:solidFill>
            <a:srgbClr val="192B2E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Hour 2 </a:t>
            </a:r>
            <a:r>
              <a:rPr b="1" lang="en" sz="1200">
                <a:solidFill>
                  <a:srgbClr val="00D26A"/>
                </a:solidFill>
                <a:latin typeface="Roboto"/>
                <a:ea typeface="Roboto"/>
                <a:cs typeface="Roboto"/>
                <a:sym typeface="Roboto"/>
              </a:rPr>
              <a:t>H2</a:t>
            </a:r>
            <a:endParaRPr b="1" sz="1200">
              <a:solidFill>
                <a:srgbClr val="00D2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6392200" y="1254075"/>
            <a:ext cx="2523300" cy="3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D26A"/>
                </a:solidFill>
                <a:latin typeface="Roboto"/>
                <a:ea typeface="Roboto"/>
                <a:cs typeface="Roboto"/>
                <a:sym typeface="Roboto"/>
              </a:rPr>
              <a:t>←  Availability Level</a:t>
            </a:r>
            <a:endParaRPr b="1" sz="1200">
              <a:solidFill>
                <a:srgbClr val="00D26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6"/>
          <p:cNvSpPr txBox="1"/>
          <p:nvPr>
            <p:ph idx="1" type="body"/>
          </p:nvPr>
        </p:nvSpPr>
        <p:spPr>
          <a:xfrm>
            <a:off x="159300" y="3442425"/>
            <a:ext cx="51675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Some observations:</a:t>
            </a:r>
            <a:endParaRPr b="1"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Problem becomes way easier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need to separate into priority and flexible groups</a:t>
            </a:r>
            <a:endParaRPr sz="1200"/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Lower capacity</a:t>
            </a:r>
            <a:endParaRPr sz="1200"/>
          </a:p>
        </p:txBody>
      </p:sp>
      <p:sp>
        <p:nvSpPr>
          <p:cNvPr id="274" name="Google Shape;274;p26"/>
          <p:cNvSpPr/>
          <p:nvPr/>
        </p:nvSpPr>
        <p:spPr>
          <a:xfrm>
            <a:off x="1262050" y="20118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1: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G1</a:t>
            </a:r>
            <a:endParaRPr b="1" sz="12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 min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6"/>
          <p:cNvSpPr/>
          <p:nvPr/>
        </p:nvSpPr>
        <p:spPr>
          <a:xfrm>
            <a:off x="4340275" y="20118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2: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0 min</a:t>
            </a:r>
            <a:endParaRPr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6392200" y="1576575"/>
            <a:ext cx="2523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←  Slot Level</a:t>
            </a:r>
            <a:endParaRPr b="1" sz="1200">
              <a:solidFill>
                <a:srgbClr val="0061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6392200" y="2011875"/>
            <a:ext cx="2523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←  Group Level</a:t>
            </a:r>
            <a:endParaRPr b="1" sz="12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6"/>
          <p:cNvSpPr/>
          <p:nvPr/>
        </p:nvSpPr>
        <p:spPr>
          <a:xfrm>
            <a:off x="2288349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2: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endParaRPr b="1" sz="1200">
              <a:solidFill>
                <a:srgbClr val="0061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1393D"/>
                </a:solidFill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solidFill>
                <a:srgbClr val="2139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6"/>
          <p:cNvSpPr/>
          <p:nvPr/>
        </p:nvSpPr>
        <p:spPr>
          <a:xfrm>
            <a:off x="5366489" y="1576575"/>
            <a:ext cx="1026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Slot 4: </a:t>
            </a:r>
            <a:r>
              <a:rPr b="1" lang="en" sz="1200">
                <a:solidFill>
                  <a:srgbClr val="0061FF"/>
                </a:solidFill>
                <a:latin typeface="Roboto"/>
                <a:ea typeface="Roboto"/>
                <a:cs typeface="Roboto"/>
                <a:sym typeface="Roboto"/>
              </a:rPr>
              <a:t>S4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6"/>
          <p:cNvSpPr/>
          <p:nvPr/>
        </p:nvSpPr>
        <p:spPr>
          <a:xfrm>
            <a:off x="1262349" y="2011875"/>
            <a:ext cx="2052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1: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G1</a:t>
            </a:r>
            <a:endParaRPr b="1" sz="12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6"/>
          <p:cNvSpPr/>
          <p:nvPr/>
        </p:nvSpPr>
        <p:spPr>
          <a:xfrm>
            <a:off x="3314124" y="2011875"/>
            <a:ext cx="2052300" cy="4353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Group 2: </a:t>
            </a:r>
            <a:r>
              <a:rPr b="1" lang="en" sz="12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G2</a:t>
            </a:r>
            <a:endParaRPr b="1" sz="12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40 min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Tasks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idx="4294967295" type="title"/>
          </p:nvPr>
        </p:nvSpPr>
        <p:spPr>
          <a:xfrm>
            <a:off x="2065650" y="355300"/>
            <a:ext cx="50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Operation Blueprint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421075" y="1475300"/>
            <a:ext cx="2767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Archimedes Systems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0"/>
          <p:cNvSpPr/>
          <p:nvPr/>
        </p:nvSpPr>
        <p:spPr>
          <a:xfrm>
            <a:off x="3188325" y="1475300"/>
            <a:ext cx="2767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Archimedes Handbook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0"/>
          <p:cNvSpPr/>
          <p:nvPr/>
        </p:nvSpPr>
        <p:spPr>
          <a:xfrm>
            <a:off x="5955576" y="1475300"/>
            <a:ext cx="2767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Brand Overhaul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0"/>
          <p:cNvCxnSpPr>
            <a:stCxn id="63" idx="2"/>
            <a:endCxn id="64" idx="0"/>
          </p:cNvCxnSpPr>
          <p:nvPr/>
        </p:nvCxnSpPr>
        <p:spPr>
          <a:xfrm rot="5400000">
            <a:off x="2914800" y="-182000"/>
            <a:ext cx="547200" cy="27672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192B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0"/>
          <p:cNvCxnSpPr>
            <a:stCxn id="63" idx="2"/>
            <a:endCxn id="66" idx="0"/>
          </p:cNvCxnSpPr>
          <p:nvPr/>
        </p:nvCxnSpPr>
        <p:spPr>
          <a:xfrm flipH="1" rot="-5400000">
            <a:off x="5682000" y="-182000"/>
            <a:ext cx="547200" cy="27672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192B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0"/>
          <p:cNvCxnSpPr>
            <a:stCxn id="63" idx="2"/>
            <a:endCxn id="65" idx="0"/>
          </p:cNvCxnSpPr>
          <p:nvPr/>
        </p:nvCxnSpPr>
        <p:spPr>
          <a:xfrm>
            <a:off x="4572000" y="928000"/>
            <a:ext cx="0" cy="547200"/>
          </a:xfrm>
          <a:prstGeom prst="straightConnector1">
            <a:avLst/>
          </a:prstGeom>
          <a:noFill/>
          <a:ln cap="flat" cmpd="sng" w="19050">
            <a:solidFill>
              <a:srgbClr val="192B2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0"/>
          <p:cNvSpPr txBox="1"/>
          <p:nvPr>
            <p:ph idx="4294967295" type="title"/>
          </p:nvPr>
        </p:nvSpPr>
        <p:spPr>
          <a:xfrm>
            <a:off x="2065650" y="2571750"/>
            <a:ext cx="501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Black"/>
                <a:ea typeface="Roboto Black"/>
                <a:cs typeface="Roboto Black"/>
                <a:sym typeface="Roboto Black"/>
              </a:rPr>
              <a:t>Archimedes Systems</a:t>
            </a:r>
            <a:endParaRPr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421075" y="3691750"/>
            <a:ext cx="2767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0"/>
          <p:cNvSpPr/>
          <p:nvPr/>
        </p:nvSpPr>
        <p:spPr>
          <a:xfrm>
            <a:off x="3188328" y="3691750"/>
            <a:ext cx="2767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5955581" y="3691750"/>
            <a:ext cx="27675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0"/>
          <p:cNvCxnSpPr>
            <a:stCxn id="70" idx="2"/>
            <a:endCxn id="71" idx="0"/>
          </p:cNvCxnSpPr>
          <p:nvPr/>
        </p:nvCxnSpPr>
        <p:spPr>
          <a:xfrm rot="5400000">
            <a:off x="2914800" y="2034450"/>
            <a:ext cx="547200" cy="27672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192B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0"/>
          <p:cNvCxnSpPr>
            <a:stCxn id="70" idx="2"/>
            <a:endCxn id="73" idx="0"/>
          </p:cNvCxnSpPr>
          <p:nvPr/>
        </p:nvCxnSpPr>
        <p:spPr>
          <a:xfrm flipH="1" rot="-5400000">
            <a:off x="5682000" y="2034450"/>
            <a:ext cx="547200" cy="27672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rgbClr val="192B2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0"/>
          <p:cNvCxnSpPr>
            <a:stCxn id="70" idx="2"/>
            <a:endCxn id="72" idx="0"/>
          </p:cNvCxnSpPr>
          <p:nvPr/>
        </p:nvCxnSpPr>
        <p:spPr>
          <a:xfrm>
            <a:off x="4572000" y="3144450"/>
            <a:ext cx="0" cy="547200"/>
          </a:xfrm>
          <a:prstGeom prst="straightConnector1">
            <a:avLst/>
          </a:prstGeom>
          <a:noFill/>
          <a:ln cap="flat" cmpd="sng" w="19050">
            <a:solidFill>
              <a:srgbClr val="192B2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" name="Google Shape;77;p10"/>
          <p:cNvGrpSpPr/>
          <p:nvPr/>
        </p:nvGrpSpPr>
        <p:grpSpPr>
          <a:xfrm>
            <a:off x="660025" y="3799650"/>
            <a:ext cx="2289600" cy="651900"/>
            <a:chOff x="660025" y="4049550"/>
            <a:chExt cx="2289600" cy="651900"/>
          </a:xfrm>
        </p:grpSpPr>
        <p:sp>
          <p:nvSpPr>
            <p:cNvPr id="78" name="Google Shape;78;p10"/>
            <p:cNvSpPr txBox="1"/>
            <p:nvPr/>
          </p:nvSpPr>
          <p:spPr>
            <a:xfrm>
              <a:off x="660025" y="4191524"/>
              <a:ext cx="2289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latin typeface="Roboto Mono"/>
                  <a:ea typeface="Roboto Mono"/>
                  <a:cs typeface="Roboto Mono"/>
                  <a:sym typeface="Roboto Mono"/>
                </a:rPr>
                <a:t>archimedesvt.org</a:t>
              </a:r>
              <a:endParaRPr b="1" sz="1200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pic>
          <p:nvPicPr>
            <p:cNvPr id="79" name="Google Shape;79;p10"/>
            <p:cNvPicPr preferRelativeResize="0"/>
            <p:nvPr/>
          </p:nvPicPr>
          <p:blipFill rotWithShape="1">
            <a:blip r:embed="rId3">
              <a:alphaModFix/>
            </a:blip>
            <a:srcRect b="63339" l="0" r="0" t="0"/>
            <a:stretch/>
          </p:blipFill>
          <p:spPr>
            <a:xfrm>
              <a:off x="1478875" y="4049550"/>
              <a:ext cx="651900" cy="2389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0"/>
            <p:cNvPicPr preferRelativeResize="0"/>
            <p:nvPr/>
          </p:nvPicPr>
          <p:blipFill rotWithShape="1">
            <a:blip r:embed="rId3">
              <a:alphaModFix/>
            </a:blip>
            <a:srcRect b="0" l="0" r="0" t="63339"/>
            <a:stretch/>
          </p:blipFill>
          <p:spPr>
            <a:xfrm>
              <a:off x="1478875" y="4462455"/>
              <a:ext cx="651900" cy="23899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1" name="Google Shape;81;p10"/>
          <p:cNvPicPr preferRelativeResize="0"/>
          <p:nvPr/>
        </p:nvPicPr>
        <p:blipFill rotWithShape="1">
          <a:blip r:embed="rId4">
            <a:alphaModFix/>
          </a:blip>
          <a:srcRect b="0" l="0" r="74109" t="0"/>
          <a:stretch/>
        </p:blipFill>
        <p:spPr>
          <a:xfrm>
            <a:off x="3883700" y="3829825"/>
            <a:ext cx="390051" cy="5471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/>
          <p:nvPr/>
        </p:nvSpPr>
        <p:spPr>
          <a:xfrm>
            <a:off x="6992075" y="1120601"/>
            <a:ext cx="694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D26A"/>
                </a:solidFill>
              </a:rPr>
              <a:t>✅</a:t>
            </a:r>
            <a:endParaRPr>
              <a:solidFill>
                <a:srgbClr val="00D26A"/>
              </a:solidFill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6992075" y="3336561"/>
            <a:ext cx="6945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D26A"/>
                </a:solidFill>
              </a:rPr>
              <a:t>✅</a:t>
            </a:r>
            <a:endParaRPr>
              <a:solidFill>
                <a:srgbClr val="00D26A"/>
              </a:solidFill>
            </a:endParaRPr>
          </a:p>
        </p:txBody>
      </p:sp>
      <p:pic>
        <p:nvPicPr>
          <p:cNvPr id="84" name="Google Shape;84;p10"/>
          <p:cNvPicPr preferRelativeResize="0"/>
          <p:nvPr/>
        </p:nvPicPr>
        <p:blipFill rotWithShape="1">
          <a:blip r:embed="rId5">
            <a:alphaModFix/>
          </a:blip>
          <a:srcRect b="9243" l="9243" r="9243" t="9243"/>
          <a:stretch/>
        </p:blipFill>
        <p:spPr>
          <a:xfrm>
            <a:off x="6412950" y="3812186"/>
            <a:ext cx="547201" cy="547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0"/>
          <p:cNvPicPr preferRelativeResize="0"/>
          <p:nvPr/>
        </p:nvPicPr>
        <p:blipFill rotWithShape="1">
          <a:blip r:embed="rId4">
            <a:alphaModFix/>
          </a:blip>
          <a:srcRect b="0" l="33132" r="0" t="0"/>
          <a:stretch/>
        </p:blipFill>
        <p:spPr>
          <a:xfrm>
            <a:off x="4335172" y="3813700"/>
            <a:ext cx="1007375" cy="54719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0"/>
          <p:cNvSpPr/>
          <p:nvPr/>
        </p:nvSpPr>
        <p:spPr>
          <a:xfrm>
            <a:off x="6960150" y="3871078"/>
            <a:ext cx="1448700" cy="4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Roboto Mono"/>
                <a:ea typeface="Roboto Mono"/>
                <a:cs typeface="Roboto Mono"/>
                <a:sym typeface="Roboto Mono"/>
              </a:rPr>
              <a:t>SnipeBot</a:t>
            </a:r>
            <a:endParaRPr b="1" sz="18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Remainder of This Meeting</a:t>
            </a:r>
            <a:endParaRPr/>
          </a:p>
        </p:txBody>
      </p:sp>
      <p:sp>
        <p:nvSpPr>
          <p:cNvPr id="292" name="Google Shape;292;p28"/>
          <p:cNvSpPr txBox="1"/>
          <p:nvPr>
            <p:ph idx="1" type="body"/>
          </p:nvPr>
        </p:nvSpPr>
        <p:spPr>
          <a:xfrm>
            <a:off x="159300" y="923875"/>
            <a:ext cx="85206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Brainstorm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Feedback about LUMA Beta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Pages, tools, and features you think would be useful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into subteams / assign roles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Maybe front-end and back-end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 app discussion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Ideas for auto-scheduling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Drawing layouts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Etc.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Development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59300" y="923875"/>
            <a:ext cx="85206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(almost) completely restarting from scratch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My code was really messy and used Google Apps Script (horrid)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suggestions for stacks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Likely will involve React (watch my workshop recording lol)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using a database this time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 used Google Sheets which is why it was so slow (sorry </a:t>
            </a:r>
            <a:r>
              <a:rPr lang="en"/>
              <a:t>🙈)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integrating with GitHub (finally)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create a custom application instead of a Google Form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we don’t have to use the Google API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Easier to integrate with our web app</a:t>
            </a:r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3128025" y="999675"/>
            <a:ext cx="4216500" cy="6207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Ideation:</a:t>
            </a:r>
            <a:r>
              <a:rPr lang="en"/>
              <a:t> Brainstorm pages, tools, and features we think would be useful for recruiters.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3128025" y="1620375"/>
            <a:ext cx="4216500" cy="6207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Layout</a:t>
            </a:r>
            <a:r>
              <a:rPr b="1" lang="en"/>
              <a:t>:</a:t>
            </a:r>
            <a:r>
              <a:rPr lang="en"/>
              <a:t> Using Figma to figure out what each page will look like, where the buttons are, etc.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3128025" y="2241075"/>
            <a:ext cx="4216500" cy="6207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Integration</a:t>
            </a:r>
            <a:r>
              <a:rPr b="1" lang="en"/>
              <a:t>:</a:t>
            </a:r>
            <a:r>
              <a:rPr lang="en"/>
              <a:t> Setting up GitHub, database, and shared files.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3128025" y="4103175"/>
            <a:ext cx="4216500" cy="6207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</a:t>
            </a:r>
            <a:r>
              <a:rPr b="1" lang="en"/>
              <a:t>:</a:t>
            </a:r>
            <a:r>
              <a:rPr lang="en"/>
              <a:t> Publish web app, create and publish documentation, 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3128025" y="2861775"/>
            <a:ext cx="4216500" cy="6207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Programming</a:t>
            </a:r>
            <a:r>
              <a:rPr b="1" lang="en"/>
              <a:t>:</a:t>
            </a:r>
            <a:r>
              <a:rPr lang="en"/>
              <a:t> Coding front-end and back-end.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3128025" y="3482475"/>
            <a:ext cx="4216500" cy="620700"/>
          </a:xfrm>
          <a:prstGeom prst="rect">
            <a:avLst/>
          </a:prstGeom>
          <a:solidFill>
            <a:srgbClr val="EEF2FA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Testing:</a:t>
            </a:r>
            <a:r>
              <a:rPr lang="en"/>
              <a:t> Iterative changes and testing with previous data.</a:t>
            </a:r>
            <a:endParaRPr/>
          </a:p>
        </p:txBody>
      </p:sp>
      <p:sp>
        <p:nvSpPr>
          <p:cNvPr id="109" name="Google Shape;109;p13"/>
          <p:cNvSpPr/>
          <p:nvPr/>
        </p:nvSpPr>
        <p:spPr>
          <a:xfrm>
            <a:off x="1612400" y="999675"/>
            <a:ext cx="1515600" cy="620700"/>
          </a:xfrm>
          <a:prstGeom prst="rect">
            <a:avLst/>
          </a:prstGeom>
          <a:solidFill>
            <a:srgbClr val="FFC8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Now</a:t>
            </a:r>
            <a:endParaRPr/>
          </a:p>
        </p:txBody>
      </p:sp>
      <p:sp>
        <p:nvSpPr>
          <p:cNvPr id="110" name="Google Shape;110;p13"/>
          <p:cNvSpPr/>
          <p:nvPr/>
        </p:nvSpPr>
        <p:spPr>
          <a:xfrm>
            <a:off x="1612400" y="1620375"/>
            <a:ext cx="1515600" cy="1241400"/>
          </a:xfrm>
          <a:prstGeom prst="rect">
            <a:avLst/>
          </a:prstGeom>
          <a:solidFill>
            <a:srgbClr val="FFC8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February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1612400" y="2861775"/>
            <a:ext cx="1515600" cy="620700"/>
          </a:xfrm>
          <a:prstGeom prst="rect">
            <a:avLst/>
          </a:prstGeom>
          <a:solidFill>
            <a:srgbClr val="FFC8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March </a:t>
            </a:r>
            <a:r>
              <a:rPr b="1" lang="en"/>
              <a:t>–</a:t>
            </a:r>
            <a:r>
              <a:rPr b="1" lang="en"/>
              <a:t> May</a:t>
            </a:r>
            <a:endParaRPr/>
          </a:p>
        </p:txBody>
      </p:sp>
      <p:sp>
        <p:nvSpPr>
          <p:cNvPr id="112" name="Google Shape;112;p13"/>
          <p:cNvSpPr/>
          <p:nvPr/>
        </p:nvSpPr>
        <p:spPr>
          <a:xfrm>
            <a:off x="1612400" y="3482475"/>
            <a:ext cx="1515600" cy="1241400"/>
          </a:xfrm>
          <a:prstGeom prst="rect">
            <a:avLst/>
          </a:prstGeom>
          <a:solidFill>
            <a:srgbClr val="FFC800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Summer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Structure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Navigation</a:t>
            </a:r>
            <a:endParaRPr/>
          </a:p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159300" y="923875"/>
            <a:ext cx="85206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Password protection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login as (or select) a recruiter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Sidebar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Home: </a:t>
            </a:r>
            <a:r>
              <a:rPr lang="en"/>
              <a:t>List of applications, ability to add a new one</a:t>
            </a:r>
            <a:r>
              <a:rPr lang="en"/>
              <a:t>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Review:</a:t>
            </a:r>
            <a:r>
              <a:rPr lang="en"/>
              <a:t> For reading and reviewing applications.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Schedule: </a:t>
            </a:r>
            <a:r>
              <a:rPr lang="en"/>
              <a:t>For a</a:t>
            </a:r>
            <a:r>
              <a:rPr lang="en"/>
              <a:t>uto-scheduling applicants.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🆕 </a:t>
            </a:r>
            <a:r>
              <a:rPr b="1" lang="en"/>
              <a:t>Interview: </a:t>
            </a:r>
            <a:r>
              <a:rPr lang="en"/>
              <a:t>Replacement for Agenda page. For scoring and taking notes on applicants.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🆕 </a:t>
            </a:r>
            <a:r>
              <a:rPr b="1" lang="en"/>
              <a:t>Results: </a:t>
            </a:r>
            <a:r>
              <a:rPr lang="en"/>
              <a:t>For viewing evaluations of each applicant.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🆕 Editor: </a:t>
            </a:r>
            <a:r>
              <a:rPr lang="en"/>
              <a:t>Basic tools for modifying the Archimedes application.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🆕 </a:t>
            </a:r>
            <a:r>
              <a:rPr b="1" lang="en"/>
              <a:t>Help: </a:t>
            </a:r>
            <a:r>
              <a:rPr lang="en"/>
              <a:t>LUMA documentation.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🆕 </a:t>
            </a:r>
            <a:r>
              <a:rPr b="1" lang="en"/>
              <a:t>Settings: </a:t>
            </a:r>
            <a:r>
              <a:rPr lang="en"/>
              <a:t>For configuring year-to-year specifics (such as team names).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 Page</a:t>
            </a:r>
            <a:endParaRPr/>
          </a:p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>
            <a:off x="1593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list of applications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Student information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Free response answers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functionality ideas: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Search bar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Filter and sort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Counters for advance and reviews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Comment section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159300" y="73096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 Page</a:t>
            </a:r>
            <a:endParaRPr/>
          </a:p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>
            <a:off x="159300" y="923875"/>
            <a:ext cx="6861000" cy="3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place to add recruiter availability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Buttons for adding rooms and excluded times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 for parameters (target group size, maximum simultaneous interviews, etc.)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Auto-generator and view of generated schedule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this later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92B2E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